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9" r:id="rId2"/>
    <p:sldId id="284" r:id="rId3"/>
    <p:sldId id="299" r:id="rId4"/>
    <p:sldId id="293" r:id="rId5"/>
    <p:sldId id="300" r:id="rId6"/>
    <p:sldId id="294" r:id="rId7"/>
    <p:sldId id="301" r:id="rId8"/>
    <p:sldId id="298" r:id="rId9"/>
    <p:sldId id="295" r:id="rId10"/>
    <p:sldId id="302" r:id="rId11"/>
    <p:sldId id="275" r:id="rId12"/>
    <p:sldId id="273" r:id="rId13"/>
    <p:sldId id="272" r:id="rId14"/>
    <p:sldId id="306" r:id="rId15"/>
    <p:sldId id="290" r:id="rId16"/>
    <p:sldId id="304" r:id="rId17"/>
    <p:sldId id="269" r:id="rId18"/>
    <p:sldId id="305" r:id="rId19"/>
    <p:sldId id="292" r:id="rId20"/>
    <p:sldId id="297" r:id="rId21"/>
    <p:sldId id="270" r:id="rId22"/>
    <p:sldId id="276" r:id="rId23"/>
    <p:sldId id="278" r:id="rId24"/>
    <p:sldId id="308" r:id="rId25"/>
    <p:sldId id="277" r:id="rId26"/>
    <p:sldId id="307" r:id="rId27"/>
    <p:sldId id="279" r:id="rId28"/>
    <p:sldId id="256" r:id="rId29"/>
    <p:sldId id="259" r:id="rId30"/>
    <p:sldId id="261" r:id="rId31"/>
    <p:sldId id="262" r:id="rId32"/>
    <p:sldId id="263" r:id="rId33"/>
    <p:sldId id="264" r:id="rId34"/>
    <p:sldId id="268" r:id="rId35"/>
    <p:sldId id="265" r:id="rId36"/>
    <p:sldId id="283" r:id="rId37"/>
    <p:sldId id="257" r:id="rId38"/>
    <p:sldId id="280" r:id="rId39"/>
    <p:sldId id="26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4660"/>
  </p:normalViewPr>
  <p:slideViewPr>
    <p:cSldViewPr snapToGrid="0">
      <p:cViewPr varScale="1">
        <p:scale>
          <a:sx n="68" d="100"/>
          <a:sy n="68" d="100"/>
        </p:scale>
        <p:origin x="33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15BFD9-B16A-4A88-B867-4A90401FB9D0}" type="datetimeFigureOut">
              <a:rPr lang="en-AU" smtClean="0"/>
              <a:t>19/06/2018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155693E-3C81-4173-8EB4-9759DDE06C0A}" type="slidenum">
              <a:rPr lang="en-AU" smtClean="0"/>
              <a:t>‹#›</a:t>
            </a:fld>
            <a:endParaRPr lang="en-AU"/>
          </a:p>
        </p:txBody>
      </p:sp>
    </p:spTree>
    <p:extLst>
      <p:ext uri="{BB962C8B-B14F-4D97-AF65-F5344CB8AC3E}">
        <p14:creationId xmlns:p14="http://schemas.microsoft.com/office/powerpoint/2010/main" val="3072035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15BFD9-B16A-4A88-B867-4A90401FB9D0}" type="datetimeFigureOut">
              <a:rPr lang="en-AU" smtClean="0"/>
              <a:t>19/06/2018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155693E-3C81-4173-8EB4-9759DDE06C0A}" type="slidenum">
              <a:rPr lang="en-AU" smtClean="0"/>
              <a:t>‹#›</a:t>
            </a:fld>
            <a:endParaRPr lang="en-AU"/>
          </a:p>
        </p:txBody>
      </p:sp>
    </p:spTree>
    <p:extLst>
      <p:ext uri="{BB962C8B-B14F-4D97-AF65-F5344CB8AC3E}">
        <p14:creationId xmlns:p14="http://schemas.microsoft.com/office/powerpoint/2010/main" val="189139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15BFD9-B16A-4A88-B867-4A90401FB9D0}" type="datetimeFigureOut">
              <a:rPr lang="en-AU" smtClean="0"/>
              <a:t>19/06/2018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155693E-3C81-4173-8EB4-9759DDE06C0A}" type="slidenum">
              <a:rPr lang="en-AU" smtClean="0"/>
              <a:t>‹#›</a:t>
            </a:fld>
            <a:endParaRPr lang="en-AU"/>
          </a:p>
        </p:txBody>
      </p:sp>
    </p:spTree>
    <p:extLst>
      <p:ext uri="{BB962C8B-B14F-4D97-AF65-F5344CB8AC3E}">
        <p14:creationId xmlns:p14="http://schemas.microsoft.com/office/powerpoint/2010/main" val="2604068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66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15BFD9-B16A-4A88-B867-4A90401FB9D0}" type="datetimeFigureOut">
              <a:rPr lang="en-AU" smtClean="0"/>
              <a:t>19/06/2018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155693E-3C81-4173-8EB4-9759DDE06C0A}" type="slidenum">
              <a:rPr lang="en-AU" smtClean="0"/>
              <a:t>‹#›</a:t>
            </a:fld>
            <a:endParaRPr lang="en-AU"/>
          </a:p>
        </p:txBody>
      </p:sp>
    </p:spTree>
    <p:extLst>
      <p:ext uri="{BB962C8B-B14F-4D97-AF65-F5344CB8AC3E}">
        <p14:creationId xmlns:p14="http://schemas.microsoft.com/office/powerpoint/2010/main" val="111825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15BFD9-B16A-4A88-B867-4A90401FB9D0}" type="datetimeFigureOut">
              <a:rPr lang="en-AU" smtClean="0"/>
              <a:t>19/06/2018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155693E-3C81-4173-8EB4-9759DDE06C0A}" type="slidenum">
              <a:rPr lang="en-AU" smtClean="0"/>
              <a:t>‹#›</a:t>
            </a:fld>
            <a:endParaRPr lang="en-AU"/>
          </a:p>
        </p:txBody>
      </p:sp>
    </p:spTree>
    <p:extLst>
      <p:ext uri="{BB962C8B-B14F-4D97-AF65-F5344CB8AC3E}">
        <p14:creationId xmlns:p14="http://schemas.microsoft.com/office/powerpoint/2010/main" val="91082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15BFD9-B16A-4A88-B867-4A90401FB9D0}" type="datetimeFigureOut">
              <a:rPr lang="en-AU" smtClean="0"/>
              <a:t>19/06/2018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155693E-3C81-4173-8EB4-9759DDE06C0A}" type="slidenum">
              <a:rPr lang="en-AU" smtClean="0"/>
              <a:t>‹#›</a:t>
            </a:fld>
            <a:endParaRPr lang="en-AU"/>
          </a:p>
        </p:txBody>
      </p:sp>
    </p:spTree>
    <p:extLst>
      <p:ext uri="{BB962C8B-B14F-4D97-AF65-F5344CB8AC3E}">
        <p14:creationId xmlns:p14="http://schemas.microsoft.com/office/powerpoint/2010/main" val="963670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15BFD9-B16A-4A88-B867-4A90401FB9D0}" type="datetimeFigureOut">
              <a:rPr lang="en-AU" smtClean="0"/>
              <a:t>19/06/2018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155693E-3C81-4173-8EB4-9759DDE06C0A}" type="slidenum">
              <a:rPr lang="en-AU" smtClean="0"/>
              <a:t>‹#›</a:t>
            </a:fld>
            <a:endParaRPr lang="en-AU"/>
          </a:p>
        </p:txBody>
      </p:sp>
    </p:spTree>
    <p:extLst>
      <p:ext uri="{BB962C8B-B14F-4D97-AF65-F5344CB8AC3E}">
        <p14:creationId xmlns:p14="http://schemas.microsoft.com/office/powerpoint/2010/main" val="1777345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15BFD9-B16A-4A88-B867-4A90401FB9D0}" type="datetimeFigureOut">
              <a:rPr lang="en-AU" smtClean="0"/>
              <a:t>19/06/2018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155693E-3C81-4173-8EB4-9759DDE06C0A}" type="slidenum">
              <a:rPr lang="en-AU" smtClean="0"/>
              <a:t>‹#›</a:t>
            </a:fld>
            <a:endParaRPr lang="en-AU"/>
          </a:p>
        </p:txBody>
      </p:sp>
    </p:spTree>
    <p:extLst>
      <p:ext uri="{BB962C8B-B14F-4D97-AF65-F5344CB8AC3E}">
        <p14:creationId xmlns:p14="http://schemas.microsoft.com/office/powerpoint/2010/main" val="25868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5BFD9-B16A-4A88-B867-4A90401FB9D0}" type="datetimeFigureOut">
              <a:rPr lang="en-AU" smtClean="0"/>
              <a:t>19/06/2018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155693E-3C81-4173-8EB4-9759DDE06C0A}" type="slidenum">
              <a:rPr lang="en-AU" smtClean="0"/>
              <a:t>‹#›</a:t>
            </a:fld>
            <a:endParaRPr lang="en-AU"/>
          </a:p>
        </p:txBody>
      </p:sp>
    </p:spTree>
    <p:extLst>
      <p:ext uri="{BB962C8B-B14F-4D97-AF65-F5344CB8AC3E}">
        <p14:creationId xmlns:p14="http://schemas.microsoft.com/office/powerpoint/2010/main" val="4156605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15BFD9-B16A-4A88-B867-4A90401FB9D0}" type="datetimeFigureOut">
              <a:rPr lang="en-AU" smtClean="0"/>
              <a:t>19/06/2018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155693E-3C81-4173-8EB4-9759DDE06C0A}" type="slidenum">
              <a:rPr lang="en-AU" smtClean="0"/>
              <a:t>‹#›</a:t>
            </a:fld>
            <a:endParaRPr lang="en-AU"/>
          </a:p>
        </p:txBody>
      </p:sp>
    </p:spTree>
    <p:extLst>
      <p:ext uri="{BB962C8B-B14F-4D97-AF65-F5344CB8AC3E}">
        <p14:creationId xmlns:p14="http://schemas.microsoft.com/office/powerpoint/2010/main" val="1923251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15BFD9-B16A-4A88-B867-4A90401FB9D0}" type="datetimeFigureOut">
              <a:rPr lang="en-AU" smtClean="0"/>
              <a:t>19/06/2018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155693E-3C81-4173-8EB4-9759DDE06C0A}" type="slidenum">
              <a:rPr lang="en-AU" smtClean="0"/>
              <a:t>‹#›</a:t>
            </a:fld>
            <a:endParaRPr lang="en-AU"/>
          </a:p>
        </p:txBody>
      </p:sp>
    </p:spTree>
    <p:extLst>
      <p:ext uri="{BB962C8B-B14F-4D97-AF65-F5344CB8AC3E}">
        <p14:creationId xmlns:p14="http://schemas.microsoft.com/office/powerpoint/2010/main" val="360116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5BFD9-B16A-4A88-B867-4A90401FB9D0}" type="datetimeFigureOut">
              <a:rPr lang="en-AU" smtClean="0"/>
              <a:t>19/06/2018</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5693E-3C81-4173-8EB4-9759DDE06C0A}" type="slidenum">
              <a:rPr lang="en-AU" smtClean="0"/>
              <a:t>‹#›</a:t>
            </a:fld>
            <a:endParaRPr lang="en-AU"/>
          </a:p>
        </p:txBody>
      </p:sp>
    </p:spTree>
    <p:extLst>
      <p:ext uri="{BB962C8B-B14F-4D97-AF65-F5344CB8AC3E}">
        <p14:creationId xmlns:p14="http://schemas.microsoft.com/office/powerpoint/2010/main" val="18744629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oss.tapsell@anu.edu.a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Be2w8zr_AVQ"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Tl590qvdt5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si5vkqPiq3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gbrcRKqLSR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VEjN5wnHoD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PzlbkiVyHs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9D19-6A5D-4402-9C57-090F342CB534}"/>
              </a:ext>
            </a:extLst>
          </p:cNvPr>
          <p:cNvSpPr>
            <a:spLocks noGrp="1"/>
          </p:cNvSpPr>
          <p:nvPr>
            <p:ph type="ctrTitle"/>
          </p:nvPr>
        </p:nvSpPr>
        <p:spPr/>
        <p:txBody>
          <a:bodyPr/>
          <a:lstStyle/>
          <a:p>
            <a:r>
              <a:rPr lang="en-AU" dirty="0"/>
              <a:t>If the medium is digital, what is the message?</a:t>
            </a:r>
          </a:p>
        </p:txBody>
      </p:sp>
      <p:sp>
        <p:nvSpPr>
          <p:cNvPr id="3" name="Subtitle 2">
            <a:extLst>
              <a:ext uri="{FF2B5EF4-FFF2-40B4-BE49-F238E27FC236}">
                <a16:creationId xmlns:a16="http://schemas.microsoft.com/office/drawing/2014/main" id="{7F366F83-7F21-4C31-BE96-CF202E8C9BD4}"/>
              </a:ext>
            </a:extLst>
          </p:cNvPr>
          <p:cNvSpPr>
            <a:spLocks noGrp="1"/>
          </p:cNvSpPr>
          <p:nvPr>
            <p:ph type="subTitle" idx="1"/>
          </p:nvPr>
        </p:nvSpPr>
        <p:spPr/>
        <p:txBody>
          <a:bodyPr>
            <a:normAutofit fontScale="40000" lnSpcReduction="20000"/>
          </a:bodyPr>
          <a:lstStyle/>
          <a:p>
            <a:r>
              <a:rPr lang="en-AU" sz="6600" dirty="0">
                <a:solidFill>
                  <a:schemeClr val="accent1">
                    <a:lumMod val="60000"/>
                    <a:lumOff val="40000"/>
                  </a:schemeClr>
                </a:solidFill>
              </a:rPr>
              <a:t>Dr Ross Tapsell</a:t>
            </a:r>
          </a:p>
          <a:p>
            <a:r>
              <a:rPr lang="en-AU" sz="6600" dirty="0">
                <a:solidFill>
                  <a:schemeClr val="accent1">
                    <a:lumMod val="60000"/>
                    <a:lumOff val="40000"/>
                  </a:schemeClr>
                </a:solidFill>
              </a:rPr>
              <a:t>College of Asia and the Pacific</a:t>
            </a:r>
          </a:p>
          <a:p>
            <a:r>
              <a:rPr lang="en-AU" sz="6600" dirty="0">
                <a:solidFill>
                  <a:schemeClr val="accent1">
                    <a:lumMod val="60000"/>
                    <a:lumOff val="40000"/>
                  </a:schemeClr>
                </a:solidFill>
              </a:rPr>
              <a:t>The Australian National University</a:t>
            </a:r>
          </a:p>
          <a:p>
            <a:r>
              <a:rPr lang="en-AU" sz="6600" dirty="0">
                <a:solidFill>
                  <a:schemeClr val="accent1">
                    <a:lumMod val="60000"/>
                    <a:lumOff val="40000"/>
                  </a:schemeClr>
                </a:solidFill>
              </a:rPr>
              <a:t>Email </a:t>
            </a:r>
            <a:r>
              <a:rPr lang="en-AU" sz="6600" dirty="0">
                <a:solidFill>
                  <a:schemeClr val="accent1">
                    <a:lumMod val="60000"/>
                    <a:lumOff val="40000"/>
                  </a:schemeClr>
                </a:solidFill>
                <a:hlinkClick r:id="rId2"/>
              </a:rPr>
              <a:t>ross.tapsell@anu.edu.au</a:t>
            </a:r>
            <a:r>
              <a:rPr lang="en-AU" sz="6600" dirty="0">
                <a:solidFill>
                  <a:schemeClr val="accent1">
                    <a:lumMod val="60000"/>
                    <a:lumOff val="40000"/>
                  </a:schemeClr>
                </a:solidFill>
              </a:rPr>
              <a:t> T: @</a:t>
            </a:r>
            <a:r>
              <a:rPr lang="en-AU" sz="6600" dirty="0" err="1">
                <a:solidFill>
                  <a:schemeClr val="accent1">
                    <a:lumMod val="60000"/>
                    <a:lumOff val="40000"/>
                  </a:schemeClr>
                </a:solidFill>
              </a:rPr>
              <a:t>rosstapsell</a:t>
            </a:r>
            <a:endParaRPr lang="en-AU" sz="6600" dirty="0">
              <a:solidFill>
                <a:schemeClr val="accent1">
                  <a:lumMod val="60000"/>
                  <a:lumOff val="40000"/>
                </a:schemeClr>
              </a:solidFill>
            </a:endParaRPr>
          </a:p>
        </p:txBody>
      </p:sp>
    </p:spTree>
    <p:extLst>
      <p:ext uri="{BB962C8B-B14F-4D97-AF65-F5344CB8AC3E}">
        <p14:creationId xmlns:p14="http://schemas.microsoft.com/office/powerpoint/2010/main" val="3469544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A1BC-FA4F-49AB-A498-72133DBF9BC5}"/>
              </a:ext>
            </a:extLst>
          </p:cNvPr>
          <p:cNvSpPr>
            <a:spLocks noGrp="1"/>
          </p:cNvSpPr>
          <p:nvPr>
            <p:ph type="title"/>
          </p:nvPr>
        </p:nvSpPr>
        <p:spPr/>
        <p:txBody>
          <a:bodyPr/>
          <a:lstStyle/>
          <a:p>
            <a:r>
              <a:rPr lang="en-AU" dirty="0"/>
              <a:t>https://www.youtube.com/watch?v=Be2w8zr_AVQ</a:t>
            </a:r>
          </a:p>
        </p:txBody>
      </p:sp>
      <p:pic>
        <p:nvPicPr>
          <p:cNvPr id="4" name="Online Media 3">
            <a:hlinkClick r:id="" action="ppaction://media"/>
            <a:extLst>
              <a:ext uri="{FF2B5EF4-FFF2-40B4-BE49-F238E27FC236}">
                <a16:creationId xmlns:a16="http://schemas.microsoft.com/office/drawing/2014/main" id="{0CDA81A7-AE44-4714-8051-F9D9B28EDD37}"/>
              </a:ext>
            </a:extLst>
          </p:cNvPr>
          <p:cNvPicPr>
            <a:picLocks noGrp="1" noRot="1" noChangeAspect="1"/>
          </p:cNvPicPr>
          <p:nvPr>
            <p:ph idx="1"/>
            <a:videoFile r:link="rId1"/>
          </p:nvPr>
        </p:nvPicPr>
        <p:blipFill>
          <a:blip r:embed="rId3"/>
          <a:stretch>
            <a:fillRect/>
          </a:stretch>
        </p:blipFill>
        <p:spPr>
          <a:xfrm>
            <a:off x="2676525" y="1057275"/>
            <a:ext cx="7343775" cy="5507831"/>
          </a:xfrm>
          <a:prstGeom prst="rect">
            <a:avLst/>
          </a:prstGeom>
        </p:spPr>
      </p:pic>
    </p:spTree>
    <p:extLst>
      <p:ext uri="{BB962C8B-B14F-4D97-AF65-F5344CB8AC3E}">
        <p14:creationId xmlns:p14="http://schemas.microsoft.com/office/powerpoint/2010/main" val="2438602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If the new medium is digital, what is the message?</a:t>
            </a:r>
          </a:p>
        </p:txBody>
      </p:sp>
      <p:sp>
        <p:nvSpPr>
          <p:cNvPr id="3" name="Content Placeholder 2"/>
          <p:cNvSpPr>
            <a:spLocks noGrp="1"/>
          </p:cNvSpPr>
          <p:nvPr>
            <p:ph idx="1"/>
          </p:nvPr>
        </p:nvSpPr>
        <p:spPr/>
        <p:txBody>
          <a:bodyPr/>
          <a:lstStyle/>
          <a:p>
            <a:endParaRPr lang="en-AU" dirty="0"/>
          </a:p>
          <a:p>
            <a:pPr marL="0" indent="0">
              <a:buNone/>
            </a:pPr>
            <a:endParaRPr lang="en-AU" dirty="0"/>
          </a:p>
          <a:p>
            <a:endParaRPr lang="en-AU" dirty="0"/>
          </a:p>
          <a:p>
            <a:endParaRPr lang="en-AU" dirty="0">
              <a:solidFill>
                <a:schemeClr val="bg1"/>
              </a:solidFill>
            </a:endParaRPr>
          </a:p>
        </p:txBody>
      </p:sp>
      <p:pic>
        <p:nvPicPr>
          <p:cNvPr id="4" name="Picture 3">
            <a:extLst>
              <a:ext uri="{FF2B5EF4-FFF2-40B4-BE49-F238E27FC236}">
                <a16:creationId xmlns:a16="http://schemas.microsoft.com/office/drawing/2014/main" id="{E1ACF66E-EDC4-4AF2-AABB-B2D3C2458CCC}"/>
              </a:ext>
            </a:extLst>
          </p:cNvPr>
          <p:cNvPicPr>
            <a:picLocks noChangeAspect="1"/>
          </p:cNvPicPr>
          <p:nvPr/>
        </p:nvPicPr>
        <p:blipFill rotWithShape="1">
          <a:blip r:embed="rId2"/>
          <a:srcRect l="12529" t="13678" r="50542" b="6212"/>
          <a:stretch/>
        </p:blipFill>
        <p:spPr>
          <a:xfrm>
            <a:off x="239132" y="1944238"/>
            <a:ext cx="5523412" cy="4114111"/>
          </a:xfrm>
          <a:prstGeom prst="rect">
            <a:avLst/>
          </a:prstGeom>
        </p:spPr>
      </p:pic>
      <p:pic>
        <p:nvPicPr>
          <p:cNvPr id="6" name="Picture 5">
            <a:extLst>
              <a:ext uri="{FF2B5EF4-FFF2-40B4-BE49-F238E27FC236}">
                <a16:creationId xmlns:a16="http://schemas.microsoft.com/office/drawing/2014/main" id="{E119B037-1DA4-4BB9-9F80-8439B50AF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666" y="1336806"/>
            <a:ext cx="3552649" cy="5328973"/>
          </a:xfrm>
          <a:prstGeom prst="rect">
            <a:avLst/>
          </a:prstGeom>
        </p:spPr>
      </p:pic>
    </p:spTree>
    <p:extLst>
      <p:ext uri="{BB962C8B-B14F-4D97-AF65-F5344CB8AC3E}">
        <p14:creationId xmlns:p14="http://schemas.microsoft.com/office/powerpoint/2010/main" val="2233214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a:xfrm>
            <a:off x="1571758" y="262647"/>
            <a:ext cx="8534400" cy="880353"/>
          </a:xfrm>
        </p:spPr>
        <p:txBody>
          <a:bodyPr>
            <a:normAutofit fontScale="92500" lnSpcReduction="20000"/>
          </a:bodyPr>
          <a:lstStyle/>
          <a:p>
            <a:pPr marL="0" indent="0">
              <a:buNone/>
            </a:pPr>
            <a:r>
              <a:rPr lang="en-AU" sz="3600" dirty="0">
                <a:solidFill>
                  <a:schemeClr val="bg1"/>
                </a:solidFill>
              </a:rPr>
              <a:t> </a:t>
            </a:r>
            <a:r>
              <a:rPr lang="en-AU" sz="3600" dirty="0"/>
              <a:t>1. Digitalisation enables greater </a:t>
            </a:r>
            <a:r>
              <a:rPr lang="en-AU" sz="3600" i="1" dirty="0"/>
              <a:t>concentration</a:t>
            </a:r>
            <a:r>
              <a:rPr lang="en-AU" sz="3600" dirty="0"/>
              <a:t> of elite power. </a:t>
            </a:r>
          </a:p>
        </p:txBody>
      </p:sp>
      <p:pic>
        <p:nvPicPr>
          <p:cNvPr id="2055" name="Picture 7" descr="C:\Users\Ross\Desktop\dhalan best phot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16" y="1157288"/>
            <a:ext cx="3274577" cy="23094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Ross\Desktop\bakrieyel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0488" y="1073652"/>
            <a:ext cx="2932206" cy="227909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oss\Desktop\surya palo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519" y="1073652"/>
            <a:ext cx="3200143" cy="23470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52" y="3825224"/>
            <a:ext cx="4074968" cy="233324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9239" y="3862827"/>
            <a:ext cx="4205132" cy="2226246"/>
          </a:xfrm>
          <a:prstGeom prst="rect">
            <a:avLst/>
          </a:prstGeom>
        </p:spPr>
      </p:pic>
    </p:spTree>
    <p:extLst>
      <p:ext uri="{BB962C8B-B14F-4D97-AF65-F5344CB8AC3E}">
        <p14:creationId xmlns:p14="http://schemas.microsoft.com/office/powerpoint/2010/main" val="2580306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7CF6-17D8-440F-8628-90EDCA26C333}"/>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388F544-5F62-4B9C-9B9A-CEB94592EAC0}"/>
              </a:ext>
            </a:extLst>
          </p:cNvPr>
          <p:cNvSpPr>
            <a:spLocks noGrp="1"/>
          </p:cNvSpPr>
          <p:nvPr>
            <p:ph idx="1"/>
          </p:nvPr>
        </p:nvSpPr>
        <p:spPr/>
        <p:txBody>
          <a:bodyPr/>
          <a:lstStyle/>
          <a:p>
            <a:endParaRPr lang="en-AU"/>
          </a:p>
        </p:txBody>
      </p:sp>
      <p:pic>
        <p:nvPicPr>
          <p:cNvPr id="28676" name="Picture 2" descr="\\CAP.anu.edu.au\BPB\home\u4092286\Desktop\media uniformit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0088" y="381001"/>
            <a:ext cx="8458200" cy="595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876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F5E5-2541-4D46-A507-0EE6115A9F32}"/>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F5037485-1280-4B58-9C5D-A29EA831B274}"/>
              </a:ext>
            </a:extLst>
          </p:cNvPr>
          <p:cNvSpPr>
            <a:spLocks noGrp="1"/>
          </p:cNvSpPr>
          <p:nvPr>
            <p:ph idx="1"/>
          </p:nvPr>
        </p:nvSpPr>
        <p:spPr/>
        <p:txBody>
          <a:bodyPr/>
          <a:lstStyle/>
          <a:p>
            <a:r>
              <a:rPr lang="en-AU" dirty="0"/>
              <a:t>https://www.youtube.com/watch?v=Tl590qvdt5I</a:t>
            </a:r>
          </a:p>
        </p:txBody>
      </p:sp>
      <p:pic>
        <p:nvPicPr>
          <p:cNvPr id="4" name="Online Media 3">
            <a:hlinkClick r:id="" action="ppaction://media"/>
            <a:extLst>
              <a:ext uri="{FF2B5EF4-FFF2-40B4-BE49-F238E27FC236}">
                <a16:creationId xmlns:a16="http://schemas.microsoft.com/office/drawing/2014/main" id="{FBDB2CFF-9B1D-4D1F-B631-75866D37392E}"/>
              </a:ext>
            </a:extLst>
          </p:cNvPr>
          <p:cNvPicPr>
            <a:picLocks noRot="1" noChangeAspect="1"/>
          </p:cNvPicPr>
          <p:nvPr>
            <a:videoFile r:link="rId1"/>
          </p:nvPr>
        </p:nvPicPr>
        <p:blipFill>
          <a:blip r:embed="rId3"/>
          <a:stretch>
            <a:fillRect/>
          </a:stretch>
        </p:blipFill>
        <p:spPr>
          <a:xfrm>
            <a:off x="2479945" y="2658359"/>
            <a:ext cx="5462135" cy="4096602"/>
          </a:xfrm>
          <a:prstGeom prst="rect">
            <a:avLst/>
          </a:prstGeom>
        </p:spPr>
      </p:pic>
    </p:spTree>
    <p:extLst>
      <p:ext uri="{BB962C8B-B14F-4D97-AF65-F5344CB8AC3E}">
        <p14:creationId xmlns:p14="http://schemas.microsoft.com/office/powerpoint/2010/main" val="1629571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A551-72C3-4CF5-9CD5-D2695453F382}"/>
              </a:ext>
            </a:extLst>
          </p:cNvPr>
          <p:cNvSpPr>
            <a:spLocks noGrp="1"/>
          </p:cNvSpPr>
          <p:nvPr>
            <p:ph type="title"/>
          </p:nvPr>
        </p:nvSpPr>
        <p:spPr/>
        <p:txBody>
          <a:bodyPr>
            <a:normAutofit/>
          </a:bodyPr>
          <a:lstStyle/>
          <a:p>
            <a:r>
              <a:rPr lang="en-AU" dirty="0"/>
              <a:t>2. Digital media enables a more </a:t>
            </a:r>
            <a:r>
              <a:rPr lang="en-AU" i="1" dirty="0"/>
              <a:t>participatory </a:t>
            </a:r>
            <a:r>
              <a:rPr lang="en-AU" dirty="0"/>
              <a:t>society, and can counter ruling elite.</a:t>
            </a:r>
          </a:p>
        </p:txBody>
      </p:sp>
      <p:pic>
        <p:nvPicPr>
          <p:cNvPr id="7" name="Picture 6">
            <a:extLst>
              <a:ext uri="{FF2B5EF4-FFF2-40B4-BE49-F238E27FC236}">
                <a16:creationId xmlns:a16="http://schemas.microsoft.com/office/drawing/2014/main" id="{E236655F-E21A-481E-B2F3-FF0B6384B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7973" y="3052487"/>
            <a:ext cx="3295457" cy="3032674"/>
          </a:xfrm>
          <a:prstGeom prst="rect">
            <a:avLst/>
          </a:prstGeom>
        </p:spPr>
      </p:pic>
      <p:pic>
        <p:nvPicPr>
          <p:cNvPr id="9" name="Picture 8">
            <a:extLst>
              <a:ext uri="{FF2B5EF4-FFF2-40B4-BE49-F238E27FC236}">
                <a16:creationId xmlns:a16="http://schemas.microsoft.com/office/drawing/2014/main" id="{991F35AC-F8EB-443B-9D16-65786C1EA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 y="2125938"/>
            <a:ext cx="4267200" cy="2133600"/>
          </a:xfrm>
          <a:prstGeom prst="rect">
            <a:avLst/>
          </a:prstGeom>
        </p:spPr>
      </p:pic>
      <p:pic>
        <p:nvPicPr>
          <p:cNvPr id="13" name="Content Placeholder 12">
            <a:extLst>
              <a:ext uri="{FF2B5EF4-FFF2-40B4-BE49-F238E27FC236}">
                <a16:creationId xmlns:a16="http://schemas.microsoft.com/office/drawing/2014/main" id="{7B2A9343-EFEC-4870-A92B-0CDBFB72653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92505" y="4568824"/>
            <a:ext cx="2800350" cy="1866900"/>
          </a:xfrm>
        </p:spPr>
      </p:pic>
      <p:pic>
        <p:nvPicPr>
          <p:cNvPr id="15" name="Picture 14">
            <a:extLst>
              <a:ext uri="{FF2B5EF4-FFF2-40B4-BE49-F238E27FC236}">
                <a16:creationId xmlns:a16="http://schemas.microsoft.com/office/drawing/2014/main" id="{B1EDDE60-7EA6-458C-9A2D-436C3F71D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9480" y="1832906"/>
            <a:ext cx="4130040" cy="2581275"/>
          </a:xfrm>
          <a:prstGeom prst="rect">
            <a:avLst/>
          </a:prstGeom>
        </p:spPr>
      </p:pic>
      <p:pic>
        <p:nvPicPr>
          <p:cNvPr id="17" name="Picture 16">
            <a:extLst>
              <a:ext uri="{FF2B5EF4-FFF2-40B4-BE49-F238E27FC236}">
                <a16:creationId xmlns:a16="http://schemas.microsoft.com/office/drawing/2014/main" id="{ED73BA66-762A-42C2-9805-0BC0C32BB4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6195" y="4334114"/>
            <a:ext cx="3743325" cy="2101610"/>
          </a:xfrm>
          <a:prstGeom prst="rect">
            <a:avLst/>
          </a:prstGeom>
        </p:spPr>
      </p:pic>
    </p:spTree>
    <p:extLst>
      <p:ext uri="{BB962C8B-B14F-4D97-AF65-F5344CB8AC3E}">
        <p14:creationId xmlns:p14="http://schemas.microsoft.com/office/powerpoint/2010/main" val="265913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56679-C877-4D7C-95A8-777648E7F540}"/>
              </a:ext>
            </a:extLst>
          </p:cNvPr>
          <p:cNvSpPr>
            <a:spLocks noGrp="1"/>
          </p:cNvSpPr>
          <p:nvPr>
            <p:ph type="title"/>
          </p:nvPr>
        </p:nvSpPr>
        <p:spPr/>
        <p:txBody>
          <a:bodyPr/>
          <a:lstStyle/>
          <a:p>
            <a:endParaRPr lang="en-AU"/>
          </a:p>
        </p:txBody>
      </p:sp>
      <p:pic>
        <p:nvPicPr>
          <p:cNvPr id="4" name="Online Media 3">
            <a:hlinkClick r:id="" action="ppaction://media"/>
            <a:extLst>
              <a:ext uri="{FF2B5EF4-FFF2-40B4-BE49-F238E27FC236}">
                <a16:creationId xmlns:a16="http://schemas.microsoft.com/office/drawing/2014/main" id="{F2F1D4D8-DF0B-41E1-B41A-ED2DD8B6EEFF}"/>
              </a:ext>
            </a:extLst>
          </p:cNvPr>
          <p:cNvPicPr>
            <a:picLocks noGrp="1" noRot="1" noChangeAspect="1"/>
          </p:cNvPicPr>
          <p:nvPr>
            <p:ph idx="1"/>
            <a:videoFile r:link="rId1"/>
          </p:nvPr>
        </p:nvPicPr>
        <p:blipFill>
          <a:blip r:embed="rId3"/>
          <a:stretch>
            <a:fillRect/>
          </a:stretch>
        </p:blipFill>
        <p:spPr>
          <a:xfrm>
            <a:off x="1771650" y="526256"/>
            <a:ext cx="8077200" cy="6057900"/>
          </a:xfrm>
          <a:prstGeom prst="rect">
            <a:avLst/>
          </a:prstGeom>
        </p:spPr>
      </p:pic>
    </p:spTree>
    <p:extLst>
      <p:ext uri="{BB962C8B-B14F-4D97-AF65-F5344CB8AC3E}">
        <p14:creationId xmlns:p14="http://schemas.microsoft.com/office/powerpoint/2010/main" val="276897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4820"/>
            <a:ext cx="10640438" cy="2533717"/>
          </a:xfrm>
        </p:spPr>
        <p:txBody>
          <a:bodyPr>
            <a:normAutofit fontScale="90000"/>
          </a:bodyPr>
          <a:lstStyle/>
          <a:p>
            <a:r>
              <a:rPr lang="en-AU" sz="4000" b="1" u="sng" dirty="0"/>
              <a:t>3. Participatory media leads to sectarianism?</a:t>
            </a:r>
            <a:r>
              <a:rPr lang="en-AU" sz="4000" dirty="0"/>
              <a:t> </a:t>
            </a:r>
            <a:br>
              <a:rPr lang="en-AU" sz="4000" dirty="0"/>
            </a:br>
            <a:br>
              <a:rPr lang="en-AU" sz="4000" dirty="0"/>
            </a:br>
            <a:r>
              <a:rPr lang="en-AU" sz="4000" dirty="0"/>
              <a:t>Politicians establish an emotive base via social media ‘echo chambers’, targeted algorithms and ‘filter bubbles’. </a:t>
            </a:r>
            <a:br>
              <a:rPr lang="en-AU" sz="2700" dirty="0">
                <a:solidFill>
                  <a:srgbClr val="FF0000"/>
                </a:solidFill>
              </a:rPr>
            </a:br>
            <a:br>
              <a:rPr lang="en-AU" sz="3100" dirty="0"/>
            </a:br>
            <a:br>
              <a:rPr lang="en-AU" sz="3100" dirty="0"/>
            </a:br>
            <a:endParaRPr lang="en-AU" sz="31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4973" y="3251200"/>
            <a:ext cx="4581072" cy="25654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3400"/>
            <a:ext cx="2994973" cy="2241550"/>
          </a:xfrm>
          <a:prstGeom prst="rect">
            <a:avLst/>
          </a:prstGeom>
        </p:spPr>
      </p:pic>
      <p:pic>
        <p:nvPicPr>
          <p:cNvPr id="7" name="Content Placeholder 4">
            <a:extLst>
              <a:ext uri="{FF2B5EF4-FFF2-40B4-BE49-F238E27FC236}">
                <a16:creationId xmlns:a16="http://schemas.microsoft.com/office/drawing/2014/main" id="{1916FE76-4042-4947-B01F-66CE139BE8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85676" y="2535693"/>
            <a:ext cx="4422619" cy="3316964"/>
          </a:xfrm>
          <a:prstGeom prst="rect">
            <a:avLst/>
          </a:prstGeom>
        </p:spPr>
      </p:pic>
    </p:spTree>
    <p:extLst>
      <p:ext uri="{BB962C8B-B14F-4D97-AF65-F5344CB8AC3E}">
        <p14:creationId xmlns:p14="http://schemas.microsoft.com/office/powerpoint/2010/main" val="135542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079F-62E2-4E8C-912E-C98C8073BE7F}"/>
              </a:ext>
            </a:extLst>
          </p:cNvPr>
          <p:cNvSpPr>
            <a:spLocks noGrp="1"/>
          </p:cNvSpPr>
          <p:nvPr>
            <p:ph type="title"/>
          </p:nvPr>
        </p:nvSpPr>
        <p:spPr/>
        <p:txBody>
          <a:bodyPr/>
          <a:lstStyle/>
          <a:p>
            <a:endParaRPr lang="en-AU"/>
          </a:p>
        </p:txBody>
      </p:sp>
      <p:pic>
        <p:nvPicPr>
          <p:cNvPr id="3" name="IMG_0302">
            <a:hlinkClick r:id="" action="ppaction://media"/>
            <a:extLst>
              <a:ext uri="{FF2B5EF4-FFF2-40B4-BE49-F238E27FC236}">
                <a16:creationId xmlns:a16="http://schemas.microsoft.com/office/drawing/2014/main" id="{EDC50E40-780D-4A5D-8874-6F4FDD07321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0489" y="584791"/>
            <a:ext cx="9433660" cy="5188135"/>
          </a:xfrm>
        </p:spPr>
      </p:pic>
    </p:spTree>
    <p:extLst>
      <p:ext uri="{BB962C8B-B14F-4D97-AF65-F5344CB8AC3E}">
        <p14:creationId xmlns:p14="http://schemas.microsoft.com/office/powerpoint/2010/main" val="86317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9D19-6A5D-4402-9C57-090F342CB534}"/>
              </a:ext>
            </a:extLst>
          </p:cNvPr>
          <p:cNvSpPr>
            <a:spLocks noGrp="1"/>
          </p:cNvSpPr>
          <p:nvPr>
            <p:ph type="ctrTitle"/>
          </p:nvPr>
        </p:nvSpPr>
        <p:spPr/>
        <p:txBody>
          <a:bodyPr/>
          <a:lstStyle/>
          <a:p>
            <a:r>
              <a:rPr lang="en-AU" dirty="0"/>
              <a:t>So, if the medium is digital, what is the message?</a:t>
            </a:r>
          </a:p>
        </p:txBody>
      </p:sp>
      <p:sp>
        <p:nvSpPr>
          <p:cNvPr id="3" name="Subtitle 2">
            <a:extLst>
              <a:ext uri="{FF2B5EF4-FFF2-40B4-BE49-F238E27FC236}">
                <a16:creationId xmlns:a16="http://schemas.microsoft.com/office/drawing/2014/main" id="{7F366F83-7F21-4C31-BE96-CF202E8C9BD4}"/>
              </a:ext>
            </a:extLst>
          </p:cNvPr>
          <p:cNvSpPr>
            <a:spLocks noGrp="1"/>
          </p:cNvSpPr>
          <p:nvPr>
            <p:ph type="subTitle" idx="1"/>
          </p:nvPr>
        </p:nvSpPr>
        <p:spPr/>
        <p:txBody>
          <a:bodyPr>
            <a:normAutofit/>
          </a:bodyPr>
          <a:lstStyle/>
          <a:p>
            <a:r>
              <a:rPr lang="en-AU" sz="6600" dirty="0">
                <a:solidFill>
                  <a:schemeClr val="accent1">
                    <a:lumMod val="60000"/>
                    <a:lumOff val="40000"/>
                  </a:schemeClr>
                </a:solidFill>
              </a:rPr>
              <a:t>Q&amp;A</a:t>
            </a:r>
          </a:p>
        </p:txBody>
      </p:sp>
    </p:spTree>
    <p:extLst>
      <p:ext uri="{BB962C8B-B14F-4D97-AF65-F5344CB8AC3E}">
        <p14:creationId xmlns:p14="http://schemas.microsoft.com/office/powerpoint/2010/main" val="623456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9109"/>
            <a:ext cx="9144000" cy="1498862"/>
          </a:xfrm>
        </p:spPr>
        <p:txBody>
          <a:bodyPr/>
          <a:lstStyle/>
          <a:p>
            <a:r>
              <a:rPr lang="en-US" dirty="0"/>
              <a:t>The medium is the message</a:t>
            </a:r>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980" y="2079372"/>
            <a:ext cx="7154039" cy="3369181"/>
          </a:xfrm>
          <a:prstGeom prst="rect">
            <a:avLst/>
          </a:prstGeom>
        </p:spPr>
      </p:pic>
    </p:spTree>
    <p:extLst>
      <p:ext uri="{BB962C8B-B14F-4D97-AF65-F5344CB8AC3E}">
        <p14:creationId xmlns:p14="http://schemas.microsoft.com/office/powerpoint/2010/main" val="481166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872F-3FAE-4340-AFA9-A1F894D144A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A08BD61C-D876-4C7D-9B35-EF6B227B872C}"/>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637307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Q: your media landscape</a:t>
            </a:r>
          </a:p>
        </p:txBody>
      </p:sp>
      <p:graphicFrame>
        <p:nvGraphicFramePr>
          <p:cNvPr id="4" name="Content Placeholder 3"/>
          <p:cNvGraphicFramePr>
            <a:graphicFrameLocks noGrp="1"/>
          </p:cNvGraphicFramePr>
          <p:nvPr>
            <p:ph idx="1"/>
            <p:extLst/>
          </p:nvPr>
        </p:nvGraphicFramePr>
        <p:xfrm>
          <a:off x="1016001" y="1905000"/>
          <a:ext cx="10058399" cy="3810000"/>
        </p:xfrm>
        <a:graphic>
          <a:graphicData uri="http://schemas.openxmlformats.org/drawingml/2006/table">
            <a:tbl>
              <a:tblPr firstRow="1" firstCol="1" bandRow="1">
                <a:tableStyleId>{5C22544A-7EE6-4342-B048-85BDC9FD1C3A}</a:tableStyleId>
              </a:tblPr>
              <a:tblGrid>
                <a:gridCol w="2727369">
                  <a:extLst>
                    <a:ext uri="{9D8B030D-6E8A-4147-A177-3AD203B41FA5}">
                      <a16:colId xmlns:a16="http://schemas.microsoft.com/office/drawing/2014/main" val="20000"/>
                    </a:ext>
                  </a:extLst>
                </a:gridCol>
                <a:gridCol w="2542352">
                  <a:extLst>
                    <a:ext uri="{9D8B030D-6E8A-4147-A177-3AD203B41FA5}">
                      <a16:colId xmlns:a16="http://schemas.microsoft.com/office/drawing/2014/main" val="20001"/>
                    </a:ext>
                  </a:extLst>
                </a:gridCol>
                <a:gridCol w="2394339">
                  <a:extLst>
                    <a:ext uri="{9D8B030D-6E8A-4147-A177-3AD203B41FA5}">
                      <a16:colId xmlns:a16="http://schemas.microsoft.com/office/drawing/2014/main" val="20002"/>
                    </a:ext>
                  </a:extLst>
                </a:gridCol>
                <a:gridCol w="2394339">
                  <a:extLst>
                    <a:ext uri="{9D8B030D-6E8A-4147-A177-3AD203B41FA5}">
                      <a16:colId xmlns:a16="http://schemas.microsoft.com/office/drawing/2014/main" val="20003"/>
                    </a:ext>
                  </a:extLst>
                </a:gridCol>
              </a:tblGrid>
              <a:tr h="575163">
                <a:tc>
                  <a:txBody>
                    <a:bodyPr/>
                    <a:lstStyle/>
                    <a:p>
                      <a:pPr>
                        <a:lnSpc>
                          <a:spcPct val="115000"/>
                        </a:lnSpc>
                        <a:spcAft>
                          <a:spcPts val="0"/>
                        </a:spcAft>
                      </a:pPr>
                      <a:r>
                        <a:rPr lang="en-US" sz="1100" dirty="0">
                          <a:effectLst/>
                        </a:rPr>
                        <a:t>INDICATOR</a:t>
                      </a:r>
                      <a:endParaRPr lang="en-AU" sz="1100" dirty="0">
                        <a:solidFill>
                          <a:srgbClr val="943634"/>
                        </a:solidFill>
                        <a:effectLst/>
                        <a:latin typeface="Calibri"/>
                        <a:ea typeface="Calibri"/>
                        <a:cs typeface="Times New Roman"/>
                      </a:endParaRPr>
                    </a:p>
                  </a:txBody>
                  <a:tcPr marT="0" marB="0"/>
                </a:tc>
                <a:tc>
                  <a:txBody>
                    <a:bodyPr/>
                    <a:lstStyle/>
                    <a:p>
                      <a:pPr>
                        <a:lnSpc>
                          <a:spcPct val="115000"/>
                        </a:lnSpc>
                        <a:spcAft>
                          <a:spcPts val="0"/>
                        </a:spcAft>
                      </a:pPr>
                      <a:r>
                        <a:rPr lang="en-US" sz="1100">
                          <a:effectLst/>
                        </a:rPr>
                        <a:t>2003</a:t>
                      </a:r>
                      <a:endParaRPr lang="en-AU" sz="1100">
                        <a:solidFill>
                          <a:srgbClr val="943634"/>
                        </a:solidFill>
                        <a:effectLst/>
                        <a:latin typeface="Calibri"/>
                        <a:ea typeface="Calibri"/>
                        <a:cs typeface="Times New Roman"/>
                      </a:endParaRPr>
                    </a:p>
                  </a:txBody>
                  <a:tcPr marT="0" marB="0"/>
                </a:tc>
                <a:tc>
                  <a:txBody>
                    <a:bodyPr/>
                    <a:lstStyle/>
                    <a:p>
                      <a:pPr>
                        <a:lnSpc>
                          <a:spcPct val="115000"/>
                        </a:lnSpc>
                        <a:spcAft>
                          <a:spcPts val="0"/>
                        </a:spcAft>
                      </a:pPr>
                      <a:r>
                        <a:rPr lang="en-US" sz="1100">
                          <a:effectLst/>
                        </a:rPr>
                        <a:t>2006</a:t>
                      </a:r>
                      <a:endParaRPr lang="en-AU" sz="1100">
                        <a:solidFill>
                          <a:srgbClr val="943634"/>
                        </a:solidFill>
                        <a:effectLst/>
                        <a:latin typeface="Calibri"/>
                        <a:ea typeface="Calibri"/>
                        <a:cs typeface="Times New Roman"/>
                      </a:endParaRPr>
                    </a:p>
                  </a:txBody>
                  <a:tcPr marT="0" marB="0"/>
                </a:tc>
                <a:tc>
                  <a:txBody>
                    <a:bodyPr/>
                    <a:lstStyle/>
                    <a:p>
                      <a:pPr>
                        <a:lnSpc>
                          <a:spcPct val="115000"/>
                        </a:lnSpc>
                        <a:spcAft>
                          <a:spcPts val="0"/>
                        </a:spcAft>
                      </a:pPr>
                      <a:r>
                        <a:rPr lang="en-US" sz="1100" dirty="0">
                          <a:effectLst/>
                        </a:rPr>
                        <a:t>2009</a:t>
                      </a:r>
                      <a:endParaRPr lang="en-AU" sz="1100" dirty="0">
                        <a:solidFill>
                          <a:srgbClr val="943634"/>
                        </a:solidFill>
                        <a:effectLst/>
                        <a:latin typeface="Calibri"/>
                        <a:ea typeface="Calibri"/>
                        <a:cs typeface="Times New Roman"/>
                      </a:endParaRPr>
                    </a:p>
                  </a:txBody>
                  <a:tcPr marT="0" marB="0"/>
                </a:tc>
                <a:extLst>
                  <a:ext uri="{0D108BD9-81ED-4DB2-BD59-A6C34878D82A}">
                    <a16:rowId xmlns:a16="http://schemas.microsoft.com/office/drawing/2014/main" val="10000"/>
                  </a:ext>
                </a:extLst>
              </a:tr>
              <a:tr h="1078279">
                <a:tc>
                  <a:txBody>
                    <a:bodyPr/>
                    <a:lstStyle/>
                    <a:p>
                      <a:pPr>
                        <a:lnSpc>
                          <a:spcPct val="115000"/>
                        </a:lnSpc>
                        <a:spcAft>
                          <a:spcPts val="0"/>
                        </a:spcAft>
                      </a:pPr>
                      <a:r>
                        <a:rPr lang="en-US" sz="1000" dirty="0">
                          <a:effectLst/>
                        </a:rPr>
                        <a:t>1. 10 years old &gt; who listen to radio</a:t>
                      </a:r>
                      <a:endParaRPr lang="en-AU" sz="1100" dirty="0">
                        <a:solidFill>
                          <a:srgbClr val="943634"/>
                        </a:solidFill>
                        <a:effectLst/>
                        <a:latin typeface="Calibri"/>
                        <a:ea typeface="Calibri"/>
                        <a:cs typeface="Times New Roman"/>
                      </a:endParaRPr>
                    </a:p>
                  </a:txBody>
                  <a:tcPr marT="0" marB="0"/>
                </a:tc>
                <a:tc>
                  <a:txBody>
                    <a:bodyPr/>
                    <a:lstStyle/>
                    <a:p>
                      <a:pPr algn="ctr">
                        <a:lnSpc>
                          <a:spcPct val="115000"/>
                        </a:lnSpc>
                        <a:spcAft>
                          <a:spcPts val="0"/>
                        </a:spcAft>
                      </a:pPr>
                      <a:r>
                        <a:rPr lang="en-US" sz="1000" dirty="0">
                          <a:effectLst/>
                        </a:rPr>
                        <a:t>50.29</a:t>
                      </a:r>
                      <a:endParaRPr lang="en-AU" sz="1100" dirty="0">
                        <a:solidFill>
                          <a:srgbClr val="943634"/>
                        </a:solidFill>
                        <a:effectLst/>
                        <a:latin typeface="Calibri"/>
                        <a:ea typeface="Calibri"/>
                        <a:cs typeface="Times New Roman"/>
                      </a:endParaRPr>
                    </a:p>
                  </a:txBody>
                  <a:tcPr marT="0" marB="0"/>
                </a:tc>
                <a:tc>
                  <a:txBody>
                    <a:bodyPr/>
                    <a:lstStyle/>
                    <a:p>
                      <a:pPr algn="ctr">
                        <a:lnSpc>
                          <a:spcPct val="115000"/>
                        </a:lnSpc>
                        <a:spcAft>
                          <a:spcPts val="0"/>
                        </a:spcAft>
                      </a:pPr>
                      <a:r>
                        <a:rPr lang="en-US" sz="1000">
                          <a:effectLst/>
                        </a:rPr>
                        <a:t>40.26</a:t>
                      </a:r>
                      <a:endParaRPr lang="en-AU" sz="1100">
                        <a:solidFill>
                          <a:srgbClr val="943634"/>
                        </a:solidFill>
                        <a:effectLst/>
                        <a:latin typeface="Calibri"/>
                        <a:ea typeface="Calibri"/>
                        <a:cs typeface="Times New Roman"/>
                      </a:endParaRPr>
                    </a:p>
                  </a:txBody>
                  <a:tcPr marT="0" marB="0"/>
                </a:tc>
                <a:tc>
                  <a:txBody>
                    <a:bodyPr/>
                    <a:lstStyle/>
                    <a:p>
                      <a:pPr algn="ctr">
                        <a:lnSpc>
                          <a:spcPct val="115000"/>
                        </a:lnSpc>
                        <a:spcAft>
                          <a:spcPts val="0"/>
                        </a:spcAft>
                      </a:pPr>
                      <a:r>
                        <a:rPr lang="en-US" sz="1000">
                          <a:effectLst/>
                        </a:rPr>
                        <a:t>23.50</a:t>
                      </a:r>
                      <a:endParaRPr lang="en-AU" sz="1100">
                        <a:solidFill>
                          <a:srgbClr val="943634"/>
                        </a:solidFill>
                        <a:effectLst/>
                        <a:latin typeface="Calibri"/>
                        <a:ea typeface="Calibri"/>
                        <a:cs typeface="Times New Roman"/>
                      </a:endParaRPr>
                    </a:p>
                  </a:txBody>
                  <a:tcPr marT="0" marB="0"/>
                </a:tc>
                <a:extLst>
                  <a:ext uri="{0D108BD9-81ED-4DB2-BD59-A6C34878D82A}">
                    <a16:rowId xmlns:a16="http://schemas.microsoft.com/office/drawing/2014/main" val="10001"/>
                  </a:ext>
                </a:extLst>
              </a:tr>
              <a:tr h="1078279">
                <a:tc>
                  <a:txBody>
                    <a:bodyPr/>
                    <a:lstStyle/>
                    <a:p>
                      <a:pPr>
                        <a:lnSpc>
                          <a:spcPct val="115000"/>
                        </a:lnSpc>
                        <a:spcAft>
                          <a:spcPts val="0"/>
                        </a:spcAft>
                      </a:pPr>
                      <a:r>
                        <a:rPr lang="en-US" sz="1000">
                          <a:effectLst/>
                        </a:rPr>
                        <a:t>2. 10 years old&gt; above who watch TV</a:t>
                      </a:r>
                      <a:endParaRPr lang="en-AU" sz="1100">
                        <a:solidFill>
                          <a:srgbClr val="943634"/>
                        </a:solidFill>
                        <a:effectLst/>
                        <a:latin typeface="Calibri"/>
                        <a:ea typeface="Calibri"/>
                        <a:cs typeface="Times New Roman"/>
                      </a:endParaRPr>
                    </a:p>
                  </a:txBody>
                  <a:tcPr marT="0" marB="0"/>
                </a:tc>
                <a:tc>
                  <a:txBody>
                    <a:bodyPr/>
                    <a:lstStyle/>
                    <a:p>
                      <a:pPr algn="ctr">
                        <a:lnSpc>
                          <a:spcPct val="115000"/>
                        </a:lnSpc>
                        <a:spcAft>
                          <a:spcPts val="0"/>
                        </a:spcAft>
                      </a:pPr>
                      <a:r>
                        <a:rPr lang="en-US" sz="1000">
                          <a:effectLst/>
                        </a:rPr>
                        <a:t>84.94</a:t>
                      </a:r>
                      <a:endParaRPr lang="en-AU" sz="1100">
                        <a:solidFill>
                          <a:srgbClr val="943634"/>
                        </a:solidFill>
                        <a:effectLst/>
                        <a:latin typeface="Calibri"/>
                        <a:ea typeface="Calibri"/>
                        <a:cs typeface="Times New Roman"/>
                      </a:endParaRPr>
                    </a:p>
                  </a:txBody>
                  <a:tcPr marT="0" marB="0"/>
                </a:tc>
                <a:tc>
                  <a:txBody>
                    <a:bodyPr/>
                    <a:lstStyle/>
                    <a:p>
                      <a:pPr algn="ctr">
                        <a:lnSpc>
                          <a:spcPct val="115000"/>
                        </a:lnSpc>
                        <a:spcAft>
                          <a:spcPts val="0"/>
                        </a:spcAft>
                      </a:pPr>
                      <a:r>
                        <a:rPr lang="en-US" sz="1000">
                          <a:effectLst/>
                        </a:rPr>
                        <a:t>85.86</a:t>
                      </a:r>
                      <a:endParaRPr lang="en-AU" sz="1100">
                        <a:solidFill>
                          <a:srgbClr val="943634"/>
                        </a:solidFill>
                        <a:effectLst/>
                        <a:latin typeface="Calibri"/>
                        <a:ea typeface="Calibri"/>
                        <a:cs typeface="Times New Roman"/>
                      </a:endParaRPr>
                    </a:p>
                  </a:txBody>
                  <a:tcPr marT="0" marB="0"/>
                </a:tc>
                <a:tc>
                  <a:txBody>
                    <a:bodyPr/>
                    <a:lstStyle/>
                    <a:p>
                      <a:pPr algn="ctr">
                        <a:lnSpc>
                          <a:spcPct val="115000"/>
                        </a:lnSpc>
                        <a:spcAft>
                          <a:spcPts val="0"/>
                        </a:spcAft>
                      </a:pPr>
                      <a:r>
                        <a:rPr lang="en-US" sz="1000">
                          <a:effectLst/>
                        </a:rPr>
                        <a:t>90.27</a:t>
                      </a:r>
                      <a:endParaRPr lang="en-AU" sz="1100">
                        <a:solidFill>
                          <a:srgbClr val="943634"/>
                        </a:solidFill>
                        <a:effectLst/>
                        <a:latin typeface="Calibri"/>
                        <a:ea typeface="Calibri"/>
                        <a:cs typeface="Times New Roman"/>
                      </a:endParaRPr>
                    </a:p>
                  </a:txBody>
                  <a:tcPr marT="0" marB="0"/>
                </a:tc>
                <a:extLst>
                  <a:ext uri="{0D108BD9-81ED-4DB2-BD59-A6C34878D82A}">
                    <a16:rowId xmlns:a16="http://schemas.microsoft.com/office/drawing/2014/main" val="10002"/>
                  </a:ext>
                </a:extLst>
              </a:tr>
              <a:tr h="1078279">
                <a:tc>
                  <a:txBody>
                    <a:bodyPr/>
                    <a:lstStyle/>
                    <a:p>
                      <a:pPr>
                        <a:lnSpc>
                          <a:spcPct val="115000"/>
                        </a:lnSpc>
                        <a:spcAft>
                          <a:spcPts val="0"/>
                        </a:spcAft>
                      </a:pPr>
                      <a:r>
                        <a:rPr lang="en-US" sz="1000" dirty="0">
                          <a:effectLst/>
                        </a:rPr>
                        <a:t>3. 10 years old &gt; who reads newspapers/magazines</a:t>
                      </a:r>
                      <a:endParaRPr lang="en-AU" sz="1100" dirty="0">
                        <a:solidFill>
                          <a:srgbClr val="943634"/>
                        </a:solidFill>
                        <a:effectLst/>
                        <a:latin typeface="Calibri"/>
                        <a:ea typeface="Calibri"/>
                        <a:cs typeface="Times New Roman"/>
                      </a:endParaRPr>
                    </a:p>
                  </a:txBody>
                  <a:tcPr marT="0" marB="0"/>
                </a:tc>
                <a:tc>
                  <a:txBody>
                    <a:bodyPr/>
                    <a:lstStyle/>
                    <a:p>
                      <a:pPr algn="ctr">
                        <a:lnSpc>
                          <a:spcPct val="115000"/>
                        </a:lnSpc>
                        <a:spcAft>
                          <a:spcPts val="0"/>
                        </a:spcAft>
                      </a:pPr>
                      <a:r>
                        <a:rPr lang="en-US" sz="1000">
                          <a:effectLst/>
                        </a:rPr>
                        <a:t>23.70</a:t>
                      </a:r>
                      <a:endParaRPr lang="en-AU" sz="1100">
                        <a:solidFill>
                          <a:srgbClr val="943634"/>
                        </a:solidFill>
                        <a:effectLst/>
                        <a:latin typeface="Calibri"/>
                        <a:ea typeface="Calibri"/>
                        <a:cs typeface="Times New Roman"/>
                      </a:endParaRPr>
                    </a:p>
                  </a:txBody>
                  <a:tcPr marT="0" marB="0"/>
                </a:tc>
                <a:tc>
                  <a:txBody>
                    <a:bodyPr/>
                    <a:lstStyle/>
                    <a:p>
                      <a:pPr algn="ctr">
                        <a:lnSpc>
                          <a:spcPct val="115000"/>
                        </a:lnSpc>
                        <a:spcAft>
                          <a:spcPts val="0"/>
                        </a:spcAft>
                      </a:pPr>
                      <a:r>
                        <a:rPr lang="en-US" sz="1000" dirty="0">
                          <a:effectLst/>
                        </a:rPr>
                        <a:t>23.46</a:t>
                      </a:r>
                      <a:endParaRPr lang="en-AU" sz="1100" dirty="0">
                        <a:solidFill>
                          <a:srgbClr val="943634"/>
                        </a:solidFill>
                        <a:effectLst/>
                        <a:latin typeface="Calibri"/>
                        <a:ea typeface="Calibri"/>
                        <a:cs typeface="Times New Roman"/>
                      </a:endParaRPr>
                    </a:p>
                  </a:txBody>
                  <a:tcPr marT="0" marB="0"/>
                </a:tc>
                <a:tc>
                  <a:txBody>
                    <a:bodyPr/>
                    <a:lstStyle/>
                    <a:p>
                      <a:pPr algn="ctr">
                        <a:lnSpc>
                          <a:spcPct val="115000"/>
                        </a:lnSpc>
                        <a:spcAft>
                          <a:spcPts val="0"/>
                        </a:spcAft>
                      </a:pPr>
                      <a:r>
                        <a:rPr lang="en-US" sz="1000" dirty="0">
                          <a:effectLst/>
                        </a:rPr>
                        <a:t>18.94</a:t>
                      </a:r>
                      <a:endParaRPr lang="en-AU" sz="1100" dirty="0">
                        <a:solidFill>
                          <a:srgbClr val="943634"/>
                        </a:solidFill>
                        <a:effectLst/>
                        <a:latin typeface="Calibri"/>
                        <a:ea typeface="Calibri"/>
                        <a:cs typeface="Times New Roman"/>
                      </a:endParaRPr>
                    </a:p>
                  </a:txBody>
                  <a:tcPr marT="0" marB="0"/>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2184400" y="3250570"/>
            <a:ext cx="21993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endParaRPr kumimoji="0" lang="en-AU"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69641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graphicFrame>
        <p:nvGraphicFramePr>
          <p:cNvPr id="4" name="Content Placeholder 3"/>
          <p:cNvGraphicFramePr>
            <a:graphicFrameLocks noGrp="1"/>
          </p:cNvGraphicFramePr>
          <p:nvPr>
            <p:ph idx="1"/>
            <p:extLst/>
          </p:nvPr>
        </p:nvGraphicFramePr>
        <p:xfrm>
          <a:off x="622570" y="349876"/>
          <a:ext cx="10968952" cy="8082614"/>
        </p:xfrm>
        <a:graphic>
          <a:graphicData uri="http://schemas.openxmlformats.org/drawingml/2006/table">
            <a:tbl>
              <a:tblPr firstRow="1" firstCol="1" bandRow="1">
                <a:tableStyleId>{5C22544A-7EE6-4342-B048-85BDC9FD1C3A}</a:tableStyleId>
              </a:tblPr>
              <a:tblGrid>
                <a:gridCol w="1456309">
                  <a:extLst>
                    <a:ext uri="{9D8B030D-6E8A-4147-A177-3AD203B41FA5}">
                      <a16:colId xmlns:a16="http://schemas.microsoft.com/office/drawing/2014/main" val="20000"/>
                    </a:ext>
                  </a:extLst>
                </a:gridCol>
                <a:gridCol w="1739677">
                  <a:extLst>
                    <a:ext uri="{9D8B030D-6E8A-4147-A177-3AD203B41FA5}">
                      <a16:colId xmlns:a16="http://schemas.microsoft.com/office/drawing/2014/main" val="20001"/>
                    </a:ext>
                  </a:extLst>
                </a:gridCol>
                <a:gridCol w="1541468">
                  <a:extLst>
                    <a:ext uri="{9D8B030D-6E8A-4147-A177-3AD203B41FA5}">
                      <a16:colId xmlns:a16="http://schemas.microsoft.com/office/drawing/2014/main" val="20002"/>
                    </a:ext>
                  </a:extLst>
                </a:gridCol>
                <a:gridCol w="1624500">
                  <a:extLst>
                    <a:ext uri="{9D8B030D-6E8A-4147-A177-3AD203B41FA5}">
                      <a16:colId xmlns:a16="http://schemas.microsoft.com/office/drawing/2014/main" val="20003"/>
                    </a:ext>
                  </a:extLst>
                </a:gridCol>
                <a:gridCol w="1477186">
                  <a:extLst>
                    <a:ext uri="{9D8B030D-6E8A-4147-A177-3AD203B41FA5}">
                      <a16:colId xmlns:a16="http://schemas.microsoft.com/office/drawing/2014/main" val="20004"/>
                    </a:ext>
                  </a:extLst>
                </a:gridCol>
                <a:gridCol w="1714232">
                  <a:extLst>
                    <a:ext uri="{9D8B030D-6E8A-4147-A177-3AD203B41FA5}">
                      <a16:colId xmlns:a16="http://schemas.microsoft.com/office/drawing/2014/main" val="20005"/>
                    </a:ext>
                  </a:extLst>
                </a:gridCol>
                <a:gridCol w="1415580">
                  <a:extLst>
                    <a:ext uri="{9D8B030D-6E8A-4147-A177-3AD203B41FA5}">
                      <a16:colId xmlns:a16="http://schemas.microsoft.com/office/drawing/2014/main" val="20006"/>
                    </a:ext>
                  </a:extLst>
                </a:gridCol>
              </a:tblGrid>
              <a:tr h="445333">
                <a:tc>
                  <a:txBody>
                    <a:bodyPr/>
                    <a:lstStyle/>
                    <a:p>
                      <a:pPr>
                        <a:lnSpc>
                          <a:spcPct val="115000"/>
                        </a:lnSpc>
                        <a:spcAft>
                          <a:spcPts val="0"/>
                        </a:spcAft>
                      </a:pPr>
                      <a:r>
                        <a:rPr lang="en-AU" sz="1400" dirty="0">
                          <a:effectLst/>
                        </a:rPr>
                        <a:t>Company</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Media subsidiary</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Owner</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TV stations</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rPr>
                        <a:t>Flagship print  &amp; radio</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Online</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rPr>
                        <a:t>Key  </a:t>
                      </a:r>
                      <a:r>
                        <a:rPr lang="en-AU" sz="1400" dirty="0" err="1">
                          <a:effectLst/>
                        </a:rPr>
                        <a:t>comms</a:t>
                      </a:r>
                      <a:endParaRPr lang="en-AU" sz="1400" dirty="0">
                        <a:effectLst/>
                      </a:endParaRPr>
                    </a:p>
                    <a:p>
                      <a:pPr>
                        <a:lnSpc>
                          <a:spcPct val="115000"/>
                        </a:lnSpc>
                        <a:spcAft>
                          <a:spcPts val="0"/>
                        </a:spcAft>
                      </a:pPr>
                      <a:r>
                        <a:rPr lang="en-AU" sz="1400" dirty="0">
                          <a:effectLst/>
                          <a:latin typeface="Calibri"/>
                          <a:ea typeface="Calibri"/>
                          <a:cs typeface="Times New Roman"/>
                        </a:rPr>
                        <a:t>Infrastructure company</a:t>
                      </a:r>
                    </a:p>
                  </a:txBody>
                  <a:tcPr marL="29206" marR="29206" marT="0" marB="0"/>
                </a:tc>
                <a:extLst>
                  <a:ext uri="{0D108BD9-81ED-4DB2-BD59-A6C34878D82A}">
                    <a16:rowId xmlns:a16="http://schemas.microsoft.com/office/drawing/2014/main" val="10000"/>
                  </a:ext>
                </a:extLst>
              </a:tr>
              <a:tr h="332342">
                <a:tc>
                  <a:txBody>
                    <a:bodyPr/>
                    <a:lstStyle/>
                    <a:p>
                      <a:pPr>
                        <a:lnSpc>
                          <a:spcPct val="115000"/>
                        </a:lnSpc>
                        <a:spcAft>
                          <a:spcPts val="0"/>
                        </a:spcAft>
                      </a:pPr>
                      <a:r>
                        <a:rPr lang="en-AU" sz="1400" dirty="0">
                          <a:effectLst/>
                        </a:rPr>
                        <a:t>CT Corp</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err="1">
                          <a:effectLst/>
                        </a:rPr>
                        <a:t>TransCorp</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Chairul Tanjung</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TransTV</a:t>
                      </a:r>
                    </a:p>
                    <a:p>
                      <a:pPr>
                        <a:lnSpc>
                          <a:spcPct val="115000"/>
                        </a:lnSpc>
                        <a:spcAft>
                          <a:spcPts val="0"/>
                        </a:spcAft>
                      </a:pPr>
                      <a:r>
                        <a:rPr lang="en-AU" sz="1400">
                          <a:effectLst/>
                        </a:rPr>
                        <a:t>Trans7</a:t>
                      </a:r>
                    </a:p>
                    <a:p>
                      <a:pPr>
                        <a:lnSpc>
                          <a:spcPct val="115000"/>
                        </a:lnSpc>
                        <a:spcAft>
                          <a:spcPts val="0"/>
                        </a:spcAft>
                      </a:pPr>
                      <a:r>
                        <a:rPr lang="en-AU" sz="1400">
                          <a:effectLst/>
                        </a:rPr>
                        <a:t>CNN</a:t>
                      </a:r>
                      <a:endParaRPr lang="en-AU" sz="1400">
                        <a:effectLst/>
                        <a:latin typeface="Calibri"/>
                        <a:ea typeface="Calibri"/>
                        <a:cs typeface="Times New Roman"/>
                      </a:endParaRPr>
                    </a:p>
                  </a:txBody>
                  <a:tcPr marL="29206" marR="29206" marT="0" marB="0"/>
                </a:tc>
                <a:tc>
                  <a:txBody>
                    <a:bodyPr/>
                    <a:lstStyle/>
                    <a:p>
                      <a:pPr marL="342900" lvl="0" indent="-342900">
                        <a:lnSpc>
                          <a:spcPct val="115000"/>
                        </a:lnSpc>
                        <a:spcAft>
                          <a:spcPts val="0"/>
                        </a:spcAft>
                        <a:buFont typeface="Calibri"/>
                        <a:buChar char="-"/>
                      </a:pPr>
                      <a:r>
                        <a:rPr lang="en-AU" sz="1400">
                          <a:effectLst/>
                        </a:rPr>
                        <a:t> </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Detik</a:t>
                      </a:r>
                    </a:p>
                    <a:p>
                      <a:pPr>
                        <a:lnSpc>
                          <a:spcPct val="115000"/>
                        </a:lnSpc>
                        <a:spcAft>
                          <a:spcPts val="0"/>
                        </a:spcAft>
                      </a:pPr>
                      <a:r>
                        <a:rPr lang="en-AU" sz="1400">
                          <a:effectLst/>
                        </a:rPr>
                        <a:t>CNN</a:t>
                      </a:r>
                      <a:endParaRPr lang="en-AU" sz="1400">
                        <a:effectLst/>
                        <a:latin typeface="Calibri"/>
                        <a:ea typeface="Calibri"/>
                        <a:cs typeface="Times New Roman"/>
                      </a:endParaRPr>
                    </a:p>
                  </a:txBody>
                  <a:tcPr marL="29206" marR="29206" marT="0" marB="0"/>
                </a:tc>
                <a:tc>
                  <a:txBody>
                    <a:bodyPr/>
                    <a:lstStyle/>
                    <a:p>
                      <a:pPr marL="0" lvl="0" indent="0">
                        <a:lnSpc>
                          <a:spcPct val="115000"/>
                        </a:lnSpc>
                        <a:spcAft>
                          <a:spcPts val="0"/>
                        </a:spcAft>
                        <a:buFont typeface="Calibri"/>
                        <a:buNone/>
                      </a:pPr>
                      <a:r>
                        <a:rPr lang="en-AU" sz="1400" dirty="0" err="1">
                          <a:effectLst/>
                          <a:latin typeface="+mn-lt"/>
                          <a:ea typeface="+mn-ea"/>
                          <a:cs typeface="+mn-cs"/>
                        </a:rPr>
                        <a:t>Transvision</a:t>
                      </a:r>
                      <a:r>
                        <a:rPr lang="en-AU" sz="1400" dirty="0">
                          <a:effectLst/>
                          <a:latin typeface="+mn-lt"/>
                          <a:ea typeface="+mn-ea"/>
                          <a:cs typeface="+mn-cs"/>
                        </a:rPr>
                        <a:t> cable company</a:t>
                      </a:r>
                      <a:endParaRPr lang="en-AU" sz="1400" dirty="0">
                        <a:effectLst/>
                        <a:latin typeface="Calibri"/>
                        <a:ea typeface="Calibri"/>
                        <a:cs typeface="Times New Roman"/>
                      </a:endParaRPr>
                    </a:p>
                  </a:txBody>
                  <a:tcPr marL="29206" marR="29206" marT="0" marB="0"/>
                </a:tc>
                <a:extLst>
                  <a:ext uri="{0D108BD9-81ED-4DB2-BD59-A6C34878D82A}">
                    <a16:rowId xmlns:a16="http://schemas.microsoft.com/office/drawing/2014/main" val="10001"/>
                  </a:ext>
                </a:extLst>
              </a:tr>
              <a:tr h="784307">
                <a:tc>
                  <a:txBody>
                    <a:bodyPr/>
                    <a:lstStyle/>
                    <a:p>
                      <a:pPr>
                        <a:lnSpc>
                          <a:spcPct val="115000"/>
                        </a:lnSpc>
                        <a:spcAft>
                          <a:spcPts val="0"/>
                        </a:spcAft>
                      </a:pPr>
                      <a:r>
                        <a:rPr lang="en-AU" sz="1400" dirty="0">
                          <a:effectLst/>
                        </a:rPr>
                        <a:t>MNC</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rPr>
                        <a:t>MNC</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Hary Tanoesoedibyo</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MNC</a:t>
                      </a:r>
                    </a:p>
                    <a:p>
                      <a:pPr>
                        <a:lnSpc>
                          <a:spcPct val="115000"/>
                        </a:lnSpc>
                        <a:spcAft>
                          <a:spcPts val="0"/>
                        </a:spcAft>
                      </a:pPr>
                      <a:r>
                        <a:rPr lang="en-AU" sz="1400">
                          <a:effectLst/>
                        </a:rPr>
                        <a:t>GlobalTV</a:t>
                      </a:r>
                    </a:p>
                    <a:p>
                      <a:pPr>
                        <a:lnSpc>
                          <a:spcPct val="115000"/>
                        </a:lnSpc>
                        <a:spcAft>
                          <a:spcPts val="0"/>
                        </a:spcAft>
                      </a:pPr>
                      <a:r>
                        <a:rPr lang="en-AU" sz="1400">
                          <a:effectLst/>
                        </a:rPr>
                        <a:t>RCTI*</a:t>
                      </a:r>
                      <a:endParaRPr lang="en-AU" sz="1400">
                        <a:effectLst/>
                        <a:latin typeface="Calibri"/>
                        <a:ea typeface="Calibri"/>
                        <a:cs typeface="Times New Roman"/>
                      </a:endParaRPr>
                    </a:p>
                  </a:txBody>
                  <a:tcPr marL="29206" marR="29206"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AU" sz="1400" dirty="0">
                          <a:effectLst/>
                        </a:rPr>
                        <a:t>Koran </a:t>
                      </a:r>
                      <a:r>
                        <a:rPr lang="en-AU" sz="1400" dirty="0" err="1">
                          <a:effectLst/>
                        </a:rPr>
                        <a:t>Sindo</a:t>
                      </a:r>
                      <a:r>
                        <a:rPr lang="en-AU" sz="1400" dirty="0">
                          <a:effectLst/>
                        </a:rPr>
                        <a:t>: </a:t>
                      </a:r>
                      <a:r>
                        <a:rPr lang="en-AU" sz="1400" dirty="0" err="1">
                          <a:effectLst/>
                        </a:rPr>
                        <a:t>TrijayaFM</a:t>
                      </a:r>
                      <a:r>
                        <a:rPr lang="en-AU" sz="1400" dirty="0">
                          <a:effectLst/>
                        </a:rPr>
                        <a:t>; Radio </a:t>
                      </a:r>
                      <a:r>
                        <a:rPr lang="en-AU" sz="1400" dirty="0" err="1">
                          <a:effectLst/>
                        </a:rPr>
                        <a:t>Dandut</a:t>
                      </a:r>
                      <a:r>
                        <a:rPr lang="en-AU" sz="1400" dirty="0">
                          <a:effectLst/>
                        </a:rPr>
                        <a:t>; ARH Global radio</a:t>
                      </a:r>
                      <a:endParaRPr lang="en-AU" sz="1400" dirty="0">
                        <a:effectLst/>
                        <a:latin typeface="+mn-lt"/>
                        <a:ea typeface="Calibri"/>
                        <a:cs typeface="Times New Roman"/>
                      </a:endParaRPr>
                    </a:p>
                  </a:txBody>
                  <a:tcPr marL="29206" marR="29206" marT="0" marB="0"/>
                </a:tc>
                <a:tc>
                  <a:txBody>
                    <a:bodyPr/>
                    <a:lstStyle/>
                    <a:p>
                      <a:pPr>
                        <a:lnSpc>
                          <a:spcPct val="115000"/>
                        </a:lnSpc>
                        <a:spcAft>
                          <a:spcPts val="0"/>
                        </a:spcAft>
                      </a:pPr>
                      <a:r>
                        <a:rPr lang="en-AU" sz="1400">
                          <a:effectLst/>
                        </a:rPr>
                        <a:t>Okezone</a:t>
                      </a:r>
                    </a:p>
                    <a:p>
                      <a:pPr>
                        <a:lnSpc>
                          <a:spcPct val="115000"/>
                        </a:lnSpc>
                        <a:spcAft>
                          <a:spcPts val="0"/>
                        </a:spcAft>
                      </a:pPr>
                      <a:r>
                        <a:rPr lang="en-AU" sz="1400">
                          <a:effectLst/>
                        </a:rPr>
                        <a:t>Sindonews</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latin typeface="Calibri"/>
                          <a:ea typeface="Calibri"/>
                          <a:cs typeface="Times New Roman"/>
                        </a:rPr>
                        <a:t>ESBEN satellite;</a:t>
                      </a:r>
                    </a:p>
                    <a:p>
                      <a:pPr>
                        <a:lnSpc>
                          <a:spcPct val="115000"/>
                        </a:lnSpc>
                        <a:spcAft>
                          <a:spcPts val="0"/>
                        </a:spcAft>
                      </a:pPr>
                      <a:r>
                        <a:rPr lang="en-AU" sz="1400" dirty="0" err="1">
                          <a:effectLst/>
                          <a:latin typeface="Calibri"/>
                          <a:ea typeface="Calibri"/>
                          <a:cs typeface="Times New Roman"/>
                        </a:rPr>
                        <a:t>Indovision</a:t>
                      </a:r>
                      <a:r>
                        <a:rPr lang="en-AU" sz="1400" dirty="0">
                          <a:effectLst/>
                          <a:latin typeface="Calibri"/>
                          <a:ea typeface="Calibri"/>
                          <a:cs typeface="Times New Roman"/>
                        </a:rPr>
                        <a:t>;</a:t>
                      </a:r>
                    </a:p>
                    <a:p>
                      <a:pPr>
                        <a:lnSpc>
                          <a:spcPct val="115000"/>
                        </a:lnSpc>
                        <a:spcAft>
                          <a:spcPts val="0"/>
                        </a:spcAft>
                      </a:pPr>
                      <a:r>
                        <a:rPr lang="en-AU" sz="1400" dirty="0">
                          <a:effectLst/>
                          <a:latin typeface="Calibri"/>
                          <a:ea typeface="Calibri"/>
                          <a:cs typeface="Times New Roman"/>
                        </a:rPr>
                        <a:t>Play media</a:t>
                      </a:r>
                    </a:p>
                  </a:txBody>
                  <a:tcPr marL="29206" marR="29206" marT="0" marB="0"/>
                </a:tc>
                <a:extLst>
                  <a:ext uri="{0D108BD9-81ED-4DB2-BD59-A6C34878D82A}">
                    <a16:rowId xmlns:a16="http://schemas.microsoft.com/office/drawing/2014/main" val="10002"/>
                  </a:ext>
                </a:extLst>
              </a:tr>
              <a:tr h="332342">
                <a:tc>
                  <a:txBody>
                    <a:bodyPr/>
                    <a:lstStyle/>
                    <a:p>
                      <a:pPr>
                        <a:lnSpc>
                          <a:spcPct val="115000"/>
                        </a:lnSpc>
                        <a:spcAft>
                          <a:spcPts val="0"/>
                        </a:spcAft>
                      </a:pPr>
                      <a:r>
                        <a:rPr lang="en-AU" sz="1400" dirty="0">
                          <a:effectLst/>
                        </a:rPr>
                        <a:t>EMTEK</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rPr>
                        <a:t>SCTV Group</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Eddy Sariaatmatja</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SCTV</a:t>
                      </a:r>
                    </a:p>
                    <a:p>
                      <a:pPr>
                        <a:lnSpc>
                          <a:spcPct val="115000"/>
                        </a:lnSpc>
                        <a:spcAft>
                          <a:spcPts val="0"/>
                        </a:spcAft>
                      </a:pPr>
                      <a:r>
                        <a:rPr lang="en-AU" sz="1400">
                          <a:effectLst/>
                        </a:rPr>
                        <a:t>Indosiar</a:t>
                      </a:r>
                      <a:endParaRPr lang="en-AU" sz="1400">
                        <a:effectLst/>
                        <a:latin typeface="Calibri"/>
                        <a:ea typeface="Calibri"/>
                        <a:cs typeface="Times New Roman"/>
                      </a:endParaRPr>
                    </a:p>
                  </a:txBody>
                  <a:tcPr marL="29206" marR="29206" marT="0" marB="0"/>
                </a:tc>
                <a:tc>
                  <a:txBody>
                    <a:bodyPr/>
                    <a:lstStyle/>
                    <a:p>
                      <a:pPr marL="0" marR="0" lvl="0" indent="0" algn="l" defTabSz="914400" rtl="0" eaLnBrk="1" fontAlgn="auto" latinLnBrk="0" hangingPunct="1">
                        <a:lnSpc>
                          <a:spcPct val="115000"/>
                        </a:lnSpc>
                        <a:spcBef>
                          <a:spcPts val="0"/>
                        </a:spcBef>
                        <a:spcAft>
                          <a:spcPts val="0"/>
                        </a:spcAft>
                        <a:buClrTx/>
                        <a:buSzTx/>
                        <a:buFont typeface="Calibri"/>
                        <a:buNone/>
                        <a:tabLst/>
                        <a:defRPr/>
                      </a:pPr>
                      <a:r>
                        <a:rPr lang="en-AU" sz="1400" dirty="0">
                          <a:effectLst/>
                        </a:rPr>
                        <a:t>El </a:t>
                      </a:r>
                      <a:r>
                        <a:rPr lang="en-AU" sz="1400" dirty="0" err="1">
                          <a:effectLst/>
                        </a:rPr>
                        <a:t>Shinta</a:t>
                      </a:r>
                      <a:endParaRPr lang="en-AU" sz="1400" dirty="0">
                        <a:effectLst/>
                        <a:latin typeface="+mn-lt"/>
                        <a:ea typeface="Calibri"/>
                        <a:cs typeface="Times New Roman"/>
                      </a:endParaRPr>
                    </a:p>
                    <a:p>
                      <a:pPr marL="0" lvl="0" indent="0">
                        <a:lnSpc>
                          <a:spcPct val="115000"/>
                        </a:lnSpc>
                        <a:spcAft>
                          <a:spcPts val="0"/>
                        </a:spcAft>
                        <a:buFont typeface="Calibri"/>
                        <a:buNone/>
                      </a:pP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Liputan6</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latin typeface="Calibri"/>
                          <a:ea typeface="Calibri"/>
                          <a:cs typeface="Times New Roman"/>
                        </a:rPr>
                        <a:t>NEXT media</a:t>
                      </a:r>
                    </a:p>
                  </a:txBody>
                  <a:tcPr marL="29206" marR="29206" marT="0" marB="0"/>
                </a:tc>
                <a:extLst>
                  <a:ext uri="{0D108BD9-81ED-4DB2-BD59-A6C34878D82A}">
                    <a16:rowId xmlns:a16="http://schemas.microsoft.com/office/drawing/2014/main" val="10003"/>
                  </a:ext>
                </a:extLst>
              </a:tr>
              <a:tr h="671316">
                <a:tc>
                  <a:txBody>
                    <a:bodyPr/>
                    <a:lstStyle/>
                    <a:p>
                      <a:pPr>
                        <a:lnSpc>
                          <a:spcPct val="115000"/>
                        </a:lnSpc>
                        <a:spcAft>
                          <a:spcPts val="0"/>
                        </a:spcAft>
                      </a:pPr>
                      <a:r>
                        <a:rPr lang="en-AU" sz="1400">
                          <a:effectLst/>
                        </a:rPr>
                        <a:t>Lippo</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err="1">
                          <a:effectLst/>
                        </a:rPr>
                        <a:t>BeritaSatu</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rPr>
                        <a:t>James </a:t>
                      </a:r>
                      <a:r>
                        <a:rPr lang="en-AU" sz="1400" dirty="0" err="1">
                          <a:effectLst/>
                        </a:rPr>
                        <a:t>Riady</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BeritaSatu</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rPr>
                        <a:t>The Jakarta Globe; </a:t>
                      </a:r>
                      <a:r>
                        <a:rPr lang="en-AU" sz="1400" dirty="0" err="1">
                          <a:effectLst/>
                        </a:rPr>
                        <a:t>Suara</a:t>
                      </a:r>
                      <a:r>
                        <a:rPr lang="en-AU" sz="1400" dirty="0">
                          <a:effectLst/>
                        </a:rPr>
                        <a:t> </a:t>
                      </a:r>
                      <a:r>
                        <a:rPr lang="en-AU" sz="1400" dirty="0" err="1">
                          <a:effectLst/>
                        </a:rPr>
                        <a:t>Pembaruan</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Beritasatu.com</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rPr>
                        <a:t> </a:t>
                      </a:r>
                      <a:r>
                        <a:rPr lang="en-AU" sz="1400" dirty="0" err="1">
                          <a:effectLst/>
                        </a:rPr>
                        <a:t>LinkNET</a:t>
                      </a:r>
                      <a:r>
                        <a:rPr lang="en-AU" sz="1400" dirty="0">
                          <a:effectLst/>
                        </a:rPr>
                        <a:t>; </a:t>
                      </a:r>
                      <a:r>
                        <a:rPr lang="en-AU" sz="1400" baseline="0" dirty="0">
                          <a:effectLst/>
                        </a:rPr>
                        <a:t> First Media; </a:t>
                      </a:r>
                      <a:endParaRPr lang="en-AU" sz="1400" dirty="0">
                        <a:effectLst/>
                        <a:latin typeface="Calibri"/>
                        <a:ea typeface="Calibri"/>
                        <a:cs typeface="Times New Roman"/>
                      </a:endParaRPr>
                    </a:p>
                  </a:txBody>
                  <a:tcPr marL="29206" marR="29206" marT="0" marB="0"/>
                </a:tc>
                <a:extLst>
                  <a:ext uri="{0D108BD9-81ED-4DB2-BD59-A6C34878D82A}">
                    <a16:rowId xmlns:a16="http://schemas.microsoft.com/office/drawing/2014/main" val="10004"/>
                  </a:ext>
                </a:extLst>
              </a:tr>
              <a:tr h="445333">
                <a:tc>
                  <a:txBody>
                    <a:bodyPr/>
                    <a:lstStyle/>
                    <a:p>
                      <a:pPr>
                        <a:lnSpc>
                          <a:spcPct val="115000"/>
                        </a:lnSpc>
                        <a:spcAft>
                          <a:spcPts val="0"/>
                        </a:spcAft>
                      </a:pPr>
                      <a:r>
                        <a:rPr lang="en-AU" sz="1400">
                          <a:effectLst/>
                        </a:rPr>
                        <a:t>Kompas Gramedia</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err="1">
                          <a:effectLst/>
                        </a:rPr>
                        <a:t>Kompas</a:t>
                      </a:r>
                      <a:r>
                        <a:rPr lang="en-AU" sz="1400" dirty="0">
                          <a:effectLst/>
                        </a:rPr>
                        <a:t> Group</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rPr>
                        <a:t>Jacob </a:t>
                      </a:r>
                      <a:r>
                        <a:rPr lang="en-AU" sz="1400" dirty="0" err="1">
                          <a:effectLst/>
                        </a:rPr>
                        <a:t>Utama</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err="1">
                          <a:effectLst/>
                        </a:rPr>
                        <a:t>KompasTV</a:t>
                      </a:r>
                      <a:endParaRPr lang="en-AU" sz="1400" dirty="0">
                        <a:effectLst/>
                        <a:latin typeface="Calibri"/>
                        <a:ea typeface="Calibri"/>
                        <a:cs typeface="Times New Roman"/>
                      </a:endParaRPr>
                    </a:p>
                  </a:txBody>
                  <a:tcPr marL="29206" marR="29206"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AU" sz="1400" dirty="0" err="1">
                          <a:effectLst/>
                        </a:rPr>
                        <a:t>Kompas</a:t>
                      </a:r>
                      <a:r>
                        <a:rPr lang="en-AU" sz="1400" dirty="0">
                          <a:effectLst/>
                        </a:rPr>
                        <a:t>; Sonora Radio &amp; </a:t>
                      </a:r>
                      <a:r>
                        <a:rPr lang="en-AU" sz="1400" dirty="0" err="1">
                          <a:effectLst/>
                        </a:rPr>
                        <a:t>otomotion</a:t>
                      </a:r>
                      <a:r>
                        <a:rPr lang="en-AU" sz="1400" dirty="0">
                          <a:effectLst/>
                        </a:rPr>
                        <a:t> radio</a:t>
                      </a:r>
                      <a:endParaRPr lang="en-AU" sz="1400" dirty="0">
                        <a:effectLst/>
                        <a:latin typeface="+mn-lt"/>
                        <a:ea typeface="Calibri"/>
                        <a:cs typeface="Times New Roman"/>
                      </a:endParaRPr>
                    </a:p>
                  </a:txBody>
                  <a:tcPr marL="29206" marR="29206" marT="0" marB="0"/>
                </a:tc>
                <a:tc>
                  <a:txBody>
                    <a:bodyPr/>
                    <a:lstStyle/>
                    <a:p>
                      <a:pPr>
                        <a:lnSpc>
                          <a:spcPct val="115000"/>
                        </a:lnSpc>
                        <a:spcAft>
                          <a:spcPts val="0"/>
                        </a:spcAft>
                      </a:pPr>
                      <a:r>
                        <a:rPr lang="en-AU" sz="1400">
                          <a:effectLst/>
                        </a:rPr>
                        <a:t>Kompas.com</a:t>
                      </a:r>
                    </a:p>
                    <a:p>
                      <a:pPr>
                        <a:lnSpc>
                          <a:spcPct val="115000"/>
                        </a:lnSpc>
                        <a:spcAft>
                          <a:spcPts val="0"/>
                        </a:spcAft>
                      </a:pPr>
                      <a:r>
                        <a:rPr lang="en-AU" sz="1400">
                          <a:effectLst/>
                        </a:rPr>
                        <a:t>Tribunenews.com</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latin typeface="Calibri"/>
                          <a:ea typeface="Calibri"/>
                          <a:cs typeface="Times New Roman"/>
                        </a:rPr>
                        <a:t>K-vision</a:t>
                      </a:r>
                    </a:p>
                  </a:txBody>
                  <a:tcPr marL="29206" marR="29206" marT="0" marB="0"/>
                </a:tc>
                <a:extLst>
                  <a:ext uri="{0D108BD9-81ED-4DB2-BD59-A6C34878D82A}">
                    <a16:rowId xmlns:a16="http://schemas.microsoft.com/office/drawing/2014/main" val="10005"/>
                  </a:ext>
                </a:extLst>
              </a:tr>
              <a:tr h="445333">
                <a:tc>
                  <a:txBody>
                    <a:bodyPr/>
                    <a:lstStyle/>
                    <a:p>
                      <a:pPr>
                        <a:lnSpc>
                          <a:spcPct val="115000"/>
                        </a:lnSpc>
                        <a:spcAft>
                          <a:spcPts val="0"/>
                        </a:spcAft>
                      </a:pPr>
                      <a:r>
                        <a:rPr lang="en-AU" sz="1400">
                          <a:effectLst/>
                        </a:rPr>
                        <a:t>Bakrie Group</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Visimedia Asia</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err="1">
                          <a:effectLst/>
                        </a:rPr>
                        <a:t>Aburizal</a:t>
                      </a:r>
                      <a:r>
                        <a:rPr lang="en-AU" sz="1400" dirty="0">
                          <a:effectLst/>
                        </a:rPr>
                        <a:t> Bakrie</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err="1">
                          <a:effectLst/>
                        </a:rPr>
                        <a:t>TVOne</a:t>
                      </a:r>
                      <a:endParaRPr lang="en-AU" sz="1400" dirty="0">
                        <a:effectLst/>
                      </a:endParaRPr>
                    </a:p>
                    <a:p>
                      <a:pPr>
                        <a:lnSpc>
                          <a:spcPct val="115000"/>
                        </a:lnSpc>
                        <a:spcAft>
                          <a:spcPts val="0"/>
                        </a:spcAft>
                      </a:pPr>
                      <a:r>
                        <a:rPr lang="en-AU" sz="1400" dirty="0">
                          <a:effectLst/>
                        </a:rPr>
                        <a:t>ANTV</a:t>
                      </a:r>
                    </a:p>
                    <a:p>
                      <a:pPr>
                        <a:lnSpc>
                          <a:spcPct val="115000"/>
                        </a:lnSpc>
                        <a:spcAft>
                          <a:spcPts val="0"/>
                        </a:spcAft>
                      </a:pPr>
                      <a:r>
                        <a:rPr lang="en-AU" sz="1400" dirty="0">
                          <a:effectLst/>
                        </a:rPr>
                        <a:t>Bloomberg</a:t>
                      </a:r>
                      <a:endParaRPr lang="en-AU" sz="1400" dirty="0">
                        <a:effectLst/>
                        <a:latin typeface="Calibri"/>
                        <a:ea typeface="Calibri"/>
                        <a:cs typeface="Times New Roman"/>
                      </a:endParaRPr>
                    </a:p>
                  </a:txBody>
                  <a:tcPr marL="29206" marR="29206" marT="0" marB="0"/>
                </a:tc>
                <a:tc>
                  <a:txBody>
                    <a:bodyPr/>
                    <a:lstStyle/>
                    <a:p>
                      <a:pPr marL="342900" lvl="0" indent="-342900">
                        <a:lnSpc>
                          <a:spcPct val="115000"/>
                        </a:lnSpc>
                        <a:spcAft>
                          <a:spcPts val="0"/>
                        </a:spcAft>
                        <a:buFont typeface="Calibri"/>
                        <a:buChar char="-"/>
                      </a:pPr>
                      <a:r>
                        <a:rPr lang="en-AU" sz="1400" dirty="0">
                          <a:effectLst/>
                        </a:rPr>
                        <a:t> </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Viva News</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rPr>
                        <a:t> </a:t>
                      </a:r>
                      <a:r>
                        <a:rPr lang="en-AU" sz="1400" dirty="0" err="1">
                          <a:effectLst/>
                        </a:rPr>
                        <a:t>Viva</a:t>
                      </a:r>
                      <a:r>
                        <a:rPr lang="en-AU" sz="1400" baseline="0" dirty="0" err="1">
                          <a:effectLst/>
                        </a:rPr>
                        <a:t>SKY</a:t>
                      </a:r>
                      <a:r>
                        <a:rPr lang="en-AU" sz="1400" baseline="0" dirty="0">
                          <a:effectLst/>
                        </a:rPr>
                        <a:t>; </a:t>
                      </a:r>
                      <a:r>
                        <a:rPr lang="en-AU" sz="1400" baseline="0" dirty="0" err="1">
                          <a:effectLst/>
                        </a:rPr>
                        <a:t>Barkie</a:t>
                      </a:r>
                      <a:r>
                        <a:rPr lang="en-AU" sz="1400" baseline="0" dirty="0">
                          <a:effectLst/>
                        </a:rPr>
                        <a:t> </a:t>
                      </a:r>
                      <a:r>
                        <a:rPr lang="en-AU" sz="1400" baseline="0" dirty="0" err="1">
                          <a:effectLst/>
                        </a:rPr>
                        <a:t>Telcom</a:t>
                      </a:r>
                      <a:endParaRPr lang="en-AU" sz="1400" dirty="0">
                        <a:effectLst/>
                        <a:latin typeface="Calibri"/>
                        <a:ea typeface="Calibri"/>
                        <a:cs typeface="Times New Roman"/>
                      </a:endParaRPr>
                    </a:p>
                  </a:txBody>
                  <a:tcPr marL="29206" marR="29206" marT="0" marB="0"/>
                </a:tc>
                <a:extLst>
                  <a:ext uri="{0D108BD9-81ED-4DB2-BD59-A6C34878D82A}">
                    <a16:rowId xmlns:a16="http://schemas.microsoft.com/office/drawing/2014/main" val="10006"/>
                  </a:ext>
                </a:extLst>
              </a:tr>
              <a:tr h="332342">
                <a:tc>
                  <a:txBody>
                    <a:bodyPr/>
                    <a:lstStyle/>
                    <a:p>
                      <a:pPr>
                        <a:lnSpc>
                          <a:spcPct val="115000"/>
                        </a:lnSpc>
                        <a:spcAft>
                          <a:spcPts val="0"/>
                        </a:spcAft>
                      </a:pPr>
                      <a:r>
                        <a:rPr lang="en-AU" sz="1400">
                          <a:effectLst/>
                        </a:rPr>
                        <a:t>Jawa Pos Group</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Jawa Pos</a:t>
                      </a:r>
                    </a:p>
                    <a:p>
                      <a:pPr>
                        <a:lnSpc>
                          <a:spcPct val="115000"/>
                        </a:lnSpc>
                        <a:spcAft>
                          <a:spcPts val="0"/>
                        </a:spcAft>
                      </a:pPr>
                      <a:r>
                        <a:rPr lang="en-AU" sz="1400">
                          <a:effectLst/>
                        </a:rPr>
                        <a:t>Group</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Dahlan Iskan</a:t>
                      </a:r>
                      <a:endParaRPr lang="en-AU" sz="1400">
                        <a:effectLst/>
                        <a:latin typeface="Calibri"/>
                        <a:ea typeface="Calibri"/>
                        <a:cs typeface="Times New Roman"/>
                      </a:endParaRPr>
                    </a:p>
                  </a:txBody>
                  <a:tcPr marL="29206" marR="29206" marT="0" marB="0"/>
                </a:tc>
                <a:tc>
                  <a:txBody>
                    <a:bodyPr/>
                    <a:lstStyle/>
                    <a:p>
                      <a:pPr>
                        <a:lnSpc>
                          <a:spcPct val="115000"/>
                        </a:lnSpc>
                        <a:spcAft>
                          <a:spcPts val="0"/>
                        </a:spcAft>
                      </a:pPr>
                      <a:r>
                        <a:rPr lang="en-AU" sz="1400">
                          <a:effectLst/>
                        </a:rPr>
                        <a:t>JawaPosTV</a:t>
                      </a:r>
                      <a:endParaRPr lang="en-AU" sz="1400">
                        <a:effectLst/>
                        <a:latin typeface="Calibri"/>
                        <a:ea typeface="Calibri"/>
                        <a:cs typeface="Times New Roman"/>
                      </a:endParaRPr>
                    </a:p>
                  </a:txBody>
                  <a:tcPr marL="29206" marR="29206"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AU" sz="1400" dirty="0" err="1">
                          <a:effectLst/>
                        </a:rPr>
                        <a:t>Jawa</a:t>
                      </a:r>
                      <a:r>
                        <a:rPr lang="en-AU" sz="1400" dirty="0">
                          <a:effectLst/>
                        </a:rPr>
                        <a:t> </a:t>
                      </a:r>
                      <a:r>
                        <a:rPr lang="en-AU" sz="1400" dirty="0" err="1">
                          <a:effectLst/>
                        </a:rPr>
                        <a:t>Pos</a:t>
                      </a:r>
                      <a:r>
                        <a:rPr lang="en-AU" sz="1400" dirty="0">
                          <a:effectLst/>
                        </a:rPr>
                        <a:t>; </a:t>
                      </a:r>
                      <a:r>
                        <a:rPr lang="en-AU" sz="1400" dirty="0" err="1">
                          <a:effectLst/>
                        </a:rPr>
                        <a:t>Fajar</a:t>
                      </a:r>
                      <a:r>
                        <a:rPr lang="en-AU" sz="1400" dirty="0">
                          <a:effectLst/>
                        </a:rPr>
                        <a:t> FM (Makassar)</a:t>
                      </a:r>
                    </a:p>
                    <a:p>
                      <a:pPr>
                        <a:lnSpc>
                          <a:spcPct val="115000"/>
                        </a:lnSpc>
                        <a:spcAft>
                          <a:spcPts val="0"/>
                        </a:spcAft>
                      </a:pPr>
                      <a:r>
                        <a:rPr lang="en-AU" sz="1400" dirty="0">
                          <a:effectLst/>
                        </a:rPr>
                        <a:t> </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rPr>
                        <a:t> jpnn.co.id</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err="1">
                          <a:effectLst/>
                          <a:latin typeface="+mn-lt"/>
                          <a:ea typeface="+mn-ea"/>
                          <a:cs typeface="+mn-cs"/>
                        </a:rPr>
                        <a:t>Fangbian</a:t>
                      </a:r>
                      <a:r>
                        <a:rPr lang="en-AU" sz="1400" baseline="0" dirty="0">
                          <a:effectLst/>
                          <a:latin typeface="+mn-lt"/>
                          <a:ea typeface="+mn-ea"/>
                          <a:cs typeface="+mn-cs"/>
                        </a:rPr>
                        <a:t> </a:t>
                      </a:r>
                      <a:r>
                        <a:rPr lang="en-AU" sz="1400" baseline="0" dirty="0" err="1">
                          <a:effectLst/>
                          <a:latin typeface="+mn-lt"/>
                          <a:ea typeface="+mn-ea"/>
                          <a:cs typeface="+mn-cs"/>
                        </a:rPr>
                        <a:t>Iskan</a:t>
                      </a:r>
                      <a:r>
                        <a:rPr lang="en-AU" sz="1400" baseline="0" dirty="0">
                          <a:effectLst/>
                          <a:latin typeface="+mn-lt"/>
                          <a:ea typeface="+mn-ea"/>
                          <a:cs typeface="+mn-cs"/>
                        </a:rPr>
                        <a:t> </a:t>
                      </a:r>
                      <a:r>
                        <a:rPr lang="en-AU" sz="1400" baseline="0" dirty="0" err="1">
                          <a:effectLst/>
                          <a:latin typeface="+mn-lt"/>
                          <a:ea typeface="+mn-ea"/>
                          <a:cs typeface="+mn-cs"/>
                        </a:rPr>
                        <a:t>Corporindo</a:t>
                      </a:r>
                      <a:endParaRPr lang="en-AU" sz="1400" dirty="0">
                        <a:effectLst/>
                        <a:latin typeface="+mn-lt"/>
                        <a:ea typeface="Calibri"/>
                        <a:cs typeface="Times New Roman"/>
                      </a:endParaRPr>
                    </a:p>
                  </a:txBody>
                  <a:tcPr marL="29206" marR="29206" marT="0" marB="0"/>
                </a:tc>
                <a:extLst>
                  <a:ext uri="{0D108BD9-81ED-4DB2-BD59-A6C34878D82A}">
                    <a16:rowId xmlns:a16="http://schemas.microsoft.com/office/drawing/2014/main" val="10007"/>
                  </a:ext>
                </a:extLst>
              </a:tr>
              <a:tr h="2027210">
                <a:tc>
                  <a:txBody>
                    <a:bodyPr/>
                    <a:lstStyle/>
                    <a:p>
                      <a:pPr>
                        <a:lnSpc>
                          <a:spcPct val="115000"/>
                        </a:lnSpc>
                        <a:spcAft>
                          <a:spcPts val="0"/>
                        </a:spcAft>
                      </a:pPr>
                      <a:r>
                        <a:rPr lang="en-AU" sz="1400" dirty="0">
                          <a:effectLst/>
                          <a:latin typeface="Calibri"/>
                          <a:ea typeface="Calibri"/>
                          <a:cs typeface="Times New Roman"/>
                        </a:rPr>
                        <a:t>Media</a:t>
                      </a:r>
                      <a:r>
                        <a:rPr lang="en-AU" sz="1400" baseline="0" dirty="0">
                          <a:effectLst/>
                          <a:latin typeface="Calibri"/>
                          <a:ea typeface="Calibri"/>
                          <a:cs typeface="Times New Roman"/>
                        </a:rPr>
                        <a:t> Group</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latin typeface="Calibri"/>
                          <a:ea typeface="Calibri"/>
                          <a:cs typeface="Times New Roman"/>
                        </a:rPr>
                        <a:t>Media Indonesia Corp</a:t>
                      </a:r>
                    </a:p>
                  </a:txBody>
                  <a:tcPr marL="29206" marR="29206" marT="0" marB="0"/>
                </a:tc>
                <a:tc>
                  <a:txBody>
                    <a:bodyPr/>
                    <a:lstStyle/>
                    <a:p>
                      <a:pPr>
                        <a:lnSpc>
                          <a:spcPct val="115000"/>
                        </a:lnSpc>
                        <a:spcAft>
                          <a:spcPts val="0"/>
                        </a:spcAft>
                      </a:pPr>
                      <a:r>
                        <a:rPr lang="en-AU" sz="1400" dirty="0">
                          <a:effectLst/>
                          <a:latin typeface="Calibri"/>
                          <a:ea typeface="Calibri"/>
                          <a:cs typeface="Times New Roman"/>
                        </a:rPr>
                        <a:t>Surya </a:t>
                      </a:r>
                      <a:r>
                        <a:rPr lang="en-AU" sz="1400" dirty="0" err="1">
                          <a:effectLst/>
                          <a:latin typeface="Calibri"/>
                          <a:ea typeface="Calibri"/>
                          <a:cs typeface="Times New Roman"/>
                        </a:rPr>
                        <a:t>Paloh</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err="1">
                          <a:effectLst/>
                          <a:latin typeface="Calibri"/>
                          <a:ea typeface="Calibri"/>
                          <a:cs typeface="Times New Roman"/>
                        </a:rPr>
                        <a:t>MetroTV</a:t>
                      </a:r>
                      <a:endParaRPr lang="en-AU" sz="1400" dirty="0">
                        <a:effectLst/>
                        <a:latin typeface="Calibri"/>
                        <a:ea typeface="Calibri"/>
                        <a:cs typeface="Times New Roman"/>
                      </a:endParaRPr>
                    </a:p>
                  </a:txBody>
                  <a:tcPr marL="29206" marR="29206" marT="0" marB="0"/>
                </a:tc>
                <a:tc>
                  <a:txBody>
                    <a:bodyPr/>
                    <a:lstStyle/>
                    <a:p>
                      <a:pPr>
                        <a:lnSpc>
                          <a:spcPct val="115000"/>
                        </a:lnSpc>
                        <a:spcAft>
                          <a:spcPts val="0"/>
                        </a:spcAft>
                      </a:pPr>
                      <a:r>
                        <a:rPr lang="en-AU" sz="1400" dirty="0">
                          <a:effectLst/>
                          <a:latin typeface="Calibri"/>
                          <a:ea typeface="Calibri"/>
                          <a:cs typeface="Times New Roman"/>
                        </a:rPr>
                        <a:t>Media Indonesia</a:t>
                      </a:r>
                    </a:p>
                  </a:txBody>
                  <a:tcPr marL="29206" marR="29206" marT="0" marB="0"/>
                </a:tc>
                <a:tc>
                  <a:txBody>
                    <a:bodyPr/>
                    <a:lstStyle/>
                    <a:p>
                      <a:pPr>
                        <a:lnSpc>
                          <a:spcPct val="115000"/>
                        </a:lnSpc>
                        <a:spcAft>
                          <a:spcPts val="0"/>
                        </a:spcAft>
                      </a:pPr>
                      <a:r>
                        <a:rPr lang="en-AU" sz="1400" dirty="0">
                          <a:effectLst/>
                          <a:latin typeface="Calibri"/>
                          <a:ea typeface="Calibri"/>
                          <a:cs typeface="Times New Roman"/>
                        </a:rPr>
                        <a:t>Metrotvnews.co</a:t>
                      </a:r>
                    </a:p>
                  </a:txBody>
                  <a:tcPr marL="29206" marR="29206" marT="0" marB="0"/>
                </a:tc>
                <a:tc>
                  <a:txBody>
                    <a:bodyPr/>
                    <a:lstStyle/>
                    <a:p>
                      <a:pPr>
                        <a:lnSpc>
                          <a:spcPct val="115000"/>
                        </a:lnSpc>
                        <a:spcAft>
                          <a:spcPts val="0"/>
                        </a:spcAft>
                      </a:pPr>
                      <a:r>
                        <a:rPr lang="en-AU" sz="1400" dirty="0">
                          <a:effectLst/>
                        </a:rPr>
                        <a:t> </a:t>
                      </a:r>
                      <a:endParaRPr lang="en-AU" sz="1400" dirty="0">
                        <a:effectLst/>
                        <a:latin typeface="Calibri"/>
                        <a:ea typeface="Calibri"/>
                        <a:cs typeface="Times New Roman"/>
                      </a:endParaRPr>
                    </a:p>
                  </a:txBody>
                  <a:tcPr marL="29206" marR="29206" marT="0" marB="0"/>
                </a:tc>
                <a:extLst>
                  <a:ext uri="{0D108BD9-81ED-4DB2-BD59-A6C34878D82A}">
                    <a16:rowId xmlns:a16="http://schemas.microsoft.com/office/drawing/2014/main" val="10008"/>
                  </a:ext>
                </a:extLst>
              </a:tr>
              <a:tr h="332342">
                <a:tc>
                  <a:txBody>
                    <a:bodyPr/>
                    <a:lstStyle/>
                    <a:p>
                      <a:pPr>
                        <a:lnSpc>
                          <a:spcPct val="115000"/>
                        </a:lnSpc>
                        <a:spcAft>
                          <a:spcPts val="0"/>
                        </a:spcAft>
                      </a:pPr>
                      <a:r>
                        <a:rPr lang="en-AU" sz="500">
                          <a:effectLst/>
                        </a:rPr>
                        <a:t>Media Indonesia Corp</a:t>
                      </a:r>
                      <a:endParaRPr lang="en-AU" sz="500">
                        <a:effectLst/>
                        <a:latin typeface="Calibri"/>
                        <a:ea typeface="Calibri"/>
                        <a:cs typeface="Times New Roman"/>
                      </a:endParaRPr>
                    </a:p>
                  </a:txBody>
                  <a:tcPr marL="29206" marR="29206" marT="0" marB="0"/>
                </a:tc>
                <a:tc>
                  <a:txBody>
                    <a:bodyPr/>
                    <a:lstStyle/>
                    <a:p>
                      <a:pPr>
                        <a:lnSpc>
                          <a:spcPct val="115000"/>
                        </a:lnSpc>
                        <a:spcAft>
                          <a:spcPts val="0"/>
                        </a:spcAft>
                      </a:pPr>
                      <a:r>
                        <a:rPr lang="en-AU" sz="500">
                          <a:effectLst/>
                        </a:rPr>
                        <a:t>Media Indonesia</a:t>
                      </a:r>
                      <a:endParaRPr lang="en-AU" sz="500">
                        <a:effectLst/>
                        <a:latin typeface="Calibri"/>
                        <a:ea typeface="Calibri"/>
                        <a:cs typeface="Times New Roman"/>
                      </a:endParaRPr>
                    </a:p>
                  </a:txBody>
                  <a:tcPr marL="29206" marR="29206" marT="0" marB="0"/>
                </a:tc>
                <a:tc>
                  <a:txBody>
                    <a:bodyPr/>
                    <a:lstStyle/>
                    <a:p>
                      <a:pPr>
                        <a:lnSpc>
                          <a:spcPct val="115000"/>
                        </a:lnSpc>
                        <a:spcAft>
                          <a:spcPts val="0"/>
                        </a:spcAft>
                      </a:pPr>
                      <a:r>
                        <a:rPr lang="en-AU" sz="500">
                          <a:effectLst/>
                        </a:rPr>
                        <a:t>Surya Paloh</a:t>
                      </a:r>
                      <a:endParaRPr lang="en-AU" sz="500">
                        <a:effectLst/>
                        <a:latin typeface="Calibri"/>
                        <a:ea typeface="Calibri"/>
                        <a:cs typeface="Times New Roman"/>
                      </a:endParaRPr>
                    </a:p>
                  </a:txBody>
                  <a:tcPr marL="29206" marR="29206" marT="0" marB="0"/>
                </a:tc>
                <a:tc>
                  <a:txBody>
                    <a:bodyPr/>
                    <a:lstStyle/>
                    <a:p>
                      <a:pPr>
                        <a:lnSpc>
                          <a:spcPct val="115000"/>
                        </a:lnSpc>
                        <a:spcAft>
                          <a:spcPts val="0"/>
                        </a:spcAft>
                      </a:pPr>
                      <a:r>
                        <a:rPr lang="en-AU" sz="500">
                          <a:effectLst/>
                        </a:rPr>
                        <a:t>MetroTV</a:t>
                      </a:r>
                      <a:endParaRPr lang="en-AU" sz="500">
                        <a:effectLst/>
                        <a:latin typeface="Calibri"/>
                        <a:ea typeface="Calibri"/>
                        <a:cs typeface="Times New Roman"/>
                      </a:endParaRPr>
                    </a:p>
                  </a:txBody>
                  <a:tcPr marL="29206" marR="29206" marT="0" marB="0"/>
                </a:tc>
                <a:tc>
                  <a:txBody>
                    <a:bodyPr/>
                    <a:lstStyle/>
                    <a:p>
                      <a:pPr>
                        <a:lnSpc>
                          <a:spcPct val="115000"/>
                        </a:lnSpc>
                        <a:spcAft>
                          <a:spcPts val="0"/>
                        </a:spcAft>
                      </a:pPr>
                      <a:r>
                        <a:rPr lang="en-AU" sz="500">
                          <a:effectLst/>
                        </a:rPr>
                        <a:t>Media Indonesia</a:t>
                      </a:r>
                      <a:endParaRPr lang="en-AU" sz="500">
                        <a:effectLst/>
                        <a:latin typeface="Calibri"/>
                        <a:ea typeface="Calibri"/>
                        <a:cs typeface="Times New Roman"/>
                      </a:endParaRPr>
                    </a:p>
                  </a:txBody>
                  <a:tcPr marL="29206" marR="29206" marT="0" marB="0"/>
                </a:tc>
                <a:tc>
                  <a:txBody>
                    <a:bodyPr/>
                    <a:lstStyle/>
                    <a:p>
                      <a:pPr>
                        <a:lnSpc>
                          <a:spcPct val="115000"/>
                        </a:lnSpc>
                        <a:spcAft>
                          <a:spcPts val="0"/>
                        </a:spcAft>
                      </a:pPr>
                      <a:r>
                        <a:rPr lang="en-AU" sz="500">
                          <a:effectLst/>
                        </a:rPr>
                        <a:t>Metrotv.com</a:t>
                      </a:r>
                      <a:endParaRPr lang="en-AU" sz="500">
                        <a:effectLst/>
                        <a:latin typeface="Calibri"/>
                        <a:ea typeface="Calibri"/>
                        <a:cs typeface="Times New Roman"/>
                      </a:endParaRPr>
                    </a:p>
                  </a:txBody>
                  <a:tcPr marL="29206" marR="29206" marT="0" marB="0"/>
                </a:tc>
                <a:tc>
                  <a:txBody>
                    <a:bodyPr/>
                    <a:lstStyle/>
                    <a:p>
                      <a:pPr>
                        <a:lnSpc>
                          <a:spcPct val="115000"/>
                        </a:lnSpc>
                        <a:spcAft>
                          <a:spcPts val="0"/>
                        </a:spcAft>
                      </a:pPr>
                      <a:r>
                        <a:rPr lang="en-AU" sz="500" dirty="0">
                          <a:effectLst/>
                        </a:rPr>
                        <a:t> </a:t>
                      </a:r>
                      <a:endParaRPr lang="en-AU" sz="500" dirty="0">
                        <a:effectLst/>
                        <a:latin typeface="Calibri"/>
                        <a:ea typeface="Calibri"/>
                        <a:cs typeface="Times New Roman"/>
                      </a:endParaRPr>
                    </a:p>
                  </a:txBody>
                  <a:tcPr marL="29206" marR="29206" marT="0" marB="0"/>
                </a:tc>
                <a:extLst>
                  <a:ext uri="{0D108BD9-81ED-4DB2-BD59-A6C34878D82A}">
                    <a16:rowId xmlns:a16="http://schemas.microsoft.com/office/drawing/2014/main" val="10009"/>
                  </a:ext>
                </a:extLst>
              </a:tr>
            </a:tbl>
          </a:graphicData>
        </a:graphic>
      </p:graphicFrame>
      <p:sp>
        <p:nvSpPr>
          <p:cNvPr id="5" name="Rectangle 1"/>
          <p:cNvSpPr>
            <a:spLocks noChangeArrowheads="1"/>
          </p:cNvSpPr>
          <p:nvPr/>
        </p:nvSpPr>
        <p:spPr bwMode="auto">
          <a:xfrm>
            <a:off x="4964113" y="1574642"/>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04853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DF1F-36F1-4635-9555-647A918D474B}"/>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9E813D42-23F3-4A1C-B354-F8AAE6BEBB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90688"/>
            <a:ext cx="5638800" cy="3086100"/>
          </a:xfrm>
        </p:spPr>
      </p:pic>
      <p:pic>
        <p:nvPicPr>
          <p:cNvPr id="7" name="Picture 6">
            <a:extLst>
              <a:ext uri="{FF2B5EF4-FFF2-40B4-BE49-F238E27FC236}">
                <a16:creationId xmlns:a16="http://schemas.microsoft.com/office/drawing/2014/main" id="{C3A962E6-61B7-4BE4-8458-97D1FF49A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654" y="365125"/>
            <a:ext cx="5123309" cy="2881861"/>
          </a:xfrm>
          <a:prstGeom prst="rect">
            <a:avLst/>
          </a:prstGeom>
        </p:spPr>
      </p:pic>
      <p:pic>
        <p:nvPicPr>
          <p:cNvPr id="9" name="Picture 8">
            <a:extLst>
              <a:ext uri="{FF2B5EF4-FFF2-40B4-BE49-F238E27FC236}">
                <a16:creationId xmlns:a16="http://schemas.microsoft.com/office/drawing/2014/main" id="{7B4B88E7-090A-4A59-9DCA-9C877577D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6813" y="4114416"/>
            <a:ext cx="5216754" cy="2608377"/>
          </a:xfrm>
          <a:prstGeom prst="rect">
            <a:avLst/>
          </a:prstGeom>
        </p:spPr>
      </p:pic>
    </p:spTree>
    <p:extLst>
      <p:ext uri="{BB962C8B-B14F-4D97-AF65-F5344CB8AC3E}">
        <p14:creationId xmlns:p14="http://schemas.microsoft.com/office/powerpoint/2010/main" val="3237726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EF3D-164F-452F-BFA7-DC11D49B0579}"/>
              </a:ext>
            </a:extLst>
          </p:cNvPr>
          <p:cNvSpPr>
            <a:spLocks noGrp="1"/>
          </p:cNvSpPr>
          <p:nvPr>
            <p:ph type="title"/>
          </p:nvPr>
        </p:nvSpPr>
        <p:spPr/>
        <p:txBody>
          <a:bodyPr/>
          <a:lstStyle/>
          <a:p>
            <a:r>
              <a:rPr lang="en-AU" dirty="0">
                <a:solidFill>
                  <a:schemeClr val="bg1"/>
                </a:solidFill>
              </a:rPr>
              <a:t>A </a:t>
            </a:r>
            <a:r>
              <a:rPr lang="en-AU" dirty="0"/>
              <a:t>Fourth Industrial revolution: IoT</a:t>
            </a:r>
          </a:p>
        </p:txBody>
      </p:sp>
      <p:pic>
        <p:nvPicPr>
          <p:cNvPr id="5" name="Content Placeholder 4">
            <a:extLst>
              <a:ext uri="{FF2B5EF4-FFF2-40B4-BE49-F238E27FC236}">
                <a16:creationId xmlns:a16="http://schemas.microsoft.com/office/drawing/2014/main" id="{449DF77C-2B7D-4C1D-A420-E8B8EC844D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2635" y="1690688"/>
            <a:ext cx="7063860" cy="4351338"/>
          </a:xfrm>
        </p:spPr>
      </p:pic>
    </p:spTree>
    <p:extLst>
      <p:ext uri="{BB962C8B-B14F-4D97-AF65-F5344CB8AC3E}">
        <p14:creationId xmlns:p14="http://schemas.microsoft.com/office/powerpoint/2010/main" val="2352843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C524-C1AB-4D0D-9205-49CD6775DF8A}"/>
              </a:ext>
            </a:extLst>
          </p:cNvPr>
          <p:cNvSpPr>
            <a:spLocks noGrp="1"/>
          </p:cNvSpPr>
          <p:nvPr>
            <p:ph type="title"/>
          </p:nvPr>
        </p:nvSpPr>
        <p:spPr/>
        <p:txBody>
          <a:bodyPr/>
          <a:lstStyle/>
          <a:p>
            <a:r>
              <a:rPr lang="en-AU" dirty="0"/>
              <a:t>                           The </a:t>
            </a:r>
            <a:r>
              <a:rPr lang="en-AU" dirty="0" err="1"/>
              <a:t>Sawito</a:t>
            </a:r>
            <a:r>
              <a:rPr lang="en-AU" dirty="0"/>
              <a:t> trial</a:t>
            </a:r>
          </a:p>
        </p:txBody>
      </p:sp>
      <p:pic>
        <p:nvPicPr>
          <p:cNvPr id="5" name="Content Placeholder 4">
            <a:extLst>
              <a:ext uri="{FF2B5EF4-FFF2-40B4-BE49-F238E27FC236}">
                <a16:creationId xmlns:a16="http://schemas.microsoft.com/office/drawing/2014/main" id="{54D83D96-9021-40D3-AA84-D6C23E0497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5370" y="1403328"/>
            <a:ext cx="5237364" cy="5262069"/>
          </a:xfrm>
        </p:spPr>
      </p:pic>
    </p:spTree>
    <p:extLst>
      <p:ext uri="{BB962C8B-B14F-4D97-AF65-F5344CB8AC3E}">
        <p14:creationId xmlns:p14="http://schemas.microsoft.com/office/powerpoint/2010/main" val="1680141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A787-E70E-4E16-BC76-EAC42F2ED31F}"/>
              </a:ext>
            </a:extLst>
          </p:cNvPr>
          <p:cNvSpPr>
            <a:spLocks noGrp="1"/>
          </p:cNvSpPr>
          <p:nvPr>
            <p:ph type="title"/>
          </p:nvPr>
        </p:nvSpPr>
        <p:spPr/>
        <p:txBody>
          <a:bodyPr/>
          <a:lstStyle/>
          <a:p>
            <a:r>
              <a:rPr lang="en-AU" dirty="0">
                <a:solidFill>
                  <a:schemeClr val="bg1"/>
                </a:solidFill>
              </a:rPr>
              <a:t>A key difference..</a:t>
            </a:r>
          </a:p>
        </p:txBody>
      </p:sp>
      <p:pic>
        <p:nvPicPr>
          <p:cNvPr id="5" name="Content Placeholder 4">
            <a:extLst>
              <a:ext uri="{FF2B5EF4-FFF2-40B4-BE49-F238E27FC236}">
                <a16:creationId xmlns:a16="http://schemas.microsoft.com/office/drawing/2014/main" id="{73206B54-DA6E-45BD-849E-F83D552574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1012" y="1825625"/>
            <a:ext cx="6529975" cy="4351338"/>
          </a:xfrm>
        </p:spPr>
      </p:pic>
    </p:spTree>
    <p:extLst>
      <p:ext uri="{BB962C8B-B14F-4D97-AF65-F5344CB8AC3E}">
        <p14:creationId xmlns:p14="http://schemas.microsoft.com/office/powerpoint/2010/main" val="163533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5484-C8D3-4310-824D-F1F0286C548C}"/>
              </a:ext>
            </a:extLst>
          </p:cNvPr>
          <p:cNvSpPr>
            <a:spLocks noGrp="1"/>
          </p:cNvSpPr>
          <p:nvPr>
            <p:ph type="title"/>
          </p:nvPr>
        </p:nvSpPr>
        <p:spPr/>
        <p:txBody>
          <a:bodyPr/>
          <a:lstStyle/>
          <a:p>
            <a:r>
              <a:rPr lang="en-AU" dirty="0"/>
              <a:t>Shifting information society</a:t>
            </a:r>
          </a:p>
        </p:txBody>
      </p:sp>
      <p:pic>
        <p:nvPicPr>
          <p:cNvPr id="5" name="Content Placeholder 4">
            <a:extLst>
              <a:ext uri="{FF2B5EF4-FFF2-40B4-BE49-F238E27FC236}">
                <a16:creationId xmlns:a16="http://schemas.microsoft.com/office/drawing/2014/main" id="{B993BA2C-1E5A-4D94-AB80-E11EAC7732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2573" y="1952323"/>
            <a:ext cx="5451227" cy="3120231"/>
          </a:xfrm>
        </p:spPr>
      </p:pic>
      <p:pic>
        <p:nvPicPr>
          <p:cNvPr id="7" name="Picture 6">
            <a:extLst>
              <a:ext uri="{FF2B5EF4-FFF2-40B4-BE49-F238E27FC236}">
                <a16:creationId xmlns:a16="http://schemas.microsoft.com/office/drawing/2014/main" id="{E58AEA52-25EA-41F7-8DE1-EEB584B31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88"/>
            <a:ext cx="4509155" cy="3381866"/>
          </a:xfrm>
          <a:prstGeom prst="rect">
            <a:avLst/>
          </a:prstGeom>
        </p:spPr>
      </p:pic>
    </p:spTree>
    <p:extLst>
      <p:ext uri="{BB962C8B-B14F-4D97-AF65-F5344CB8AC3E}">
        <p14:creationId xmlns:p14="http://schemas.microsoft.com/office/powerpoint/2010/main" val="181443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36027-6306-441F-AC87-9EB0921F2EF3}"/>
              </a:ext>
            </a:extLst>
          </p:cNvPr>
          <p:cNvSpPr>
            <a:spLocks noGrp="1"/>
          </p:cNvSpPr>
          <p:nvPr>
            <p:ph type="ctrTitle"/>
          </p:nvPr>
        </p:nvSpPr>
        <p:spPr>
          <a:xfrm>
            <a:off x="1524000" y="641023"/>
            <a:ext cx="9144000" cy="1527142"/>
          </a:xfrm>
        </p:spPr>
        <p:txBody>
          <a:bodyPr>
            <a:normAutofit fontScale="90000"/>
          </a:bodyPr>
          <a:lstStyle/>
          <a:p>
            <a:r>
              <a:rPr lang="en-AU" dirty="0">
                <a:solidFill>
                  <a:srgbClr val="FF0000"/>
                </a:solidFill>
              </a:rPr>
              <a:t>Indonesia: medium and change</a:t>
            </a:r>
          </a:p>
        </p:txBody>
      </p:sp>
      <p:sp>
        <p:nvSpPr>
          <p:cNvPr id="3" name="Subtitle 2">
            <a:extLst>
              <a:ext uri="{FF2B5EF4-FFF2-40B4-BE49-F238E27FC236}">
                <a16:creationId xmlns:a16="http://schemas.microsoft.com/office/drawing/2014/main" id="{A1C0512A-0C92-4FB2-8582-BB5C2A32F59F}"/>
              </a:ext>
            </a:extLst>
          </p:cNvPr>
          <p:cNvSpPr>
            <a:spLocks noGrp="1"/>
          </p:cNvSpPr>
          <p:nvPr>
            <p:ph type="subTitle" idx="1"/>
          </p:nvPr>
        </p:nvSpPr>
        <p:spPr>
          <a:xfrm>
            <a:off x="1524000" y="5524107"/>
            <a:ext cx="9144000" cy="1112363"/>
          </a:xfrm>
        </p:spPr>
        <p:txBody>
          <a:bodyPr>
            <a:normAutofit fontScale="92500" lnSpcReduction="20000"/>
          </a:bodyPr>
          <a:lstStyle/>
          <a:p>
            <a:r>
              <a:rPr lang="en-AU" dirty="0"/>
              <a:t>Dr Ross Tapsell</a:t>
            </a:r>
          </a:p>
          <a:p>
            <a:r>
              <a:rPr lang="en-AU" dirty="0"/>
              <a:t>College of Asia and the Pacific</a:t>
            </a:r>
          </a:p>
          <a:p>
            <a:r>
              <a:rPr lang="en-AU" dirty="0"/>
              <a:t> The Australian National University</a:t>
            </a:r>
          </a:p>
        </p:txBody>
      </p:sp>
      <p:pic>
        <p:nvPicPr>
          <p:cNvPr id="4" name="Picture 2" descr="\\CAP.anu.edu.au\BPB\home\u4092286\Desktop\WhatsApp-Image-2017-03-01-at-3.13.23-PM.jpeg">
            <a:extLst>
              <a:ext uri="{FF2B5EF4-FFF2-40B4-BE49-F238E27FC236}">
                <a16:creationId xmlns:a16="http://schemas.microsoft.com/office/drawing/2014/main" id="{652A6081-53D7-446F-B0DA-03B023EF7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9346" y="2168165"/>
            <a:ext cx="4619425" cy="316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317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8511-E730-4D82-AE9C-70D7A4671DCD}"/>
              </a:ext>
            </a:extLst>
          </p:cNvPr>
          <p:cNvSpPr>
            <a:spLocks noGrp="1"/>
          </p:cNvSpPr>
          <p:nvPr>
            <p:ph type="title"/>
          </p:nvPr>
        </p:nvSpPr>
        <p:spPr/>
        <p:txBody>
          <a:bodyPr/>
          <a:lstStyle/>
          <a:p>
            <a:endParaRPr lang="en-AU"/>
          </a:p>
        </p:txBody>
      </p:sp>
      <p:pic>
        <p:nvPicPr>
          <p:cNvPr id="4" name="Content Placeholder 3">
            <a:extLst>
              <a:ext uri="{FF2B5EF4-FFF2-40B4-BE49-F238E27FC236}">
                <a16:creationId xmlns:a16="http://schemas.microsoft.com/office/drawing/2014/main" id="{1950AEA8-104E-4601-A7A7-6AA88B5C33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02462" y="1690688"/>
            <a:ext cx="4351338" cy="4351338"/>
          </a:xfrm>
          <a:prstGeom prst="rect">
            <a:avLst/>
          </a:prstGeom>
        </p:spPr>
      </p:pic>
      <p:pic>
        <p:nvPicPr>
          <p:cNvPr id="5" name="Picture 4">
            <a:extLst>
              <a:ext uri="{FF2B5EF4-FFF2-40B4-BE49-F238E27FC236}">
                <a16:creationId xmlns:a16="http://schemas.microsoft.com/office/drawing/2014/main" id="{C42F8D7A-BF4D-47D4-BF94-4DC7217B3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21" y="1578187"/>
            <a:ext cx="5436679" cy="4334933"/>
          </a:xfrm>
          <a:prstGeom prst="rect">
            <a:avLst/>
          </a:prstGeom>
        </p:spPr>
      </p:pic>
    </p:spTree>
    <p:extLst>
      <p:ext uri="{BB962C8B-B14F-4D97-AF65-F5344CB8AC3E}">
        <p14:creationId xmlns:p14="http://schemas.microsoft.com/office/powerpoint/2010/main" val="3701372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DA1D4-D22E-4E2E-A98C-90E15250F703}"/>
              </a:ext>
            </a:extLst>
          </p:cNvPr>
          <p:cNvSpPr>
            <a:spLocks noGrp="1"/>
          </p:cNvSpPr>
          <p:nvPr>
            <p:ph type="title"/>
          </p:nvPr>
        </p:nvSpPr>
        <p:spPr/>
        <p:txBody>
          <a:bodyPr/>
          <a:lstStyle/>
          <a:p>
            <a:endParaRPr lang="en-AU"/>
          </a:p>
        </p:txBody>
      </p:sp>
      <p:pic>
        <p:nvPicPr>
          <p:cNvPr id="4" name="Online Media 3">
            <a:hlinkClick r:id="" action="ppaction://media"/>
            <a:extLst>
              <a:ext uri="{FF2B5EF4-FFF2-40B4-BE49-F238E27FC236}">
                <a16:creationId xmlns:a16="http://schemas.microsoft.com/office/drawing/2014/main" id="{02303144-7755-4BE4-B0FD-413677850BDE}"/>
              </a:ext>
            </a:extLst>
          </p:cNvPr>
          <p:cNvPicPr>
            <a:picLocks noGrp="1" noRot="1" noChangeAspect="1"/>
          </p:cNvPicPr>
          <p:nvPr>
            <p:ph idx="1"/>
            <a:videoFile r:link="rId1"/>
          </p:nvPr>
        </p:nvPicPr>
        <p:blipFill>
          <a:blip r:embed="rId3"/>
          <a:stretch>
            <a:fillRect/>
          </a:stretch>
        </p:blipFill>
        <p:spPr>
          <a:xfrm>
            <a:off x="2413000" y="666750"/>
            <a:ext cx="7366000" cy="5524500"/>
          </a:xfrm>
          <a:prstGeom prst="rect">
            <a:avLst/>
          </a:prstGeom>
        </p:spPr>
      </p:pic>
    </p:spTree>
    <p:extLst>
      <p:ext uri="{BB962C8B-B14F-4D97-AF65-F5344CB8AC3E}">
        <p14:creationId xmlns:p14="http://schemas.microsoft.com/office/powerpoint/2010/main" val="277790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627" y="365125"/>
            <a:ext cx="10515600" cy="1325563"/>
          </a:xfrm>
        </p:spPr>
        <p:txBody>
          <a:bodyPr/>
          <a:lstStyle/>
          <a:p>
            <a:r>
              <a:rPr lang="en-AU" dirty="0"/>
              <a:t>Bringing down </a:t>
            </a:r>
            <a:r>
              <a:rPr lang="en-AU" dirty="0" err="1"/>
              <a:t>Ahok’s</a:t>
            </a:r>
            <a:r>
              <a:rPr lang="en-AU" dirty="0"/>
              <a:t> popularity</a:t>
            </a:r>
          </a:p>
        </p:txBody>
      </p:sp>
      <p:sp>
        <p:nvSpPr>
          <p:cNvPr id="3" name="Content Placeholder 2"/>
          <p:cNvSpPr>
            <a:spLocks noGrp="1"/>
          </p:cNvSpPr>
          <p:nvPr>
            <p:ph idx="1"/>
          </p:nvPr>
        </p:nvSpPr>
        <p:spPr>
          <a:xfrm>
            <a:off x="838200" y="1461155"/>
            <a:ext cx="10515600" cy="4715808"/>
          </a:xfrm>
        </p:spPr>
        <p:txBody>
          <a:bodyPr>
            <a:normAutofit/>
          </a:bodyPr>
          <a:lstStyle/>
          <a:p>
            <a:r>
              <a:rPr lang="en-AU" dirty="0"/>
              <a:t>That </a:t>
            </a:r>
            <a:r>
              <a:rPr lang="en-AU" dirty="0" err="1"/>
              <a:t>Ahok</a:t>
            </a:r>
            <a:r>
              <a:rPr lang="en-AU" dirty="0"/>
              <a:t> has been an effective governor was not in question in this election. His approval rating as governor is around 75%.</a:t>
            </a:r>
          </a:p>
          <a:p>
            <a:r>
              <a:rPr lang="en-AU" dirty="0"/>
              <a:t>15% have watched the </a:t>
            </a:r>
            <a:r>
              <a:rPr lang="en-AU" dirty="0" err="1"/>
              <a:t>Ahok</a:t>
            </a:r>
            <a:r>
              <a:rPr lang="en-AU" dirty="0"/>
              <a:t> ‘blasphemy’ video, while 57% think he’s guilty. </a:t>
            </a:r>
          </a:p>
          <a:p>
            <a:endParaRPr lang="en-AU" dirty="0"/>
          </a:p>
          <a:p>
            <a:pPr marL="0" indent="0">
              <a:buNone/>
            </a:pPr>
            <a:endParaRPr lang="en-AU" dirty="0"/>
          </a:p>
          <a:p>
            <a:pPr marL="0" indent="0">
              <a:buNone/>
            </a:pPr>
            <a:endParaRPr lang="en-AU" dirty="0"/>
          </a:p>
        </p:txBody>
      </p:sp>
      <p:pic>
        <p:nvPicPr>
          <p:cNvPr id="4" name="Picture 5" descr="C:\Users\admin\Downloads\14729261_199848420454435_3573077197303884622_n.jpg"/>
          <p:cNvPicPr>
            <a:picLocks noChangeAspect="1" noChangeArrowheads="1"/>
          </p:cNvPicPr>
          <p:nvPr/>
        </p:nvPicPr>
        <p:blipFill>
          <a:blip r:embed="rId2"/>
          <a:srcRect/>
          <a:stretch>
            <a:fillRect/>
          </a:stretch>
        </p:blipFill>
        <p:spPr bwMode="auto">
          <a:xfrm>
            <a:off x="2209641" y="3145154"/>
            <a:ext cx="3530760" cy="3530760"/>
          </a:xfrm>
          <a:prstGeom prst="rect">
            <a:avLst/>
          </a:prstGeom>
          <a:noFill/>
        </p:spPr>
      </p:pic>
      <p:pic>
        <p:nvPicPr>
          <p:cNvPr id="5" name="Picture 6" descr="C:\Users\admin\Downloads\15380691_560369174165823_2881994586586647273_n.jpg"/>
          <p:cNvPicPr>
            <a:picLocks noChangeAspect="1" noChangeArrowheads="1"/>
          </p:cNvPicPr>
          <p:nvPr/>
        </p:nvPicPr>
        <p:blipFill>
          <a:blip r:embed="rId3"/>
          <a:srcRect/>
          <a:stretch>
            <a:fillRect/>
          </a:stretch>
        </p:blipFill>
        <p:spPr bwMode="auto">
          <a:xfrm>
            <a:off x="7888077" y="3145152"/>
            <a:ext cx="2305686" cy="3458529"/>
          </a:xfrm>
          <a:prstGeom prst="rect">
            <a:avLst/>
          </a:prstGeom>
          <a:noFill/>
        </p:spPr>
      </p:pic>
    </p:spTree>
    <p:extLst>
      <p:ext uri="{BB962C8B-B14F-4D97-AF65-F5344CB8AC3E}">
        <p14:creationId xmlns:p14="http://schemas.microsoft.com/office/powerpoint/2010/main" val="106318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3845"/>
            <a:ext cx="10515600" cy="1325563"/>
          </a:xfrm>
        </p:spPr>
        <p:txBody>
          <a:bodyPr/>
          <a:lstStyle/>
          <a:p>
            <a:r>
              <a:rPr lang="en-AU" dirty="0"/>
              <a:t>Emotions over facts (2)</a:t>
            </a:r>
          </a:p>
        </p:txBody>
      </p:sp>
      <p:pic>
        <p:nvPicPr>
          <p:cNvPr id="6" name="Picture 6" descr="C:\Users\admin\Downloads\14705607_1017672498342123_8928153222967682860_n.jpg"/>
          <p:cNvPicPr>
            <a:picLocks noGrp="1" noChangeAspect="1" noChangeArrowheads="1"/>
          </p:cNvPicPr>
          <p:nvPr>
            <p:ph idx="1"/>
          </p:nvPr>
        </p:nvPicPr>
        <p:blipFill>
          <a:blip r:embed="rId2"/>
          <a:srcRect/>
          <a:stretch>
            <a:fillRect/>
          </a:stretch>
        </p:blipFill>
        <p:spPr bwMode="auto">
          <a:xfrm>
            <a:off x="289560" y="587534"/>
            <a:ext cx="6096000" cy="3810000"/>
          </a:xfrm>
          <a:prstGeom prst="rect">
            <a:avLst/>
          </a:prstGeom>
          <a:noFill/>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405" y="4571366"/>
            <a:ext cx="3629025" cy="2238375"/>
          </a:xfrm>
          <a:prstGeom prst="rect">
            <a:avLst/>
          </a:prstGeom>
        </p:spPr>
      </p:pic>
      <p:pic>
        <p:nvPicPr>
          <p:cNvPr id="8" name="Content Placeholder 3"/>
          <p:cNvPicPr>
            <a:picLocks noChangeAspect="1"/>
          </p:cNvPicPr>
          <p:nvPr/>
        </p:nvPicPr>
        <p:blipFill rotWithShape="1">
          <a:blip r:embed="rId4"/>
          <a:srcRect l="13333" t="10876" r="36667" b="8498"/>
          <a:stretch/>
        </p:blipFill>
        <p:spPr>
          <a:xfrm>
            <a:off x="7370165" y="283845"/>
            <a:ext cx="3983635" cy="361156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04" y="2520280"/>
            <a:ext cx="3217096" cy="4289461"/>
          </a:xfrm>
          <a:prstGeom prst="rect">
            <a:avLst/>
          </a:prstGeom>
        </p:spPr>
      </p:pic>
    </p:spTree>
    <p:extLst>
      <p:ext uri="{BB962C8B-B14F-4D97-AF65-F5344CB8AC3E}">
        <p14:creationId xmlns:p14="http://schemas.microsoft.com/office/powerpoint/2010/main" val="4181059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152400"/>
            <a:ext cx="6934200" cy="707886"/>
          </a:xfrm>
          <a:prstGeom prst="rect">
            <a:avLst/>
          </a:prstGeom>
          <a:noFill/>
        </p:spPr>
        <p:txBody>
          <a:bodyPr wrap="square" rtlCol="0">
            <a:spAutoFit/>
          </a:bodyPr>
          <a:lstStyle/>
          <a:p>
            <a:pPr>
              <a:defRPr/>
            </a:pPr>
            <a:endParaRPr lang="id-ID" sz="4000" b="1" dirty="0">
              <a:solidFill>
                <a:prstClr val="black"/>
              </a:solidFill>
              <a:latin typeface="Calibri"/>
            </a:endParaRPr>
          </a:p>
        </p:txBody>
      </p:sp>
      <p:sp>
        <p:nvSpPr>
          <p:cNvPr id="4" name="TextBox 3"/>
          <p:cNvSpPr txBox="1"/>
          <p:nvPr/>
        </p:nvSpPr>
        <p:spPr>
          <a:xfrm>
            <a:off x="1752600" y="191057"/>
            <a:ext cx="8458200" cy="677108"/>
          </a:xfrm>
          <a:prstGeom prst="rect">
            <a:avLst/>
          </a:prstGeom>
          <a:noFill/>
        </p:spPr>
        <p:txBody>
          <a:bodyPr wrap="square" rtlCol="0">
            <a:spAutoFit/>
          </a:bodyPr>
          <a:lstStyle/>
          <a:p>
            <a:pPr>
              <a:defRPr/>
            </a:pPr>
            <a:r>
              <a:rPr lang="id-ID" sz="2000" dirty="0">
                <a:solidFill>
                  <a:prstClr val="black"/>
                </a:solidFill>
                <a:latin typeface="Calibri"/>
              </a:rPr>
              <a:t>Berikut ini adalah daftar media gurem yang kerap memposting artikel anti-cina:</a:t>
            </a:r>
          </a:p>
          <a:p>
            <a:pPr>
              <a:defRPr/>
            </a:pPr>
            <a:endParaRPr lang="id-ID" dirty="0">
              <a:solidFill>
                <a:prstClr val="black"/>
              </a:solidFill>
              <a:latin typeface="Calibri"/>
            </a:endParaRPr>
          </a:p>
        </p:txBody>
      </p:sp>
      <p:sp>
        <p:nvSpPr>
          <p:cNvPr id="2" name="TextBox 1"/>
          <p:cNvSpPr txBox="1"/>
          <p:nvPr/>
        </p:nvSpPr>
        <p:spPr>
          <a:xfrm>
            <a:off x="1981200" y="1078424"/>
            <a:ext cx="2362200" cy="3970318"/>
          </a:xfrm>
          <a:prstGeom prst="rect">
            <a:avLst/>
          </a:prstGeom>
          <a:noFill/>
        </p:spPr>
        <p:txBody>
          <a:bodyPr wrap="square" rtlCol="0">
            <a:spAutoFit/>
          </a:bodyPr>
          <a:lstStyle/>
          <a:p>
            <a:r>
              <a:rPr lang="id-ID" dirty="0"/>
              <a:t>tajukindonesia.net</a:t>
            </a:r>
          </a:p>
          <a:p>
            <a:r>
              <a:rPr lang="id-ID" dirty="0"/>
              <a:t>garudakita.com</a:t>
            </a:r>
          </a:p>
          <a:p>
            <a:r>
              <a:rPr lang="id-ID" dirty="0"/>
              <a:t>tribunislam.com</a:t>
            </a:r>
          </a:p>
          <a:p>
            <a:r>
              <a:rPr lang="id-ID" dirty="0"/>
              <a:t>nahimunkar.com</a:t>
            </a:r>
          </a:p>
          <a:p>
            <a:r>
              <a:rPr lang="id-ID" dirty="0"/>
              <a:t>pribumi.win</a:t>
            </a:r>
          </a:p>
          <a:p>
            <a:r>
              <a:rPr lang="id-ID" dirty="0"/>
              <a:t>islamnews.com</a:t>
            </a:r>
          </a:p>
          <a:p>
            <a:r>
              <a:rPr lang="id-ID" dirty="0"/>
              <a:t>umatuna.com</a:t>
            </a:r>
          </a:p>
          <a:p>
            <a:r>
              <a:rPr lang="id-ID" dirty="0"/>
              <a:t>nasional.in</a:t>
            </a:r>
          </a:p>
          <a:p>
            <a:r>
              <a:rPr lang="id-ID" dirty="0"/>
              <a:t>dakwahmedia.net</a:t>
            </a:r>
          </a:p>
          <a:p>
            <a:r>
              <a:rPr lang="id-ID" dirty="0"/>
              <a:t>jurnalmuslim.com</a:t>
            </a:r>
          </a:p>
          <a:p>
            <a:r>
              <a:rPr lang="id-ID" dirty="0"/>
              <a:t>republica.asia</a:t>
            </a:r>
          </a:p>
          <a:p>
            <a:r>
              <a:rPr lang="id-ID" dirty="0"/>
              <a:t>up-islam.com</a:t>
            </a:r>
          </a:p>
          <a:p>
            <a:r>
              <a:rPr lang="id-ID" dirty="0"/>
              <a:t>Teropongsenayan.com</a:t>
            </a:r>
          </a:p>
          <a:p>
            <a:r>
              <a:rPr lang="id-ID" dirty="0"/>
              <a:t>Sangpencerah.id</a:t>
            </a:r>
          </a:p>
        </p:txBody>
      </p:sp>
      <p:sp>
        <p:nvSpPr>
          <p:cNvPr id="9" name="TextBox 8"/>
          <p:cNvSpPr txBox="1"/>
          <p:nvPr/>
        </p:nvSpPr>
        <p:spPr>
          <a:xfrm>
            <a:off x="4648200" y="1066801"/>
            <a:ext cx="2362200" cy="4524315"/>
          </a:xfrm>
          <a:prstGeom prst="rect">
            <a:avLst/>
          </a:prstGeom>
          <a:noFill/>
        </p:spPr>
        <p:txBody>
          <a:bodyPr wrap="square" rtlCol="0">
            <a:spAutoFit/>
          </a:bodyPr>
          <a:lstStyle/>
          <a:p>
            <a:r>
              <a:rPr lang="id-ID" dirty="0"/>
              <a:t>nusantarakini.com</a:t>
            </a:r>
          </a:p>
          <a:p>
            <a:r>
              <a:rPr lang="id-ID" dirty="0"/>
              <a:t>posmetro.co</a:t>
            </a:r>
          </a:p>
          <a:p>
            <a:r>
              <a:rPr lang="id-ID" dirty="0"/>
              <a:t>tajukindonesia.net</a:t>
            </a:r>
          </a:p>
          <a:p>
            <a:r>
              <a:rPr lang="id-ID" dirty="0"/>
              <a:t>bataranews.com</a:t>
            </a:r>
          </a:p>
          <a:p>
            <a:r>
              <a:rPr lang="id-ID" dirty="0"/>
              <a:t>islampos.com</a:t>
            </a:r>
          </a:p>
          <a:p>
            <a:r>
              <a:rPr lang="id-ID" dirty="0"/>
              <a:t>suaranews.com</a:t>
            </a:r>
          </a:p>
          <a:p>
            <a:r>
              <a:rPr lang="id-ID" dirty="0"/>
              <a:t>duaniamuslim.com</a:t>
            </a:r>
          </a:p>
          <a:p>
            <a:r>
              <a:rPr lang="id-ID" dirty="0"/>
              <a:t>berita.islamedia.id</a:t>
            </a:r>
          </a:p>
          <a:p>
            <a:r>
              <a:rPr lang="id-ID" dirty="0"/>
              <a:t>mediapribumi.com</a:t>
            </a:r>
          </a:p>
          <a:p>
            <a:r>
              <a:rPr lang="id-ID" dirty="0"/>
              <a:t>nusanews.org</a:t>
            </a:r>
          </a:p>
          <a:p>
            <a:r>
              <a:rPr lang="id-ID" dirty="0"/>
              <a:t>repelita.com</a:t>
            </a:r>
          </a:p>
          <a:p>
            <a:r>
              <a:rPr lang="id-ID" dirty="0"/>
              <a:t>eramuslim.com</a:t>
            </a:r>
          </a:p>
          <a:p>
            <a:r>
              <a:rPr lang="id-ID" dirty="0"/>
              <a:t>beritaislam24h.net</a:t>
            </a:r>
          </a:p>
          <a:p>
            <a:r>
              <a:rPr lang="id-ID" dirty="0"/>
              <a:t>Kanalberita8.co</a:t>
            </a:r>
          </a:p>
          <a:p>
            <a:endParaRPr lang="id" dirty="0"/>
          </a:p>
          <a:p>
            <a:endParaRPr lang="id-ID" dirty="0"/>
          </a:p>
        </p:txBody>
      </p:sp>
      <p:sp>
        <p:nvSpPr>
          <p:cNvPr id="11" name="TextBox 10"/>
          <p:cNvSpPr txBox="1"/>
          <p:nvPr/>
        </p:nvSpPr>
        <p:spPr>
          <a:xfrm>
            <a:off x="7315200" y="1066800"/>
            <a:ext cx="2590800" cy="4801314"/>
          </a:xfrm>
          <a:prstGeom prst="rect">
            <a:avLst/>
          </a:prstGeom>
          <a:noFill/>
        </p:spPr>
        <p:txBody>
          <a:bodyPr wrap="square" rtlCol="0">
            <a:spAutoFit/>
          </a:bodyPr>
          <a:lstStyle/>
          <a:p>
            <a:r>
              <a:rPr lang="id-ID" dirty="0"/>
              <a:t>Portalpiyungan.com</a:t>
            </a:r>
          </a:p>
          <a:p>
            <a:r>
              <a:rPr lang="id-ID" dirty="0"/>
              <a:t>Panjimas.com</a:t>
            </a:r>
          </a:p>
          <a:p>
            <a:r>
              <a:rPr lang="id-ID" dirty="0"/>
              <a:t>bersamadakwah.net</a:t>
            </a:r>
          </a:p>
          <a:p>
            <a:r>
              <a:rPr lang="id-ID" dirty="0"/>
              <a:t>Kiblat.net</a:t>
            </a:r>
          </a:p>
          <a:p>
            <a:r>
              <a:rPr lang="id-ID" dirty="0"/>
              <a:t>Kabarsatunews.com</a:t>
            </a:r>
          </a:p>
          <a:p>
            <a:r>
              <a:rPr lang="id-ID" dirty="0"/>
              <a:t>Intelijen.com</a:t>
            </a:r>
          </a:p>
          <a:p>
            <a:r>
              <a:rPr lang="id-ID" dirty="0"/>
              <a:t>Dimedan.co</a:t>
            </a:r>
          </a:p>
          <a:p>
            <a:r>
              <a:rPr lang="id-ID" dirty="0"/>
              <a:t>Islamsehat.ml</a:t>
            </a:r>
          </a:p>
          <a:p>
            <a:r>
              <a:rPr lang="id-ID" dirty="0"/>
              <a:t>Mediankri.net</a:t>
            </a:r>
          </a:p>
          <a:p>
            <a:r>
              <a:rPr lang="id-ID" dirty="0"/>
              <a:t>Kabarmakkah.com</a:t>
            </a:r>
          </a:p>
          <a:p>
            <a:r>
              <a:rPr lang="id-ID" dirty="0"/>
              <a:t>Seulawahnews.com</a:t>
            </a:r>
          </a:p>
          <a:p>
            <a:r>
              <a:rPr lang="id-ID" dirty="0"/>
              <a:t>Cendananews.com</a:t>
            </a:r>
          </a:p>
          <a:p>
            <a:r>
              <a:rPr lang="id-ID" dirty="0"/>
              <a:t>kumpulankonsultasi.com</a:t>
            </a:r>
          </a:p>
          <a:p>
            <a:endParaRPr lang="id-ID" dirty="0"/>
          </a:p>
          <a:p>
            <a:endParaRPr lang="id-ID" dirty="0"/>
          </a:p>
          <a:p>
            <a:endParaRPr lang="id" dirty="0"/>
          </a:p>
          <a:p>
            <a:endParaRPr lang="id-ID" dirty="0"/>
          </a:p>
        </p:txBody>
      </p:sp>
    </p:spTree>
    <p:extLst>
      <p:ext uri="{BB962C8B-B14F-4D97-AF65-F5344CB8AC3E}">
        <p14:creationId xmlns:p14="http://schemas.microsoft.com/office/powerpoint/2010/main" val="1035156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558800" y="1505265"/>
            <a:ext cx="5785752" cy="4339314"/>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619875" y="1309687"/>
            <a:ext cx="5135455" cy="4684712"/>
          </a:xfrm>
          <a:prstGeom prst="rect">
            <a:avLst/>
          </a:prstGeom>
        </p:spPr>
      </p:pic>
    </p:spTree>
    <p:extLst>
      <p:ext uri="{BB962C8B-B14F-4D97-AF65-F5344CB8AC3E}">
        <p14:creationId xmlns:p14="http://schemas.microsoft.com/office/powerpoint/2010/main" val="3331405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9804" y="627723"/>
            <a:ext cx="3181622" cy="5656218"/>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030" y="674562"/>
            <a:ext cx="3230236" cy="5742642"/>
          </a:xfrm>
          <a:prstGeom prst="rect">
            <a:avLst/>
          </a:prstGeom>
        </p:spPr>
      </p:pic>
    </p:spTree>
    <p:extLst>
      <p:ext uri="{BB962C8B-B14F-4D97-AF65-F5344CB8AC3E}">
        <p14:creationId xmlns:p14="http://schemas.microsoft.com/office/powerpoint/2010/main" val="3796229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pPr marL="0" indent="0">
              <a:buNone/>
            </a:pPr>
            <a:endParaRPr lang="en-AU" dirty="0"/>
          </a:p>
          <a:p>
            <a:pPr marL="0" indent="0">
              <a:buNone/>
            </a:pPr>
            <a:endParaRPr lang="en-AU" dirty="0"/>
          </a:p>
          <a:p>
            <a:pPr marL="0" indent="0">
              <a:buNone/>
            </a:pPr>
            <a:endParaRPr lang="en-AU"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573" y="919424"/>
            <a:ext cx="9971606" cy="5420051"/>
          </a:xfrm>
          <a:prstGeom prst="rect">
            <a:avLst/>
          </a:prstGeom>
        </p:spPr>
      </p:pic>
    </p:spTree>
    <p:extLst>
      <p:ext uri="{BB962C8B-B14F-4D97-AF65-F5344CB8AC3E}">
        <p14:creationId xmlns:p14="http://schemas.microsoft.com/office/powerpoint/2010/main" val="637613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63A6D-DCAE-41BA-9D42-45D3CFF9BC36}"/>
              </a:ext>
            </a:extLst>
          </p:cNvPr>
          <p:cNvSpPr>
            <a:spLocks noGrp="1"/>
          </p:cNvSpPr>
          <p:nvPr>
            <p:ph type="title"/>
          </p:nvPr>
        </p:nvSpPr>
        <p:spPr>
          <a:xfrm>
            <a:off x="5203596" y="365125"/>
            <a:ext cx="6150204" cy="5262677"/>
          </a:xfrm>
        </p:spPr>
        <p:txBody>
          <a:bodyPr>
            <a:normAutofit/>
          </a:bodyPr>
          <a:lstStyle/>
          <a:p>
            <a:r>
              <a:rPr lang="en-AU" sz="3200" dirty="0"/>
              <a:t>“This is an essential book that explores the relationship between the Indonesian media, especially in digital form, and oligarchy on the one hand, and civil society on the other.” </a:t>
            </a:r>
            <a:r>
              <a:rPr lang="en-AU" sz="3200" i="1" dirty="0" err="1"/>
              <a:t>Vedi</a:t>
            </a:r>
            <a:r>
              <a:rPr lang="en-AU" sz="3200" i="1" dirty="0"/>
              <a:t> </a:t>
            </a:r>
            <a:r>
              <a:rPr lang="en-AU" sz="3200" i="1" dirty="0" err="1"/>
              <a:t>Hadiz</a:t>
            </a:r>
            <a:endParaRPr lang="en-AU" sz="3200" dirty="0"/>
          </a:p>
        </p:txBody>
      </p:sp>
      <p:pic>
        <p:nvPicPr>
          <p:cNvPr id="5" name="Content Placeholder 4">
            <a:extLst>
              <a:ext uri="{FF2B5EF4-FFF2-40B4-BE49-F238E27FC236}">
                <a16:creationId xmlns:a16="http://schemas.microsoft.com/office/drawing/2014/main" id="{948AB9C5-BBA8-4146-984A-9645073552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570" y="223581"/>
            <a:ext cx="4343400" cy="6515100"/>
          </a:xfrm>
        </p:spPr>
      </p:pic>
    </p:spTree>
    <p:extLst>
      <p:ext uri="{BB962C8B-B14F-4D97-AF65-F5344CB8AC3E}">
        <p14:creationId xmlns:p14="http://schemas.microsoft.com/office/powerpoint/2010/main" val="1822482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A71CA-353D-472B-A08D-F507F7BF8ED5}"/>
              </a:ext>
            </a:extLst>
          </p:cNvPr>
          <p:cNvSpPr>
            <a:spLocks noGrp="1"/>
          </p:cNvSpPr>
          <p:nvPr>
            <p:ph type="title"/>
          </p:nvPr>
        </p:nvSpPr>
        <p:spPr/>
        <p:txBody>
          <a:bodyPr/>
          <a:lstStyle/>
          <a:p>
            <a:r>
              <a:rPr lang="en-AU" dirty="0"/>
              <a:t>So, what is the solution?</a:t>
            </a:r>
          </a:p>
        </p:txBody>
      </p:sp>
      <p:sp>
        <p:nvSpPr>
          <p:cNvPr id="3" name="Content Placeholder 2">
            <a:extLst>
              <a:ext uri="{FF2B5EF4-FFF2-40B4-BE49-F238E27FC236}">
                <a16:creationId xmlns:a16="http://schemas.microsoft.com/office/drawing/2014/main" id="{2E604DDE-88FD-40B6-ABC3-63294A141E3D}"/>
              </a:ext>
            </a:extLst>
          </p:cNvPr>
          <p:cNvSpPr>
            <a:spLocks noGrp="1"/>
          </p:cNvSpPr>
          <p:nvPr>
            <p:ph idx="1"/>
          </p:nvPr>
        </p:nvSpPr>
        <p:spPr>
          <a:xfrm>
            <a:off x="838200" y="1470581"/>
            <a:ext cx="10515600" cy="4706382"/>
          </a:xfrm>
        </p:spPr>
        <p:txBody>
          <a:bodyPr>
            <a:normAutofit fontScale="92500" lnSpcReduction="20000"/>
          </a:bodyPr>
          <a:lstStyle/>
          <a:p>
            <a:r>
              <a:rPr lang="en-AU" dirty="0"/>
              <a:t>Digital literacy programs in high school education to address culture of sharing </a:t>
            </a:r>
          </a:p>
          <a:p>
            <a:r>
              <a:rPr lang="en-AU" dirty="0"/>
              <a:t>Increased internet speeds and access beyond 2G</a:t>
            </a:r>
          </a:p>
          <a:p>
            <a:r>
              <a:rPr lang="en-AU" dirty="0"/>
              <a:t>Credible civil defamation laws, sensible police prosecution (UU ITE is not working).</a:t>
            </a:r>
          </a:p>
          <a:p>
            <a:r>
              <a:rPr lang="en-AU" dirty="0"/>
              <a:t>Blasphemy and pornography laws, when the internet is involved, become more politicized. Abolish both laws.</a:t>
            </a:r>
          </a:p>
          <a:p>
            <a:r>
              <a:rPr lang="en-AU" dirty="0"/>
              <a:t>A more credible public service media. Merge TVRI, RRI and Antara into one well-funded news site. Hire staff from private sector. Sack the New Order dinosaurs. </a:t>
            </a:r>
          </a:p>
          <a:p>
            <a:r>
              <a:rPr lang="en-AU" dirty="0"/>
              <a:t>Find online spaces/platforms for open, transparent, ‘counter-oligarchic’ digital media, and credible professional media that looks to find solutions to rising inequality.</a:t>
            </a:r>
          </a:p>
          <a:p>
            <a:endParaRPr lang="en-AU" dirty="0"/>
          </a:p>
          <a:p>
            <a:endParaRPr lang="en-AU" dirty="0"/>
          </a:p>
          <a:p>
            <a:endParaRPr lang="en-AU" dirty="0"/>
          </a:p>
        </p:txBody>
      </p:sp>
    </p:spTree>
    <p:extLst>
      <p:ext uri="{BB962C8B-B14F-4D97-AF65-F5344CB8AC3E}">
        <p14:creationId xmlns:p14="http://schemas.microsoft.com/office/powerpoint/2010/main" val="4245108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FD69-EBF1-4D35-9DB2-FBAAD4230F40}"/>
              </a:ext>
            </a:extLst>
          </p:cNvPr>
          <p:cNvSpPr>
            <a:spLocks noGrp="1"/>
          </p:cNvSpPr>
          <p:nvPr>
            <p:ph type="title"/>
          </p:nvPr>
        </p:nvSpPr>
        <p:spPr/>
        <p:txBody>
          <a:bodyPr/>
          <a:lstStyle/>
          <a:p>
            <a:r>
              <a:rPr lang="en-AU" dirty="0"/>
              <a:t>Is the internet being ‘weaponised’? </a:t>
            </a:r>
          </a:p>
        </p:txBody>
      </p:sp>
      <p:sp>
        <p:nvSpPr>
          <p:cNvPr id="3" name="Content Placeholder 2">
            <a:extLst>
              <a:ext uri="{FF2B5EF4-FFF2-40B4-BE49-F238E27FC236}">
                <a16:creationId xmlns:a16="http://schemas.microsoft.com/office/drawing/2014/main" id="{6612A83F-C8B4-4814-944C-64BC16DC4749}"/>
              </a:ext>
            </a:extLst>
          </p:cNvPr>
          <p:cNvSpPr>
            <a:spLocks noGrp="1"/>
          </p:cNvSpPr>
          <p:nvPr>
            <p:ph idx="1"/>
          </p:nvPr>
        </p:nvSpPr>
        <p:spPr/>
        <p:txBody>
          <a:bodyPr/>
          <a:lstStyle/>
          <a:p>
            <a:r>
              <a:rPr lang="en-AU" dirty="0"/>
              <a:t>Scholars around the world are increasingly concerned with the way in which social media is being used to divide societies around sectarian issues. In short </a:t>
            </a:r>
            <a:r>
              <a:rPr lang="en-AU" dirty="0">
                <a:solidFill>
                  <a:srgbClr val="FF0000"/>
                </a:solidFill>
              </a:rPr>
              <a:t>the Internet has become the bad guy.</a:t>
            </a:r>
            <a:endParaRPr lang="en-AU" dirty="0"/>
          </a:p>
          <a:p>
            <a:pPr marL="0" indent="0">
              <a:buNone/>
            </a:pPr>
            <a:r>
              <a:rPr lang="en-AU" dirty="0"/>
              <a:t>What has been Indonesia’s response?</a:t>
            </a:r>
          </a:p>
          <a:p>
            <a:r>
              <a:rPr lang="en-AU" dirty="0"/>
              <a:t>Governments, police, and political parties now have ‘anti-hoax’ units</a:t>
            </a:r>
          </a:p>
          <a:p>
            <a:r>
              <a:rPr lang="en-AU" dirty="0"/>
              <a:t>Instagram is rising amongst youth. Twitter and Facebook declining. Does this tell us something?</a:t>
            </a:r>
          </a:p>
          <a:p>
            <a:r>
              <a:rPr lang="en-AU" dirty="0"/>
              <a:t>Can digital media still be ‘counter-oligarchic’? Think </a:t>
            </a:r>
            <a:r>
              <a:rPr lang="en-AU" i="1" dirty="0" err="1"/>
              <a:t>Kawal</a:t>
            </a:r>
            <a:r>
              <a:rPr lang="en-AU" i="1" dirty="0"/>
              <a:t> </a:t>
            </a:r>
            <a:r>
              <a:rPr lang="en-AU" i="1" dirty="0" err="1"/>
              <a:t>Pemilu</a:t>
            </a:r>
            <a:r>
              <a:rPr lang="en-AU" i="1" dirty="0"/>
              <a:t>, Tabloid </a:t>
            </a:r>
            <a:r>
              <a:rPr lang="en-AU" i="1" dirty="0" err="1"/>
              <a:t>Jubi</a:t>
            </a:r>
            <a:r>
              <a:rPr lang="en-AU" i="1" dirty="0"/>
              <a:t>, </a:t>
            </a:r>
            <a:r>
              <a:rPr lang="en-AU" dirty="0"/>
              <a:t>Jokowi’s ascendency to power. </a:t>
            </a:r>
          </a:p>
          <a:p>
            <a:endParaRPr lang="en-AU" dirty="0"/>
          </a:p>
        </p:txBody>
      </p:sp>
    </p:spTree>
    <p:extLst>
      <p:ext uri="{BB962C8B-B14F-4D97-AF65-F5344CB8AC3E}">
        <p14:creationId xmlns:p14="http://schemas.microsoft.com/office/powerpoint/2010/main" val="3968807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51615" y="681832"/>
            <a:ext cx="4418652" cy="244342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23" y="631561"/>
            <a:ext cx="6410325" cy="35528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4267" y="3323695"/>
            <a:ext cx="6096000" cy="3190875"/>
          </a:xfrm>
          <a:prstGeom prst="rect">
            <a:avLst/>
          </a:prstGeom>
        </p:spPr>
      </p:pic>
    </p:spTree>
    <p:extLst>
      <p:ext uri="{BB962C8B-B14F-4D97-AF65-F5344CB8AC3E}">
        <p14:creationId xmlns:p14="http://schemas.microsoft.com/office/powerpoint/2010/main" val="555694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DD97-7200-43B8-81B6-0F0842E2B3B1}"/>
              </a:ext>
            </a:extLst>
          </p:cNvPr>
          <p:cNvSpPr>
            <a:spLocks noGrp="1"/>
          </p:cNvSpPr>
          <p:nvPr>
            <p:ph type="title"/>
          </p:nvPr>
        </p:nvSpPr>
        <p:spPr/>
        <p:txBody>
          <a:bodyPr/>
          <a:lstStyle/>
          <a:p>
            <a:r>
              <a:rPr lang="en-AU" dirty="0"/>
              <a:t>Newspapers and the nation-state </a:t>
            </a:r>
          </a:p>
        </p:txBody>
      </p:sp>
      <p:pic>
        <p:nvPicPr>
          <p:cNvPr id="4" name="Content Placeholder 3">
            <a:extLst>
              <a:ext uri="{FF2B5EF4-FFF2-40B4-BE49-F238E27FC236}">
                <a16:creationId xmlns:a16="http://schemas.microsoft.com/office/drawing/2014/main" id="{CA466E2A-5053-49BA-BB65-486C3F5575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875" y="1409701"/>
            <a:ext cx="3848099" cy="3848099"/>
          </a:xfrm>
          <a:prstGeom prst="rect">
            <a:avLst/>
          </a:prstGeom>
        </p:spPr>
      </p:pic>
      <p:pic>
        <p:nvPicPr>
          <p:cNvPr id="5" name="Content Placeholder 3">
            <a:extLst>
              <a:ext uri="{FF2B5EF4-FFF2-40B4-BE49-F238E27FC236}">
                <a16:creationId xmlns:a16="http://schemas.microsoft.com/office/drawing/2014/main" id="{F95FD2B3-D66D-4B79-8CE1-E2C48A6FD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8246" y="1483106"/>
            <a:ext cx="4494854" cy="2527369"/>
          </a:xfrm>
          <a:prstGeom prst="rect">
            <a:avLst/>
          </a:prstGeom>
        </p:spPr>
      </p:pic>
      <p:pic>
        <p:nvPicPr>
          <p:cNvPr id="7" name="Picture 6" descr="A close up of a newspaper&#10;&#10;Description generated with high confidence">
            <a:extLst>
              <a:ext uri="{FF2B5EF4-FFF2-40B4-BE49-F238E27FC236}">
                <a16:creationId xmlns:a16="http://schemas.microsoft.com/office/drawing/2014/main" id="{50794861-26D9-4B1D-83D0-5B93ADE6F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8246" y="4243101"/>
            <a:ext cx="3753323" cy="2543461"/>
          </a:xfrm>
          <a:prstGeom prst="rect">
            <a:avLst/>
          </a:prstGeom>
        </p:spPr>
      </p:pic>
    </p:spTree>
    <p:extLst>
      <p:ext uri="{BB962C8B-B14F-4D97-AF65-F5344CB8AC3E}">
        <p14:creationId xmlns:p14="http://schemas.microsoft.com/office/powerpoint/2010/main" val="3400703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E9F4-DA4F-449B-802D-3AD6A99B6B9A}"/>
              </a:ext>
            </a:extLst>
          </p:cNvPr>
          <p:cNvSpPr>
            <a:spLocks noGrp="1"/>
          </p:cNvSpPr>
          <p:nvPr>
            <p:ph type="title"/>
          </p:nvPr>
        </p:nvSpPr>
        <p:spPr/>
        <p:txBody>
          <a:bodyPr/>
          <a:lstStyle/>
          <a:p>
            <a:endParaRPr lang="en-AU"/>
          </a:p>
        </p:txBody>
      </p:sp>
      <p:pic>
        <p:nvPicPr>
          <p:cNvPr id="4" name="Online Media 3">
            <a:hlinkClick r:id="" action="ppaction://media"/>
            <a:extLst>
              <a:ext uri="{FF2B5EF4-FFF2-40B4-BE49-F238E27FC236}">
                <a16:creationId xmlns:a16="http://schemas.microsoft.com/office/drawing/2014/main" id="{F21A3A5A-742B-4F0D-90E1-FC7D11A40731}"/>
              </a:ext>
            </a:extLst>
          </p:cNvPr>
          <p:cNvPicPr>
            <a:picLocks noGrp="1" noRot="1" noChangeAspect="1"/>
          </p:cNvPicPr>
          <p:nvPr>
            <p:ph idx="1"/>
            <a:videoFile r:link="rId1"/>
          </p:nvPr>
        </p:nvPicPr>
        <p:blipFill>
          <a:blip r:embed="rId3"/>
          <a:stretch>
            <a:fillRect/>
          </a:stretch>
        </p:blipFill>
        <p:spPr>
          <a:xfrm>
            <a:off x="2098675" y="337344"/>
            <a:ext cx="8207375" cy="6155531"/>
          </a:xfrm>
          <a:prstGeom prst="rect">
            <a:avLst/>
          </a:prstGeom>
        </p:spPr>
      </p:pic>
    </p:spTree>
    <p:extLst>
      <p:ext uri="{BB962C8B-B14F-4D97-AF65-F5344CB8AC3E}">
        <p14:creationId xmlns:p14="http://schemas.microsoft.com/office/powerpoint/2010/main" val="71111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A30D6-1378-4152-A908-053265044EEE}"/>
              </a:ext>
            </a:extLst>
          </p:cNvPr>
          <p:cNvSpPr>
            <a:spLocks noGrp="1"/>
          </p:cNvSpPr>
          <p:nvPr>
            <p:ph type="title"/>
          </p:nvPr>
        </p:nvSpPr>
        <p:spPr/>
        <p:txBody>
          <a:bodyPr/>
          <a:lstStyle/>
          <a:p>
            <a:r>
              <a:rPr lang="en-AU" dirty="0"/>
              <a:t>Television and authoritarianism </a:t>
            </a:r>
          </a:p>
        </p:txBody>
      </p:sp>
      <p:pic>
        <p:nvPicPr>
          <p:cNvPr id="4" name="Content Placeholder 3">
            <a:extLst>
              <a:ext uri="{FF2B5EF4-FFF2-40B4-BE49-F238E27FC236}">
                <a16:creationId xmlns:a16="http://schemas.microsoft.com/office/drawing/2014/main" id="{7EDD66A5-9D9B-41AA-9EFC-235BF6F9D7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350" y="1690688"/>
            <a:ext cx="4724400" cy="3280833"/>
          </a:xfrm>
          <a:prstGeom prst="rect">
            <a:avLst/>
          </a:prstGeom>
        </p:spPr>
      </p:pic>
      <p:pic>
        <p:nvPicPr>
          <p:cNvPr id="6" name="Picture 5">
            <a:extLst>
              <a:ext uri="{FF2B5EF4-FFF2-40B4-BE49-F238E27FC236}">
                <a16:creationId xmlns:a16="http://schemas.microsoft.com/office/drawing/2014/main" id="{0E11ADC2-30C6-41E2-9824-DD6E660A6C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2914" y="1915711"/>
            <a:ext cx="4035435" cy="3026577"/>
          </a:xfrm>
          <a:prstGeom prst="rect">
            <a:avLst/>
          </a:prstGeom>
        </p:spPr>
      </p:pic>
    </p:spTree>
    <p:extLst>
      <p:ext uri="{BB962C8B-B14F-4D97-AF65-F5344CB8AC3E}">
        <p14:creationId xmlns:p14="http://schemas.microsoft.com/office/powerpoint/2010/main" val="1041151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98E8A-7FA0-4484-AF93-D83362F2675B}"/>
              </a:ext>
            </a:extLst>
          </p:cNvPr>
          <p:cNvSpPr>
            <a:spLocks noGrp="1"/>
          </p:cNvSpPr>
          <p:nvPr>
            <p:ph type="title"/>
          </p:nvPr>
        </p:nvSpPr>
        <p:spPr/>
        <p:txBody>
          <a:bodyPr/>
          <a:lstStyle/>
          <a:p>
            <a:r>
              <a:rPr lang="en-AU" dirty="0"/>
              <a:t>https://www.youtube.com/watch?v=PzlbkiVyHss</a:t>
            </a:r>
          </a:p>
        </p:txBody>
      </p:sp>
      <p:pic>
        <p:nvPicPr>
          <p:cNvPr id="4" name="Online Media 3">
            <a:hlinkClick r:id="" action="ppaction://media"/>
            <a:extLst>
              <a:ext uri="{FF2B5EF4-FFF2-40B4-BE49-F238E27FC236}">
                <a16:creationId xmlns:a16="http://schemas.microsoft.com/office/drawing/2014/main" id="{F5F4052A-3003-41B7-BBB7-D1676EA30C3B}"/>
              </a:ext>
            </a:extLst>
          </p:cNvPr>
          <p:cNvPicPr>
            <a:picLocks noGrp="1" noRot="1" noChangeAspect="1"/>
          </p:cNvPicPr>
          <p:nvPr>
            <p:ph idx="1"/>
            <a:videoFile r:link="rId1"/>
          </p:nvPr>
        </p:nvPicPr>
        <p:blipFill>
          <a:blip r:embed="rId3"/>
          <a:stretch>
            <a:fillRect/>
          </a:stretch>
        </p:blipFill>
        <p:spPr>
          <a:xfrm>
            <a:off x="2541070" y="1637125"/>
            <a:ext cx="6474334" cy="4855750"/>
          </a:xfrm>
          <a:prstGeom prst="rect">
            <a:avLst/>
          </a:prstGeom>
        </p:spPr>
      </p:pic>
    </p:spTree>
    <p:extLst>
      <p:ext uri="{BB962C8B-B14F-4D97-AF65-F5344CB8AC3E}">
        <p14:creationId xmlns:p14="http://schemas.microsoft.com/office/powerpoint/2010/main" val="3958872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2066-9119-4991-93A3-40F3CC7EC148}"/>
              </a:ext>
            </a:extLst>
          </p:cNvPr>
          <p:cNvSpPr>
            <a:spLocks noGrp="1"/>
          </p:cNvSpPr>
          <p:nvPr>
            <p:ph type="title"/>
          </p:nvPr>
        </p:nvSpPr>
        <p:spPr>
          <a:xfrm>
            <a:off x="838200" y="365125"/>
            <a:ext cx="10515600" cy="1325563"/>
          </a:xfrm>
        </p:spPr>
        <p:txBody>
          <a:bodyPr/>
          <a:lstStyle/>
          <a:p>
            <a:r>
              <a:rPr lang="en-AU"/>
              <a:t>The Satellite and oligarchy</a:t>
            </a:r>
            <a:endParaRPr lang="en-AU" dirty="0"/>
          </a:p>
        </p:txBody>
      </p:sp>
      <p:pic>
        <p:nvPicPr>
          <p:cNvPr id="5" name="Content Placeholder 4">
            <a:extLst>
              <a:ext uri="{FF2B5EF4-FFF2-40B4-BE49-F238E27FC236}">
                <a16:creationId xmlns:a16="http://schemas.microsoft.com/office/drawing/2014/main" id="{2CD44655-F35A-4B38-A31F-B351FC3BEB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2410" y="1589171"/>
            <a:ext cx="5423590" cy="2850674"/>
          </a:xfrm>
        </p:spPr>
      </p:pic>
      <p:pic>
        <p:nvPicPr>
          <p:cNvPr id="7" name="Picture 6">
            <a:extLst>
              <a:ext uri="{FF2B5EF4-FFF2-40B4-BE49-F238E27FC236}">
                <a16:creationId xmlns:a16="http://schemas.microsoft.com/office/drawing/2014/main" id="{5689BAF6-9CAF-49D4-9FE0-D6CFC912E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4762" y="754850"/>
            <a:ext cx="3200400" cy="2129721"/>
          </a:xfrm>
          <a:prstGeom prst="rect">
            <a:avLst/>
          </a:prstGeom>
        </p:spPr>
      </p:pic>
      <p:pic>
        <p:nvPicPr>
          <p:cNvPr id="9" name="Picture 8" descr="A group of people posing for a photo&#10;&#10;Description generated with very high confidence">
            <a:extLst>
              <a:ext uri="{FF2B5EF4-FFF2-40B4-BE49-F238E27FC236}">
                <a16:creationId xmlns:a16="http://schemas.microsoft.com/office/drawing/2014/main" id="{9AD796C7-F6CB-4FB0-9AEB-897FE3738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0" y="3794292"/>
            <a:ext cx="2809875" cy="1628775"/>
          </a:xfrm>
          <a:prstGeom prst="rect">
            <a:avLst/>
          </a:prstGeom>
        </p:spPr>
      </p:pic>
      <p:pic>
        <p:nvPicPr>
          <p:cNvPr id="11" name="Picture 10">
            <a:extLst>
              <a:ext uri="{FF2B5EF4-FFF2-40B4-BE49-F238E27FC236}">
                <a16:creationId xmlns:a16="http://schemas.microsoft.com/office/drawing/2014/main" id="{5FACFE7F-5614-4E14-9700-B43B9F3917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0225" y="3332246"/>
            <a:ext cx="2247900" cy="2974721"/>
          </a:xfrm>
          <a:prstGeom prst="rect">
            <a:avLst/>
          </a:prstGeom>
        </p:spPr>
      </p:pic>
    </p:spTree>
    <p:extLst>
      <p:ext uri="{BB962C8B-B14F-4D97-AF65-F5344CB8AC3E}">
        <p14:creationId xmlns:p14="http://schemas.microsoft.com/office/powerpoint/2010/main" val="2528557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6323-CDD5-4519-8D18-2E464AE0A409}"/>
              </a:ext>
            </a:extLst>
          </p:cNvPr>
          <p:cNvSpPr>
            <a:spLocks noGrp="1"/>
          </p:cNvSpPr>
          <p:nvPr>
            <p:ph type="title"/>
          </p:nvPr>
        </p:nvSpPr>
        <p:spPr/>
        <p:txBody>
          <a:bodyPr/>
          <a:lstStyle/>
          <a:p>
            <a:r>
              <a:rPr lang="en-AU" dirty="0"/>
              <a:t>Internet and democracy</a:t>
            </a:r>
          </a:p>
        </p:txBody>
      </p:sp>
      <p:pic>
        <p:nvPicPr>
          <p:cNvPr id="4" name="Content Placeholder 3">
            <a:extLst>
              <a:ext uri="{FF2B5EF4-FFF2-40B4-BE49-F238E27FC236}">
                <a16:creationId xmlns:a16="http://schemas.microsoft.com/office/drawing/2014/main" id="{EB7E3303-8CD5-4E18-990B-95E5941BF3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0999" y="634642"/>
            <a:ext cx="3895725" cy="5858233"/>
          </a:xfrm>
          <a:prstGeom prst="rect">
            <a:avLst/>
          </a:prstGeom>
        </p:spPr>
      </p:pic>
      <p:pic>
        <p:nvPicPr>
          <p:cNvPr id="6" name="Picture 5" descr="A picture containing floor, indoor, table, room&#10;&#10;Description generated with very high confidence">
            <a:extLst>
              <a:ext uri="{FF2B5EF4-FFF2-40B4-BE49-F238E27FC236}">
                <a16:creationId xmlns:a16="http://schemas.microsoft.com/office/drawing/2014/main" id="{70B915F7-5D19-4E79-940C-A4F41DAC2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25" y="1995487"/>
            <a:ext cx="6667500" cy="3743325"/>
          </a:xfrm>
          <a:prstGeom prst="rect">
            <a:avLst/>
          </a:prstGeom>
        </p:spPr>
      </p:pic>
    </p:spTree>
    <p:extLst>
      <p:ext uri="{BB962C8B-B14F-4D97-AF65-F5344CB8AC3E}">
        <p14:creationId xmlns:p14="http://schemas.microsoft.com/office/powerpoint/2010/main" val="4604213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1550</TotalTime>
  <Words>849</Words>
  <Application>Microsoft Office PowerPoint</Application>
  <PresentationFormat>Widescreen</PresentationFormat>
  <Paragraphs>197</Paragraphs>
  <Slides>39</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Times New Roman</vt:lpstr>
      <vt:lpstr>Office Theme</vt:lpstr>
      <vt:lpstr>If the medium is digital, what is the message?</vt:lpstr>
      <vt:lpstr>The medium is the message</vt:lpstr>
      <vt:lpstr>PowerPoint Presentation</vt:lpstr>
      <vt:lpstr>Newspapers and the nation-state </vt:lpstr>
      <vt:lpstr>PowerPoint Presentation</vt:lpstr>
      <vt:lpstr>Television and authoritarianism </vt:lpstr>
      <vt:lpstr>https://www.youtube.com/watch?v=PzlbkiVyHss</vt:lpstr>
      <vt:lpstr>The Satellite and oligarchy</vt:lpstr>
      <vt:lpstr>Internet and democracy</vt:lpstr>
      <vt:lpstr>https://www.youtube.com/watch?v=Be2w8zr_AVQ</vt:lpstr>
      <vt:lpstr>If the new medium is digital, what is the message?</vt:lpstr>
      <vt:lpstr>PowerPoint Presentation</vt:lpstr>
      <vt:lpstr>PowerPoint Presentation</vt:lpstr>
      <vt:lpstr>PowerPoint Presentation</vt:lpstr>
      <vt:lpstr>2. Digital media enables a more participatory society, and can counter ruling elite.</vt:lpstr>
      <vt:lpstr>PowerPoint Presentation</vt:lpstr>
      <vt:lpstr>3. Participatory media leads to sectarianism?   Politicians establish an emotive base via social media ‘echo chambers’, targeted algorithms and ‘filter bubbles’.    </vt:lpstr>
      <vt:lpstr>PowerPoint Presentation</vt:lpstr>
      <vt:lpstr>So, if the medium is digital, what is the message?</vt:lpstr>
      <vt:lpstr>PowerPoint Presentation</vt:lpstr>
      <vt:lpstr>Q: your media landscape</vt:lpstr>
      <vt:lpstr>PowerPoint Presentation</vt:lpstr>
      <vt:lpstr>PowerPoint Presentation</vt:lpstr>
      <vt:lpstr>A Fourth Industrial revolution: IoT</vt:lpstr>
      <vt:lpstr>                           The Sawito trial</vt:lpstr>
      <vt:lpstr>A key difference..</vt:lpstr>
      <vt:lpstr>Shifting information society</vt:lpstr>
      <vt:lpstr>Indonesia: medium and change</vt:lpstr>
      <vt:lpstr>PowerPoint Presentation</vt:lpstr>
      <vt:lpstr>Bringing down Ahok’s popularity</vt:lpstr>
      <vt:lpstr>Emotions over facts (2)</vt:lpstr>
      <vt:lpstr>PowerPoint Presentation</vt:lpstr>
      <vt:lpstr>PowerPoint Presentation</vt:lpstr>
      <vt:lpstr>PowerPoint Presentation</vt:lpstr>
      <vt:lpstr>PowerPoint Presentation</vt:lpstr>
      <vt:lpstr>“This is an essential book that explores the relationship between the Indonesian media, especially in digital form, and oligarchy on the one hand, and civil society on the other.” Vedi Hadiz</vt:lpstr>
      <vt:lpstr>So, what is the solution?</vt:lpstr>
      <vt:lpstr>Is the internet being ‘weaponised’?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Tapsell</dc:creator>
  <cp:lastModifiedBy>Ross Tapsell</cp:lastModifiedBy>
  <cp:revision>61</cp:revision>
  <dcterms:created xsi:type="dcterms:W3CDTF">2017-07-01T09:31:37Z</dcterms:created>
  <dcterms:modified xsi:type="dcterms:W3CDTF">2018-06-19T17:42:14Z</dcterms:modified>
</cp:coreProperties>
</file>