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1" r:id="rId3"/>
    <p:sldId id="257" r:id="rId4"/>
    <p:sldId id="268" r:id="rId5"/>
    <p:sldId id="270" r:id="rId6"/>
    <p:sldId id="277" r:id="rId7"/>
    <p:sldId id="280" r:id="rId8"/>
    <p:sldId id="278" r:id="rId9"/>
    <p:sldId id="281" r:id="rId10"/>
    <p:sldId id="279" r:id="rId11"/>
    <p:sldId id="286" r:id="rId12"/>
    <p:sldId id="273" r:id="rId13"/>
    <p:sldId id="274" r:id="rId14"/>
    <p:sldId id="276" r:id="rId15"/>
    <p:sldId id="295" r:id="rId16"/>
    <p:sldId id="259" r:id="rId17"/>
    <p:sldId id="260" r:id="rId18"/>
    <p:sldId id="284" r:id="rId19"/>
    <p:sldId id="287" r:id="rId20"/>
    <p:sldId id="297" r:id="rId21"/>
    <p:sldId id="299" r:id="rId22"/>
    <p:sldId id="288" r:id="rId23"/>
    <p:sldId id="294" r:id="rId24"/>
    <p:sldId id="296" r:id="rId25"/>
    <p:sldId id="290" r:id="rId26"/>
    <p:sldId id="289" r:id="rId27"/>
    <p:sldId id="291" r:id="rId28"/>
    <p:sldId id="285" r:id="rId29"/>
    <p:sldId id="266" r:id="rId30"/>
    <p:sldId id="298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5050"/>
    <a:srgbClr val="66CCFF"/>
    <a:srgbClr val="9966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DEA07-748F-4160-8E99-F079140A3924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6A9506ED-AB9B-4049-8DCC-DCB487C9ECB5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social</a:t>
          </a:r>
        </a:p>
        <a:p>
          <a:r>
            <a:rPr lang="en-US" dirty="0"/>
            <a:t>media</a:t>
          </a:r>
        </a:p>
      </dgm:t>
    </dgm:pt>
    <dgm:pt modelId="{96D18A0A-ECD0-4D5F-BF9E-2204E6031982}" type="parTrans" cxnId="{EAB1E3BA-C13D-4749-98B0-C5CE83F79BD6}">
      <dgm:prSet/>
      <dgm:spPr/>
      <dgm:t>
        <a:bodyPr/>
        <a:lstStyle/>
        <a:p>
          <a:endParaRPr lang="en-US"/>
        </a:p>
      </dgm:t>
    </dgm:pt>
    <dgm:pt modelId="{B7AE898E-240B-430A-9ABB-43F43834BECB}" type="sibTrans" cxnId="{EAB1E3BA-C13D-4749-98B0-C5CE83F79BD6}">
      <dgm:prSet/>
      <dgm:spPr/>
      <dgm:t>
        <a:bodyPr/>
        <a:lstStyle/>
        <a:p>
          <a:endParaRPr lang="en-US"/>
        </a:p>
      </dgm:t>
    </dgm:pt>
    <dgm:pt modelId="{4E419DAA-56B3-46B0-933D-7A3C7873E762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environmental</a:t>
          </a:r>
        </a:p>
        <a:p>
          <a:r>
            <a:rPr lang="en-US" dirty="0"/>
            <a:t>Justice</a:t>
          </a:r>
        </a:p>
      </dgm:t>
    </dgm:pt>
    <dgm:pt modelId="{985E52D0-77A7-43E6-BC18-C023933BB39E}" type="parTrans" cxnId="{374CE385-E736-48B4-879F-74F8FDE876F3}">
      <dgm:prSet/>
      <dgm:spPr/>
      <dgm:t>
        <a:bodyPr/>
        <a:lstStyle/>
        <a:p>
          <a:endParaRPr lang="en-US"/>
        </a:p>
      </dgm:t>
    </dgm:pt>
    <dgm:pt modelId="{B9CF4D9B-35B1-4F65-BD30-6E737923BC97}" type="sibTrans" cxnId="{374CE385-E736-48B4-879F-74F8FDE876F3}">
      <dgm:prSet/>
      <dgm:spPr/>
      <dgm:t>
        <a:bodyPr/>
        <a:lstStyle/>
        <a:p>
          <a:endParaRPr lang="en-US"/>
        </a:p>
      </dgm:t>
    </dgm:pt>
    <dgm:pt modelId="{CE04EF0B-36B6-4536-811F-8EB571036958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young</a:t>
          </a:r>
        </a:p>
        <a:p>
          <a:r>
            <a:rPr lang="en-US" dirty="0"/>
            <a:t>people</a:t>
          </a:r>
        </a:p>
      </dgm:t>
    </dgm:pt>
    <dgm:pt modelId="{C51E8DEA-9D7E-4C60-B1EA-CE183954CC28}" type="parTrans" cxnId="{02BA74C8-80AD-4DBE-B4D7-E3417A2E88C3}">
      <dgm:prSet/>
      <dgm:spPr/>
      <dgm:t>
        <a:bodyPr/>
        <a:lstStyle/>
        <a:p>
          <a:endParaRPr lang="en-US"/>
        </a:p>
      </dgm:t>
    </dgm:pt>
    <dgm:pt modelId="{4B3CCE4A-72D6-44FE-809B-07768B18E69C}" type="sibTrans" cxnId="{02BA74C8-80AD-4DBE-B4D7-E3417A2E88C3}">
      <dgm:prSet/>
      <dgm:spPr/>
      <dgm:t>
        <a:bodyPr/>
        <a:lstStyle/>
        <a:p>
          <a:endParaRPr lang="en-US"/>
        </a:p>
      </dgm:t>
    </dgm:pt>
    <dgm:pt modelId="{A8E5F077-245F-4F43-93E6-1BEE217E77FA}" type="pres">
      <dgm:prSet presAssocID="{224DEA07-748F-4160-8E99-F079140A3924}" presName="compositeShape" presStyleCnt="0">
        <dgm:presLayoutVars>
          <dgm:chMax val="7"/>
          <dgm:dir/>
          <dgm:resizeHandles val="exact"/>
        </dgm:presLayoutVars>
      </dgm:prSet>
      <dgm:spPr/>
    </dgm:pt>
    <dgm:pt modelId="{48A2B160-71A0-41E6-AD2A-0276B355C8B1}" type="pres">
      <dgm:prSet presAssocID="{6A9506ED-AB9B-4049-8DCC-DCB487C9ECB5}" presName="circ1" presStyleLbl="vennNode1" presStyleIdx="0" presStyleCnt="3"/>
      <dgm:spPr/>
    </dgm:pt>
    <dgm:pt modelId="{58BD7832-59CF-402C-B10E-A177EFED1019}" type="pres">
      <dgm:prSet presAssocID="{6A9506ED-AB9B-4049-8DCC-DCB487C9ECB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17A7725-8903-42A2-99E3-9AF9056A4C9A}" type="pres">
      <dgm:prSet presAssocID="{4E419DAA-56B3-46B0-933D-7A3C7873E762}" presName="circ2" presStyleLbl="vennNode1" presStyleIdx="1" presStyleCnt="3" custLinFactNeighborX="548"/>
      <dgm:spPr/>
    </dgm:pt>
    <dgm:pt modelId="{45D392B7-904C-40F5-B027-DA5F8BBC7F71}" type="pres">
      <dgm:prSet presAssocID="{4E419DAA-56B3-46B0-933D-7A3C7873E76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9BF4FB8-52E1-4B80-ABCC-0B87A60ECC82}" type="pres">
      <dgm:prSet presAssocID="{CE04EF0B-36B6-4536-811F-8EB571036958}" presName="circ3" presStyleLbl="vennNode1" presStyleIdx="2" presStyleCnt="3"/>
      <dgm:spPr/>
    </dgm:pt>
    <dgm:pt modelId="{4CFC5E7E-84D1-46AC-A9B1-BF16A9FFC6BF}" type="pres">
      <dgm:prSet presAssocID="{CE04EF0B-36B6-4536-811F-8EB57103695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EF5A71F-7BD9-4688-8C9E-80405ACCB746}" type="presOf" srcId="{4E419DAA-56B3-46B0-933D-7A3C7873E762}" destId="{C17A7725-8903-42A2-99E3-9AF9056A4C9A}" srcOrd="0" destOrd="0" presId="urn:microsoft.com/office/officeart/2005/8/layout/venn1"/>
    <dgm:cxn modelId="{A960425B-A110-4202-A48C-834B4E8DA55E}" type="presOf" srcId="{6A9506ED-AB9B-4049-8DCC-DCB487C9ECB5}" destId="{58BD7832-59CF-402C-B10E-A177EFED1019}" srcOrd="1" destOrd="0" presId="urn:microsoft.com/office/officeart/2005/8/layout/venn1"/>
    <dgm:cxn modelId="{9054BF51-DBE7-40CA-87CD-3DDF091C1D0E}" type="presOf" srcId="{CE04EF0B-36B6-4536-811F-8EB571036958}" destId="{4CFC5E7E-84D1-46AC-A9B1-BF16A9FFC6BF}" srcOrd="1" destOrd="0" presId="urn:microsoft.com/office/officeart/2005/8/layout/venn1"/>
    <dgm:cxn modelId="{E5A3F879-E186-4EE0-B6E9-839B0066C5F6}" type="presOf" srcId="{6A9506ED-AB9B-4049-8DCC-DCB487C9ECB5}" destId="{48A2B160-71A0-41E6-AD2A-0276B355C8B1}" srcOrd="0" destOrd="0" presId="urn:microsoft.com/office/officeart/2005/8/layout/venn1"/>
    <dgm:cxn modelId="{374CE385-E736-48B4-879F-74F8FDE876F3}" srcId="{224DEA07-748F-4160-8E99-F079140A3924}" destId="{4E419DAA-56B3-46B0-933D-7A3C7873E762}" srcOrd="1" destOrd="0" parTransId="{985E52D0-77A7-43E6-BC18-C023933BB39E}" sibTransId="{B9CF4D9B-35B1-4F65-BD30-6E737923BC97}"/>
    <dgm:cxn modelId="{0D73BBB2-B73F-40B7-A0B9-3497965A71D7}" type="presOf" srcId="{4E419DAA-56B3-46B0-933D-7A3C7873E762}" destId="{45D392B7-904C-40F5-B027-DA5F8BBC7F71}" srcOrd="1" destOrd="0" presId="urn:microsoft.com/office/officeart/2005/8/layout/venn1"/>
    <dgm:cxn modelId="{EAB1E3BA-C13D-4749-98B0-C5CE83F79BD6}" srcId="{224DEA07-748F-4160-8E99-F079140A3924}" destId="{6A9506ED-AB9B-4049-8DCC-DCB487C9ECB5}" srcOrd="0" destOrd="0" parTransId="{96D18A0A-ECD0-4D5F-BF9E-2204E6031982}" sibTransId="{B7AE898E-240B-430A-9ABB-43F43834BECB}"/>
    <dgm:cxn modelId="{02BA74C8-80AD-4DBE-B4D7-E3417A2E88C3}" srcId="{224DEA07-748F-4160-8E99-F079140A3924}" destId="{CE04EF0B-36B6-4536-811F-8EB571036958}" srcOrd="2" destOrd="0" parTransId="{C51E8DEA-9D7E-4C60-B1EA-CE183954CC28}" sibTransId="{4B3CCE4A-72D6-44FE-809B-07768B18E69C}"/>
    <dgm:cxn modelId="{13D5EFDD-B95F-4219-B00A-4D197882F59D}" type="presOf" srcId="{CE04EF0B-36B6-4536-811F-8EB571036958}" destId="{19BF4FB8-52E1-4B80-ABCC-0B87A60ECC82}" srcOrd="0" destOrd="0" presId="urn:microsoft.com/office/officeart/2005/8/layout/venn1"/>
    <dgm:cxn modelId="{FC3B57E5-C53D-4B8D-8EAD-6F82850AE6EE}" type="presOf" srcId="{224DEA07-748F-4160-8E99-F079140A3924}" destId="{A8E5F077-245F-4F43-93E6-1BEE217E77FA}" srcOrd="0" destOrd="0" presId="urn:microsoft.com/office/officeart/2005/8/layout/venn1"/>
    <dgm:cxn modelId="{AF4901AA-C725-422B-AFE7-46BAC2275D3C}" type="presParOf" srcId="{A8E5F077-245F-4F43-93E6-1BEE217E77FA}" destId="{48A2B160-71A0-41E6-AD2A-0276B355C8B1}" srcOrd="0" destOrd="0" presId="urn:microsoft.com/office/officeart/2005/8/layout/venn1"/>
    <dgm:cxn modelId="{DD751C7B-8726-4DE6-A03E-7F22E7BA147E}" type="presParOf" srcId="{A8E5F077-245F-4F43-93E6-1BEE217E77FA}" destId="{58BD7832-59CF-402C-B10E-A177EFED1019}" srcOrd="1" destOrd="0" presId="urn:microsoft.com/office/officeart/2005/8/layout/venn1"/>
    <dgm:cxn modelId="{7B09859B-9384-4945-9D83-C18D4C795C49}" type="presParOf" srcId="{A8E5F077-245F-4F43-93E6-1BEE217E77FA}" destId="{C17A7725-8903-42A2-99E3-9AF9056A4C9A}" srcOrd="2" destOrd="0" presId="urn:microsoft.com/office/officeart/2005/8/layout/venn1"/>
    <dgm:cxn modelId="{1022A73B-9F91-4EBF-AC09-9F7D94CB585E}" type="presParOf" srcId="{A8E5F077-245F-4F43-93E6-1BEE217E77FA}" destId="{45D392B7-904C-40F5-B027-DA5F8BBC7F71}" srcOrd="3" destOrd="0" presId="urn:microsoft.com/office/officeart/2005/8/layout/venn1"/>
    <dgm:cxn modelId="{DC984004-0F6B-40C3-A6F6-1D4EF24D2EBC}" type="presParOf" srcId="{A8E5F077-245F-4F43-93E6-1BEE217E77FA}" destId="{19BF4FB8-52E1-4B80-ABCC-0B87A60ECC82}" srcOrd="4" destOrd="0" presId="urn:microsoft.com/office/officeart/2005/8/layout/venn1"/>
    <dgm:cxn modelId="{CC8740DB-0B3D-4A91-BED8-A0C1C04E8682}" type="presParOf" srcId="{A8E5F077-245F-4F43-93E6-1BEE217E77FA}" destId="{4CFC5E7E-84D1-46AC-A9B1-BF16A9FFC6B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2B160-71A0-41E6-AD2A-0276B355C8B1}">
      <dsp:nvSpPr>
        <dsp:cNvPr id="0" name=""/>
        <dsp:cNvSpPr/>
      </dsp:nvSpPr>
      <dsp:spPr>
        <a:xfrm>
          <a:off x="1342643" y="35477"/>
          <a:ext cx="1702937" cy="170293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social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media</a:t>
          </a:r>
        </a:p>
      </dsp:txBody>
      <dsp:txXfrm>
        <a:off x="1569702" y="333491"/>
        <a:ext cx="1248820" cy="766321"/>
      </dsp:txXfrm>
    </dsp:sp>
    <dsp:sp modelId="{C17A7725-8903-42A2-99E3-9AF9056A4C9A}">
      <dsp:nvSpPr>
        <dsp:cNvPr id="0" name=""/>
        <dsp:cNvSpPr/>
      </dsp:nvSpPr>
      <dsp:spPr>
        <a:xfrm>
          <a:off x="1966452" y="1099813"/>
          <a:ext cx="1702937" cy="1702937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environmental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Justice</a:t>
          </a:r>
        </a:p>
      </dsp:txBody>
      <dsp:txXfrm>
        <a:off x="2487267" y="1539739"/>
        <a:ext cx="1021762" cy="936615"/>
      </dsp:txXfrm>
    </dsp:sp>
    <dsp:sp modelId="{19BF4FB8-52E1-4B80-ABCC-0B87A60ECC82}">
      <dsp:nvSpPr>
        <dsp:cNvPr id="0" name=""/>
        <dsp:cNvSpPr/>
      </dsp:nvSpPr>
      <dsp:spPr>
        <a:xfrm>
          <a:off x="728167" y="1099813"/>
          <a:ext cx="1702937" cy="1702937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young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people</a:t>
          </a:r>
        </a:p>
      </dsp:txBody>
      <dsp:txXfrm>
        <a:off x="888527" y="1539739"/>
        <a:ext cx="1021762" cy="936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E8D7F-C301-4D0D-8A6A-8CE94D5EF431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C3FC0-0698-4172-A08F-785BF8F667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166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https://www.mentimeter.com/app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3FC0-0698-4172-A08F-785BF8F66799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356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6949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3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693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947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546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152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31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964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552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645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41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49293-45F5-4778-B121-2EEC2EDF1A72}" type="datetimeFigureOut">
              <a:rPr lang="en-SG" smtClean="0"/>
              <a:t>25/3/2019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8DAEA-785B-4ADC-B05F-468D477BF26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914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sg/url?sa=i&amp;rct=j&amp;q=&amp;esrc=s&amp;source=images&amp;cd=&amp;cad=rja&amp;uact=8&amp;ved=0ahUKEwjiyP7U7KjXAhUBKo8KHcn1DkgQjRwIBw&amp;url=https://ngetripyuk.id/2017/07/02/rute-dan-lokasi-goa-pinus-batu-malang-tempat-ngadem-yang-fotoable/&amp;psig=AOvVaw31Mur4ItzAgR8ALMBcWmBj&amp;ust=1510019891104471" TargetMode="External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hyperlink" Target="https://www.google.com.sg/url?sa=i&amp;rct=j&amp;q=&amp;esrc=s&amp;source=images&amp;cd=&amp;cad=rja&amp;uact=8&amp;ved=0ahUKEwil1eji7KjXAhULQI8KHeXjDTIQjRwIBw&amp;url=http://www.hargatiketmasuk.info/batu/harga-tiket-masuk-goa-pinus/&amp;psig=AOvVaw31Mur4ItzAgR8ALMBcWmBj&amp;ust=151001989110447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www.google.com.sg/url?sa=i&amp;rct=j&amp;q=&amp;esrc=s&amp;source=images&amp;cd=&amp;cad=rja&amp;uact=8&amp;ved=0ahUKEwjfpc6j66jXAhWDp48KHUzOBM0QjRwIBw&amp;url=http://www.imgrum.org/tag/tekokabemalang&amp;psig=AOvVaw0SNhirMXljbQvqeNaD-faS&amp;ust=1510019182411903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microsoft.com/office/2007/relationships/hdphoto" Target="../media/hdphoto14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3.wdp"/><Relationship Id="rId4" Type="http://schemas.openxmlformats.org/officeDocument/2006/relationships/image" Target="../media/image41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mQqGIxpM1Q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x36XIu2hN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hdphoto" Target="../media/hdphoto6.wdp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sg/url?sa=i&amp;rct=j&amp;q=&amp;esrc=s&amp;source=images&amp;cd=&amp;cad=rja&amp;uact=8&amp;ved=2ahUKEwj_0uHVz-fgAhUMQ48KHdrfBq0QjRx6BAgBEAU&amp;url=https://www.goethe.de/ins/fi/de/kul/sup/pol/20927587.html&amp;psig=AOvVaw2fiQRQ6oQHtx7segxjraiF&amp;ust=1551759155539449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17.jp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749" y="389210"/>
            <a:ext cx="10638503" cy="2125391"/>
          </a:xfrm>
        </p:spPr>
        <p:txBody>
          <a:bodyPr>
            <a:normAutofit/>
          </a:bodyPr>
          <a:lstStyle/>
          <a:p>
            <a:r>
              <a:rPr lang="en-SG" b="1" dirty="0">
                <a:cs typeface="Arial" panose="020B0604020202020204" pitchFamily="34" charset="0"/>
              </a:rPr>
              <a:t>Social Media and Sustainability: </a:t>
            </a:r>
            <a:br>
              <a:rPr lang="en-SG" b="1" dirty="0">
                <a:cs typeface="Arial" panose="020B0604020202020204" pitchFamily="34" charset="0"/>
              </a:rPr>
            </a:br>
            <a:r>
              <a:rPr lang="en-SG" sz="3800" b="1" dirty="0">
                <a:cs typeface="Arial" panose="020B0604020202020204" pitchFamily="34" charset="0"/>
              </a:rPr>
              <a:t>Consuming Conservation in the Age of Instagram?</a:t>
            </a:r>
            <a:endParaRPr lang="en-SG" sz="3800" dirty="0"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2852"/>
            <a:ext cx="9144000" cy="1655762"/>
          </a:xfrm>
        </p:spPr>
        <p:txBody>
          <a:bodyPr>
            <a:normAutofit/>
          </a:bodyPr>
          <a:lstStyle/>
          <a:p>
            <a:r>
              <a:rPr lang="en-SG" sz="2800" b="1" dirty="0" err="1"/>
              <a:t>Dr.</a:t>
            </a:r>
            <a:r>
              <a:rPr lang="en-SG" sz="2800" b="1" dirty="0"/>
              <a:t> Meghan Downes</a:t>
            </a:r>
          </a:p>
          <a:p>
            <a:r>
              <a:rPr lang="en-SG" sz="2000" b="1" dirty="0"/>
              <a:t>National University of Singapore / Monash University Australia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 descr="Image result for goa pinus batu">
            <a:hlinkClick r:id="rId2" tgtFrame="&quot;_blank&quot;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" t="570" r="21246" b="-108"/>
          <a:stretch/>
        </p:blipFill>
        <p:spPr bwMode="auto">
          <a:xfrm>
            <a:off x="3574037" y="4343400"/>
            <a:ext cx="2152330" cy="2152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age result for taman langit gunung banyak batu">
            <a:hlinkClick r:id="rId5" tgtFrame="&quot;_blank&quot;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0" t="-373" r="22943" b="373"/>
          <a:stretch/>
        </p:blipFill>
        <p:spPr bwMode="auto">
          <a:xfrm>
            <a:off x="6434110" y="4346126"/>
            <a:ext cx="2146877" cy="214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age result for goa pinus batu">
            <a:hlinkClick r:id="rId8" tgtFrame="&quot;_blank&quot;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8467" r="13577" b="1032"/>
          <a:stretch/>
        </p:blipFill>
        <p:spPr bwMode="auto">
          <a:xfrm>
            <a:off x="719417" y="4343399"/>
            <a:ext cx="2146877" cy="214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18" t="40233" r="17138" b="8495"/>
          <a:stretch/>
        </p:blipFill>
        <p:spPr>
          <a:xfrm rot="5400000">
            <a:off x="9288982" y="4343399"/>
            <a:ext cx="2146876" cy="2146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982" y="360218"/>
            <a:ext cx="73371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No change, simply reproducing existing patterns of access/power/inequality</a:t>
            </a:r>
          </a:p>
          <a:p>
            <a:endParaRPr lang="en-SG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0A4F64-24E4-4EA9-8EE4-E9CD56EF4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14579" b="6941"/>
          <a:stretch/>
        </p:blipFill>
        <p:spPr>
          <a:xfrm>
            <a:off x="8182676" y="360218"/>
            <a:ext cx="3630634" cy="3630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6A5026-E63C-4045-9916-A9559ADF7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" y="4507162"/>
            <a:ext cx="3515481" cy="22987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CAFC65-7966-42AA-832D-3957BE2C6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96" y="4507162"/>
            <a:ext cx="4263193" cy="2302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10CA1D-3824-4C40-B310-B0AA54210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5"/>
          <a:stretch/>
        </p:blipFill>
        <p:spPr>
          <a:xfrm>
            <a:off x="3542913" y="4507162"/>
            <a:ext cx="2108678" cy="22989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02318-AF6D-416B-A754-E04AB97A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5"/>
          <a:stretch/>
        </p:blipFill>
        <p:spPr>
          <a:xfrm>
            <a:off x="5704451" y="4507162"/>
            <a:ext cx="2108678" cy="22989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45229" y="1730976"/>
            <a:ext cx="7607280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SG" sz="2400" i="1" dirty="0"/>
              <a:t>“reinforcement hypothesis” and </a:t>
            </a:r>
            <a:r>
              <a:rPr lang="en-SG" sz="2400" i="1"/>
              <a:t>“the digital divide”</a:t>
            </a:r>
            <a:endParaRPr lang="en-SG" sz="2400" i="1" dirty="0"/>
          </a:p>
          <a:p>
            <a:pPr>
              <a:spcAft>
                <a:spcPts val="600"/>
              </a:spcAft>
            </a:pPr>
            <a:r>
              <a:rPr lang="en-SG" sz="2400" i="1" dirty="0"/>
              <a:t>new tools for strengthening old patterns</a:t>
            </a:r>
          </a:p>
          <a:p>
            <a:endParaRPr lang="en-SG" sz="1550" dirty="0"/>
          </a:p>
          <a:p>
            <a:r>
              <a:rPr lang="en-SG" sz="1550" dirty="0"/>
              <a:t>see: Bakker &amp; </a:t>
            </a:r>
            <a:r>
              <a:rPr lang="en-SG" sz="1550" dirty="0" err="1"/>
              <a:t>Vreese</a:t>
            </a:r>
            <a:r>
              <a:rPr lang="en-SG" sz="1550" dirty="0"/>
              <a:t> (2011), </a:t>
            </a:r>
            <a:r>
              <a:rPr lang="en-SG" sz="1550" dirty="0" err="1"/>
              <a:t>Hargittai</a:t>
            </a:r>
            <a:r>
              <a:rPr lang="en-SG" sz="1550" dirty="0"/>
              <a:t> &amp; Shaw (2013), Locke et al. (2018), Marwick (2015), </a:t>
            </a:r>
            <a:r>
              <a:rPr lang="en-SG" sz="1550" dirty="0" err="1"/>
              <a:t>Theocharis</a:t>
            </a:r>
            <a:r>
              <a:rPr lang="en-SG" sz="1550" dirty="0"/>
              <a:t> &amp; </a:t>
            </a:r>
            <a:r>
              <a:rPr lang="en-SG" sz="1550" dirty="0" err="1"/>
              <a:t>Quintelier</a:t>
            </a:r>
            <a:r>
              <a:rPr lang="en-SG" sz="1550" dirty="0"/>
              <a:t> (2016), Zhang et al. (2010)</a:t>
            </a:r>
          </a:p>
          <a:p>
            <a:endParaRPr lang="en-SG" sz="2000" dirty="0"/>
          </a:p>
          <a:p>
            <a:endParaRPr lang="en-SG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789B9B-E35F-41B0-AA94-A85F5B50DD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523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360219" y="443345"/>
            <a:ext cx="64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Three Perspectives</a:t>
            </a:r>
            <a:endParaRPr lang="en-SG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19" y="1687576"/>
            <a:ext cx="734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Major impact in promoting broad and effective participation and engagement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219" y="3327840"/>
            <a:ext cx="7019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Mainly online ‘clicktivism’ with minimal effect on offline practices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219" y="4968105"/>
            <a:ext cx="7269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No change, simply reproducing existing patterns of access/power/inequality</a:t>
            </a:r>
          </a:p>
          <a:p>
            <a:endParaRPr lang="en-SG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94D28-016E-411F-B45D-79A186C89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7444"/>
          <a:stretch/>
        </p:blipFill>
        <p:spPr>
          <a:xfrm>
            <a:off x="8774972" y="11664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C3D5C-4BB5-4FDA-AD8E-62A7DBA37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14579" b="6941"/>
          <a:stretch/>
        </p:blipFill>
        <p:spPr>
          <a:xfrm>
            <a:off x="8774972" y="4603620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44F97-09CC-48D5-B33D-724F35F1B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-7967" r="10742" b="-6637"/>
          <a:stretch/>
        </p:blipFill>
        <p:spPr>
          <a:xfrm>
            <a:off x="8774972" y="235206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27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360219" y="443345"/>
            <a:ext cx="64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Selfies</a:t>
            </a:r>
            <a:endParaRPr lang="en-SG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18" y="1687576"/>
            <a:ext cx="750916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SG" sz="2400" dirty="0"/>
              <a:t>an epidemic of narcissism among the young</a:t>
            </a:r>
          </a:p>
          <a:p>
            <a:pPr lvl="1">
              <a:spcAft>
                <a:spcPts val="600"/>
              </a:spcAft>
            </a:pPr>
            <a:r>
              <a:rPr lang="en-SG" dirty="0"/>
              <a:t>(</a:t>
            </a:r>
            <a:r>
              <a:rPr lang="en-SG" dirty="0" err="1"/>
              <a:t>Twenge</a:t>
            </a:r>
            <a:r>
              <a:rPr lang="en-SG" dirty="0"/>
              <a:t> and Campbell 2009)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SG" sz="2400" dirty="0"/>
              <a:t>an empowering new self-presentation medium </a:t>
            </a:r>
          </a:p>
          <a:p>
            <a:pPr lvl="1">
              <a:spcAft>
                <a:spcPts val="600"/>
              </a:spcAft>
            </a:pPr>
            <a:r>
              <a:rPr lang="en-SG" dirty="0"/>
              <a:t>(Lee 2005)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SG" sz="2400" dirty="0"/>
              <a:t>reproducing conventional status hierarchies of luxury, celebrity, beauty, and popularity </a:t>
            </a:r>
          </a:p>
          <a:p>
            <a:pPr lvl="1">
              <a:spcAft>
                <a:spcPts val="600"/>
              </a:spcAft>
            </a:pPr>
            <a:r>
              <a:rPr lang="en-SG" dirty="0"/>
              <a:t>(Marwick 2015)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SG" sz="2400" dirty="0"/>
              <a:t>promoting post-feminist consumerism </a:t>
            </a:r>
          </a:p>
          <a:p>
            <a:pPr lvl="1">
              <a:spcAft>
                <a:spcPts val="600"/>
              </a:spcAft>
            </a:pPr>
            <a:r>
              <a:rPr lang="en-SG" dirty="0"/>
              <a:t>(Duffy and Hund 2015)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SG" sz="2400" dirty="0"/>
              <a:t>making feminine labour visible via ‘subversive frivolity’ </a:t>
            </a:r>
          </a:p>
          <a:p>
            <a:pPr lvl="1">
              <a:spcAft>
                <a:spcPts val="600"/>
              </a:spcAft>
            </a:pPr>
            <a:r>
              <a:rPr lang="en-SG" dirty="0"/>
              <a:t>(</a:t>
            </a:r>
            <a:r>
              <a:rPr lang="en-SG" dirty="0" err="1"/>
              <a:t>Abidin</a:t>
            </a:r>
            <a:r>
              <a:rPr lang="en-SG" dirty="0"/>
              <a:t> 2016)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SG" sz="2400" dirty="0"/>
              <a:t>accessing the ‘hashtag economy’ </a:t>
            </a:r>
          </a:p>
          <a:p>
            <a:pPr lvl="1"/>
            <a:r>
              <a:rPr lang="en-SG" dirty="0"/>
              <a:t>(Solis 2011)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4850"/>
          <a:stretch/>
        </p:blipFill>
        <p:spPr>
          <a:xfrm>
            <a:off x="8770953" y="2370211"/>
            <a:ext cx="2117577" cy="2117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5" r="16605"/>
          <a:stretch/>
        </p:blipFill>
        <p:spPr>
          <a:xfrm>
            <a:off x="8770953" y="4623777"/>
            <a:ext cx="2117577" cy="2117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-573" r="17144" b="573"/>
          <a:stretch/>
        </p:blipFill>
        <p:spPr>
          <a:xfrm>
            <a:off x="8770954" y="116646"/>
            <a:ext cx="2117576" cy="211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6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047750"/>
            <a:ext cx="9525000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8134C9-FA1D-4E6E-940B-FE2E2451A7D1}"/>
              </a:ext>
            </a:extLst>
          </p:cNvPr>
          <p:cNvSpPr/>
          <p:nvPr/>
        </p:nvSpPr>
        <p:spPr>
          <a:xfrm>
            <a:off x="8709285" y="5964793"/>
            <a:ext cx="2312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/>
              <a:t>see: </a:t>
            </a:r>
            <a:r>
              <a:rPr lang="en-SG" sz="2000" dirty="0" err="1"/>
              <a:t>Baulch</a:t>
            </a:r>
            <a:r>
              <a:rPr lang="en-SG" sz="2000" dirty="0"/>
              <a:t> (2018)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242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0" b="43017"/>
          <a:stretch/>
        </p:blipFill>
        <p:spPr>
          <a:xfrm>
            <a:off x="0" y="5221225"/>
            <a:ext cx="2607644" cy="1571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38" y="5224545"/>
            <a:ext cx="2794397" cy="15718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2057"/>
          <a:stretch/>
        </p:blipFill>
        <p:spPr>
          <a:xfrm>
            <a:off x="4573873" y="5224425"/>
            <a:ext cx="2683565" cy="15700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44" y="5223017"/>
            <a:ext cx="2042150" cy="15700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53" y="5234946"/>
            <a:ext cx="2829378" cy="15731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60219" y="443345"/>
            <a:ext cx="9012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Environmental Communication</a:t>
            </a:r>
            <a:endParaRPr lang="en-SG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219" y="1687576"/>
            <a:ext cx="846041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SG" sz="2800" dirty="0"/>
              <a:t>Mediascape as an important source of public knowledge about ecological problems and solutions</a:t>
            </a:r>
          </a:p>
          <a:p>
            <a:pPr marL="285750" indent="-28575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SG" sz="2800" dirty="0"/>
              <a:t>Agenda-setting and ‘framing’ influences </a:t>
            </a:r>
            <a:r>
              <a:rPr lang="en-SG" sz="2800" b="1" u="sng" dirty="0"/>
              <a:t>which</a:t>
            </a:r>
            <a:r>
              <a:rPr lang="en-SG" sz="2800" dirty="0"/>
              <a:t> issues people think about and </a:t>
            </a:r>
            <a:r>
              <a:rPr lang="en-SG" sz="2800" b="1" u="sng" dirty="0"/>
              <a:t>how</a:t>
            </a:r>
            <a:r>
              <a:rPr lang="en-SG" sz="2800" dirty="0"/>
              <a:t> they perceive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3200" dirty="0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9277751" y="1717687"/>
            <a:ext cx="2457134" cy="245713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1600" i="1" dirty="0"/>
              <a:t>see: </a:t>
            </a:r>
            <a:r>
              <a:rPr lang="en-SG" sz="1600" i="1" dirty="0" err="1"/>
              <a:t>Boykoff</a:t>
            </a:r>
            <a:r>
              <a:rPr lang="en-SG" sz="1600" i="1" dirty="0"/>
              <a:t> (2011) </a:t>
            </a:r>
            <a:r>
              <a:rPr lang="en-SG" sz="1600" i="1" dirty="0" err="1"/>
              <a:t>Chakrabarty</a:t>
            </a:r>
            <a:r>
              <a:rPr lang="en-SG" sz="1600" i="1" dirty="0"/>
              <a:t> (2015) </a:t>
            </a:r>
          </a:p>
          <a:p>
            <a:pPr algn="ctr">
              <a:lnSpc>
                <a:spcPct val="150000"/>
              </a:lnSpc>
            </a:pPr>
            <a:r>
              <a:rPr lang="en-SG" sz="1600" i="1" dirty="0"/>
              <a:t>Cox &amp; </a:t>
            </a:r>
            <a:r>
              <a:rPr lang="en-SG" sz="1600" i="1" dirty="0" err="1"/>
              <a:t>Pezzullo</a:t>
            </a:r>
            <a:r>
              <a:rPr lang="en-SG" sz="1600" i="1" dirty="0"/>
              <a:t> (2016) Goodman et al. (2015) Hansen &amp; Cox (2015) Lewis et al. (2014)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70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360219" y="443345"/>
            <a:ext cx="64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The Power of Stories</a:t>
            </a:r>
            <a:endParaRPr lang="en-SG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122" y="1687576"/>
            <a:ext cx="96890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Stories are how humans make sense of crises in public life and feel inspired to work towards solutions</a:t>
            </a:r>
          </a:p>
          <a:p>
            <a:endParaRPr lang="en-SG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Stories can touch us, move us, go viral, divide us, unite us, and spark social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Digital media = an avenue for sharing stories?</a:t>
            </a:r>
          </a:p>
        </p:txBody>
      </p:sp>
    </p:spTree>
    <p:extLst>
      <p:ext uri="{BB962C8B-B14F-4D97-AF65-F5344CB8AC3E}">
        <p14:creationId xmlns:p14="http://schemas.microsoft.com/office/powerpoint/2010/main" val="15482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www.menti.com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G" dirty="0"/>
              <a:t>Go to this webpage!!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ight Arrow 4"/>
          <p:cNvSpPr/>
          <p:nvPr/>
        </p:nvSpPr>
        <p:spPr>
          <a:xfrm rot="2754496">
            <a:off x="2174368" y="1059159"/>
            <a:ext cx="1545336" cy="841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ight Arrow 5"/>
          <p:cNvSpPr/>
          <p:nvPr/>
        </p:nvSpPr>
        <p:spPr>
          <a:xfrm rot="4411232">
            <a:off x="4862346" y="1035292"/>
            <a:ext cx="1545336" cy="8412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ight Arrow 6"/>
          <p:cNvSpPr/>
          <p:nvPr/>
        </p:nvSpPr>
        <p:spPr>
          <a:xfrm rot="14102137">
            <a:off x="7681372" y="4971582"/>
            <a:ext cx="1545336" cy="8412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ight Arrow 7"/>
          <p:cNvSpPr/>
          <p:nvPr/>
        </p:nvSpPr>
        <p:spPr>
          <a:xfrm rot="223965">
            <a:off x="1103534" y="2577703"/>
            <a:ext cx="1545336" cy="8412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ight Arrow 8"/>
          <p:cNvSpPr/>
          <p:nvPr/>
        </p:nvSpPr>
        <p:spPr>
          <a:xfrm rot="16775134">
            <a:off x="4417271" y="4929251"/>
            <a:ext cx="1545336" cy="841248"/>
          </a:xfrm>
          <a:prstGeom prst="rightArrow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ight Arrow 9"/>
          <p:cNvSpPr/>
          <p:nvPr/>
        </p:nvSpPr>
        <p:spPr>
          <a:xfrm rot="8294031">
            <a:off x="8026584" y="1197256"/>
            <a:ext cx="1545336" cy="841248"/>
          </a:xfrm>
          <a:prstGeom prst="rightArrow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ight Arrow 10"/>
          <p:cNvSpPr/>
          <p:nvPr/>
        </p:nvSpPr>
        <p:spPr>
          <a:xfrm rot="19104730">
            <a:off x="2482596" y="4796028"/>
            <a:ext cx="1545336" cy="841248"/>
          </a:xfrm>
          <a:prstGeom prst="rightArrow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Arrow 11"/>
          <p:cNvSpPr/>
          <p:nvPr/>
        </p:nvSpPr>
        <p:spPr>
          <a:xfrm rot="12000018">
            <a:off x="9020226" y="3343734"/>
            <a:ext cx="1545336" cy="841248"/>
          </a:xfrm>
          <a:prstGeom prst="rightArrow">
            <a:avLst/>
          </a:prstGeom>
          <a:solidFill>
            <a:srgbClr val="92D05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38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 descr="Image result for taman langit gunung banyak bat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88" y="3186316"/>
            <a:ext cx="3223249" cy="322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7603" y="3589468"/>
            <a:ext cx="3223248" cy="2416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Related imag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4" t="24579" r="846" b="4721"/>
          <a:stretch/>
        </p:blipFill>
        <p:spPr bwMode="auto">
          <a:xfrm>
            <a:off x="8203764" y="634574"/>
            <a:ext cx="3628017" cy="2106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age result for omah kayu gunung banyak batu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3182" y="3186316"/>
            <a:ext cx="2578599" cy="322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Image result for goa pinus batu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18" y="3191227"/>
            <a:ext cx="2490654" cy="3218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20" y="443345"/>
            <a:ext cx="7653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latin typeface="+mj-lt"/>
              </a:rPr>
              <a:t>Taman </a:t>
            </a:r>
            <a:r>
              <a:rPr lang="en-SG" sz="4400" b="1" dirty="0" err="1">
                <a:latin typeface="+mj-lt"/>
              </a:rPr>
              <a:t>Wisata</a:t>
            </a:r>
            <a:r>
              <a:rPr lang="en-SG" sz="4400" b="1" dirty="0">
                <a:latin typeface="+mj-lt"/>
              </a:rPr>
              <a:t> / Nature Parks</a:t>
            </a:r>
            <a:endParaRPr lang="en-SG" sz="44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1AAD-2282-4438-B2CE-2707A7E9792D}"/>
              </a:ext>
            </a:extLst>
          </p:cNvPr>
          <p:cNvSpPr txBox="1"/>
          <p:nvPr/>
        </p:nvSpPr>
        <p:spPr>
          <a:xfrm>
            <a:off x="735122" y="1687576"/>
            <a:ext cx="6593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Simply an Instagram opportunity?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001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6" b="12531"/>
          <a:stretch/>
        </p:blipFill>
        <p:spPr>
          <a:xfrm>
            <a:off x="736146" y="3642067"/>
            <a:ext cx="5223850" cy="2592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25800"/>
          <a:stretch/>
        </p:blipFill>
        <p:spPr>
          <a:xfrm>
            <a:off x="6258416" y="3642067"/>
            <a:ext cx="5099166" cy="2592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21407"/>
          <a:stretch/>
        </p:blipFill>
        <p:spPr>
          <a:xfrm>
            <a:off x="736145" y="660022"/>
            <a:ext cx="5223851" cy="2602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11924" r="1126" b="21650"/>
          <a:stretch/>
        </p:blipFill>
        <p:spPr>
          <a:xfrm>
            <a:off x="6258416" y="660023"/>
            <a:ext cx="5099161" cy="2602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 result for taman langit gunung banyak batu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39"/>
          <a:stretch/>
        </p:blipFill>
        <p:spPr bwMode="auto">
          <a:xfrm>
            <a:off x="-1" y="3781425"/>
            <a:ext cx="4829189" cy="30765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945" y="3781425"/>
            <a:ext cx="4243549" cy="30765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19" y="443345"/>
            <a:ext cx="5349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Framing Nature</a:t>
            </a:r>
            <a:endParaRPr lang="en-SG" sz="3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1AAD-2282-4438-B2CE-2707A7E9792D}"/>
              </a:ext>
            </a:extLst>
          </p:cNvPr>
          <p:cNvSpPr txBox="1"/>
          <p:nvPr/>
        </p:nvSpPr>
        <p:spPr>
          <a:xfrm>
            <a:off x="735122" y="1687576"/>
            <a:ext cx="1093371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Environment as an object for middle-class consumption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Gaps between conservation messages and practices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Green-washing and questionable profits from eco-branding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Image result for goa pinus bat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279" y="3781425"/>
            <a:ext cx="3076573" cy="30765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79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03" y="460612"/>
            <a:ext cx="5903794" cy="5936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0B7B4-FC38-4569-AE02-25F0F6415B19}"/>
              </a:ext>
            </a:extLst>
          </p:cNvPr>
          <p:cNvSpPr txBox="1"/>
          <p:nvPr/>
        </p:nvSpPr>
        <p:spPr>
          <a:xfrm>
            <a:off x="897859" y="2707945"/>
            <a:ext cx="214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mass extinctions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5289B-DE8A-4679-9DCC-214DAB934912}"/>
              </a:ext>
            </a:extLst>
          </p:cNvPr>
          <p:cNvSpPr txBox="1"/>
          <p:nvPr/>
        </p:nvSpPr>
        <p:spPr>
          <a:xfrm>
            <a:off x="2507240" y="352937"/>
            <a:ext cx="213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extreme weather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8F0FC-3985-47C0-9631-FAD2C518CC5E}"/>
              </a:ext>
            </a:extLst>
          </p:cNvPr>
          <p:cNvSpPr txBox="1"/>
          <p:nvPr/>
        </p:nvSpPr>
        <p:spPr>
          <a:xfrm>
            <a:off x="7624960" y="5666540"/>
            <a:ext cx="214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melting glaciers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E58DB-D923-46B0-8273-8F82B0A4ED8D}"/>
              </a:ext>
            </a:extLst>
          </p:cNvPr>
          <p:cNvSpPr txBox="1"/>
          <p:nvPr/>
        </p:nvSpPr>
        <p:spPr>
          <a:xfrm>
            <a:off x="297595" y="4121141"/>
            <a:ext cx="234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micro-plastics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26B21-10BB-4850-ADED-BBD2EC56597F}"/>
              </a:ext>
            </a:extLst>
          </p:cNvPr>
          <p:cNvSpPr txBox="1"/>
          <p:nvPr/>
        </p:nvSpPr>
        <p:spPr>
          <a:xfrm>
            <a:off x="9145302" y="2022424"/>
            <a:ext cx="2949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“the great Pacific garbage patch”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CBDCB-8FF9-46DD-977F-3C28E93BCD1F}"/>
              </a:ext>
            </a:extLst>
          </p:cNvPr>
          <p:cNvSpPr txBox="1"/>
          <p:nvPr/>
        </p:nvSpPr>
        <p:spPr>
          <a:xfrm>
            <a:off x="1720503" y="5043418"/>
            <a:ext cx="185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D42C8-86DA-4EE6-83DA-B1CBC912F31B}"/>
              </a:ext>
            </a:extLst>
          </p:cNvPr>
          <p:cNvSpPr txBox="1"/>
          <p:nvPr/>
        </p:nvSpPr>
        <p:spPr>
          <a:xfrm>
            <a:off x="9047897" y="3659476"/>
            <a:ext cx="21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deforestation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E03A-4CBA-4F8A-A0EB-B7C7488DE43F}"/>
              </a:ext>
            </a:extLst>
          </p:cNvPr>
          <p:cNvSpPr txBox="1"/>
          <p:nvPr/>
        </p:nvSpPr>
        <p:spPr>
          <a:xfrm>
            <a:off x="541531" y="1191459"/>
            <a:ext cx="237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air/ water / soil pollution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42DEE-447E-492A-BDE8-B14F96753296}"/>
              </a:ext>
            </a:extLst>
          </p:cNvPr>
          <p:cNvSpPr txBox="1"/>
          <p:nvPr/>
        </p:nvSpPr>
        <p:spPr>
          <a:xfrm>
            <a:off x="9284849" y="4536639"/>
            <a:ext cx="2282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food waste &amp; food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CC80CF-C19C-44D4-A402-D226EA17A1D5}"/>
              </a:ext>
            </a:extLst>
          </p:cNvPr>
          <p:cNvSpPr txBox="1"/>
          <p:nvPr/>
        </p:nvSpPr>
        <p:spPr>
          <a:xfrm>
            <a:off x="8121644" y="696206"/>
            <a:ext cx="234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rising sea-levels</a:t>
            </a:r>
          </a:p>
        </p:txBody>
      </p:sp>
    </p:spTree>
    <p:extLst>
      <p:ext uri="{BB962C8B-B14F-4D97-AF65-F5344CB8AC3E}">
        <p14:creationId xmlns:p14="http://schemas.microsoft.com/office/powerpoint/2010/main" val="25147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9" t="12632" r="30245" b="17333"/>
          <a:stretch/>
        </p:blipFill>
        <p:spPr>
          <a:xfrm>
            <a:off x="980258" y="598553"/>
            <a:ext cx="5660893" cy="5660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041474" y="1643545"/>
            <a:ext cx="437011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+mj-lt"/>
              </a:rPr>
              <a:t>ONLY MONKEYS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+mj-lt"/>
              </a:rPr>
              <a:t>ARE ALLOWED TO THROW RUBBISH</a:t>
            </a:r>
          </a:p>
          <a:p>
            <a:pPr algn="just">
              <a:lnSpc>
                <a:spcPct val="150000"/>
              </a:lnSpc>
            </a:pPr>
            <a:r>
              <a:rPr lang="en-US" sz="5400" dirty="0">
                <a:latin typeface="+mj-lt"/>
              </a:rPr>
              <a:t>CARELESSLY</a:t>
            </a:r>
            <a:endParaRPr lang="en-SG" sz="5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96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 result for taman langit gunung banyak batu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39"/>
          <a:stretch/>
        </p:blipFill>
        <p:spPr bwMode="auto">
          <a:xfrm>
            <a:off x="-1" y="3781425"/>
            <a:ext cx="4829189" cy="30765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945" y="3781425"/>
            <a:ext cx="4243549" cy="30765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19" y="443345"/>
            <a:ext cx="5349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Framing Nature</a:t>
            </a:r>
            <a:endParaRPr lang="en-SG" sz="3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1AAD-2282-4438-B2CE-2707A7E9792D}"/>
              </a:ext>
            </a:extLst>
          </p:cNvPr>
          <p:cNvSpPr txBox="1"/>
          <p:nvPr/>
        </p:nvSpPr>
        <p:spPr>
          <a:xfrm>
            <a:off x="735122" y="1687576"/>
            <a:ext cx="1093371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Environment as an object for middle-class consumption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Gaps between conservation messages and practices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Green-washing and questionable profits from eco-branding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Image result for goa pinus bat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279" y="3781425"/>
            <a:ext cx="3076573" cy="30765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18" y="443345"/>
            <a:ext cx="10407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Campaigners &amp; Influencers</a:t>
            </a:r>
            <a:endParaRPr lang="en-SG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r="1924"/>
          <a:stretch/>
        </p:blipFill>
        <p:spPr>
          <a:xfrm>
            <a:off x="696788" y="4073936"/>
            <a:ext cx="3441883" cy="243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249" t="22569" r="21380" b="11913"/>
          <a:stretch/>
        </p:blipFill>
        <p:spPr>
          <a:xfrm>
            <a:off x="4223873" y="1462617"/>
            <a:ext cx="3816618" cy="236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422" t="14661" r="20751" b="4504"/>
          <a:stretch/>
        </p:blipFill>
        <p:spPr>
          <a:xfrm>
            <a:off x="689741" y="1465005"/>
            <a:ext cx="3249630" cy="2366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3681" r="1237" b="3423"/>
          <a:stretch/>
        </p:blipFill>
        <p:spPr>
          <a:xfrm>
            <a:off x="4400652" y="4073936"/>
            <a:ext cx="3639838" cy="2435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b="15662"/>
          <a:stretch/>
        </p:blipFill>
        <p:spPr>
          <a:xfrm>
            <a:off x="8274627" y="1462617"/>
            <a:ext cx="2880427" cy="236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r="17822"/>
          <a:stretch/>
        </p:blipFill>
        <p:spPr>
          <a:xfrm>
            <a:off x="8274627" y="4073936"/>
            <a:ext cx="2880428" cy="2435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5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gmQqGIxpM1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4544" y="458181"/>
            <a:ext cx="10562910" cy="59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50788"/>
            <a:ext cx="7619684" cy="515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5253" t="13480" r="45234" b="5780"/>
          <a:stretch/>
        </p:blipFill>
        <p:spPr>
          <a:xfrm>
            <a:off x="455902" y="850788"/>
            <a:ext cx="3350887" cy="515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3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18" y="443345"/>
            <a:ext cx="10407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The Viral Whale</a:t>
            </a:r>
            <a:endParaRPr lang="en-SG" sz="3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1AAD-2282-4438-B2CE-2707A7E9792D}"/>
              </a:ext>
            </a:extLst>
          </p:cNvPr>
          <p:cNvSpPr txBox="1"/>
          <p:nvPr/>
        </p:nvSpPr>
        <p:spPr>
          <a:xfrm>
            <a:off x="735122" y="1687576"/>
            <a:ext cx="619695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Transforming public discourse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Increased mainstream media coverage of the plastic crisis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SG" sz="3200" dirty="0"/>
              <a:t>Governments and corporations starting to take notice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088" y="4179924"/>
            <a:ext cx="3661899" cy="2442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542" t="8766" r="37073" b="10741"/>
          <a:stretch/>
        </p:blipFill>
        <p:spPr>
          <a:xfrm>
            <a:off x="7731089" y="304800"/>
            <a:ext cx="3661898" cy="373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18" y="443345"/>
            <a:ext cx="10407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Waste-free Singapore</a:t>
            </a:r>
            <a:endParaRPr lang="en-SG" sz="3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1AAD-2282-4438-B2CE-2707A7E9792D}"/>
              </a:ext>
            </a:extLst>
          </p:cNvPr>
          <p:cNvSpPr txBox="1"/>
          <p:nvPr/>
        </p:nvSpPr>
        <p:spPr>
          <a:xfrm>
            <a:off x="735123" y="1687576"/>
            <a:ext cx="62717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Online action: @</a:t>
            </a:r>
            <a:r>
              <a:rPr lang="en-GB" sz="2400" dirty="0" err="1"/>
              <a:t>lilearthgirl</a:t>
            </a:r>
            <a:r>
              <a:rPr lang="en-GB" sz="2400" dirty="0"/>
              <a:t> @</a:t>
            </a:r>
            <a:r>
              <a:rPr lang="en-GB" sz="2400" dirty="0" err="1"/>
              <a:t>byobottlesg</a:t>
            </a:r>
            <a:r>
              <a:rPr lang="en-GB" sz="2400" dirty="0"/>
              <a:t> @</a:t>
            </a:r>
            <a:r>
              <a:rPr lang="en-GB" sz="2400" dirty="0" err="1"/>
              <a:t>theweirdandthewild</a:t>
            </a:r>
            <a:r>
              <a:rPr lang="en-GB" sz="2400" dirty="0"/>
              <a:t> @</a:t>
            </a:r>
            <a:r>
              <a:rPr lang="en-GB" sz="2400" dirty="0" err="1"/>
              <a:t>nocarrierpls</a:t>
            </a:r>
            <a:r>
              <a:rPr lang="en-GB" sz="2400" dirty="0"/>
              <a:t> @</a:t>
            </a:r>
            <a:r>
              <a:rPr lang="en-GB" sz="2400" dirty="0" err="1"/>
              <a:t>ericbeajw</a:t>
            </a:r>
            <a:r>
              <a:rPr lang="en-GB" sz="2400" dirty="0"/>
              <a:t> @</a:t>
            </a:r>
            <a:r>
              <a:rPr lang="en-GB" sz="2400" dirty="0" err="1"/>
              <a:t>nor_lastrina</a:t>
            </a:r>
            <a:r>
              <a:rPr lang="en-GB" sz="2400" dirty="0"/>
              <a:t> @consciousliving.co @</a:t>
            </a:r>
            <a:r>
              <a:rPr lang="en-GB" sz="2400" dirty="0" err="1"/>
              <a:t>sunshineisgreen</a:t>
            </a:r>
            <a:r>
              <a:rPr lang="en-GB" sz="2400" dirty="0"/>
              <a:t> @</a:t>
            </a:r>
            <a:r>
              <a:rPr lang="en-GB" sz="2400" dirty="0" err="1"/>
              <a:t>tabaogirl</a:t>
            </a:r>
            <a:r>
              <a:rPr lang="en-GB" sz="2400" dirty="0"/>
              <a:t> @</a:t>
            </a:r>
            <a:r>
              <a:rPr lang="en-GB" sz="2400" dirty="0" err="1"/>
              <a:t>mariaubergine</a:t>
            </a:r>
            <a:endParaRPr lang="en-SG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3" y="3758935"/>
            <a:ext cx="3187595" cy="2554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25" y="3756611"/>
            <a:ext cx="2550495" cy="2556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27" y="1625044"/>
            <a:ext cx="4737100" cy="4737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6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360218" y="443345"/>
            <a:ext cx="10407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#</a:t>
            </a:r>
            <a:r>
              <a:rPr lang="en-SG" sz="4800" b="1" dirty="0" err="1">
                <a:latin typeface="+mj-lt"/>
              </a:rPr>
              <a:t>iReject</a:t>
            </a:r>
            <a:r>
              <a:rPr lang="en-SG" sz="4800" b="1" dirty="0">
                <a:latin typeface="+mj-lt"/>
              </a:rPr>
              <a:t> Plastic Straws</a:t>
            </a:r>
            <a:endParaRPr lang="en-SG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E1601-C6AD-492E-A3B0-DA4F21908BA9}"/>
              </a:ext>
            </a:extLst>
          </p:cNvPr>
          <p:cNvSpPr txBox="1"/>
          <p:nvPr/>
        </p:nvSpPr>
        <p:spPr>
          <a:xfrm>
            <a:off x="735123" y="1687576"/>
            <a:ext cx="53608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2800" dirty="0"/>
              <a:t>Debates over single issue focus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sz="2800" dirty="0"/>
              <a:t>Rise of the #</a:t>
            </a:r>
            <a:r>
              <a:rPr lang="en-SG" sz="2800" dirty="0" err="1"/>
              <a:t>iAccept</a:t>
            </a:r>
            <a:r>
              <a:rPr lang="en-SG" sz="2800" dirty="0"/>
              <a:t>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659" r="7263" b="11302"/>
          <a:stretch/>
        </p:blipFill>
        <p:spPr>
          <a:xfrm>
            <a:off x="51441" y="3500747"/>
            <a:ext cx="3368040" cy="3337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7250" t="48222" r="27583" b="18444"/>
          <a:stretch/>
        </p:blipFill>
        <p:spPr>
          <a:xfrm>
            <a:off x="3470922" y="3500747"/>
            <a:ext cx="4459292" cy="3322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0918" t="11037" r="3749" b="9407"/>
          <a:stretch/>
        </p:blipFill>
        <p:spPr>
          <a:xfrm>
            <a:off x="7981655" y="3500747"/>
            <a:ext cx="4134145" cy="3343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E1601-C6AD-492E-A3B0-DA4F21908BA9}"/>
              </a:ext>
            </a:extLst>
          </p:cNvPr>
          <p:cNvSpPr txBox="1"/>
          <p:nvPr/>
        </p:nvSpPr>
        <p:spPr>
          <a:xfrm>
            <a:off x="6096000" y="1733296"/>
            <a:ext cx="57302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800" dirty="0"/>
              <a:t>Lack of consultation and participatory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/>
          </a:p>
        </p:txBody>
      </p:sp>
    </p:spTree>
    <p:extLst>
      <p:ext uri="{BB962C8B-B14F-4D97-AF65-F5344CB8AC3E}">
        <p14:creationId xmlns:p14="http://schemas.microsoft.com/office/powerpoint/2010/main" val="14463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6"/>
          <a:stretch/>
        </p:blipFill>
        <p:spPr>
          <a:xfrm>
            <a:off x="5675505" y="1121939"/>
            <a:ext cx="5101136" cy="4492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" name="Rectangle 1"/>
          <p:cNvSpPr/>
          <p:nvPr/>
        </p:nvSpPr>
        <p:spPr>
          <a:xfrm>
            <a:off x="0" y="21266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54"/>
          <a:stretch/>
        </p:blipFill>
        <p:spPr>
          <a:xfrm>
            <a:off x="5675505" y="1060820"/>
            <a:ext cx="5101136" cy="620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59" y="1060820"/>
            <a:ext cx="3308465" cy="4553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934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xx36XIu2hN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4544" y="458181"/>
            <a:ext cx="10562911" cy="5941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0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79711" y="4061245"/>
            <a:ext cx="147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latin typeface="+mj-lt"/>
              </a:rPr>
              <a:t>Examples: Indonesia Singapore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9163" y="4587437"/>
            <a:ext cx="1582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latin typeface="+mj-lt"/>
              </a:rPr>
              <a:t>Audience perspectives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79711" y="1473316"/>
            <a:ext cx="2249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latin typeface="+mj-lt"/>
              </a:rPr>
              <a:t>Current research on social media &amp; civic engagement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37578319"/>
              </p:ext>
            </p:extLst>
          </p:nvPr>
        </p:nvGraphicFramePr>
        <p:xfrm>
          <a:off x="1953490" y="518172"/>
          <a:ext cx="4388225" cy="2838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9" r="33359"/>
          <a:stretch/>
        </p:blipFill>
        <p:spPr>
          <a:xfrm>
            <a:off x="2895335" y="3899636"/>
            <a:ext cx="2462885" cy="2462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083" y="573593"/>
            <a:ext cx="2461260" cy="2461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6" y="3331346"/>
            <a:ext cx="3220068" cy="32200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3751" y="747896"/>
            <a:ext cx="1195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latin typeface="+mj-lt"/>
              </a:rPr>
              <a:t>My own projects</a:t>
            </a:r>
          </a:p>
        </p:txBody>
      </p:sp>
    </p:spTree>
    <p:extLst>
      <p:ext uri="{BB962C8B-B14F-4D97-AF65-F5344CB8AC3E}">
        <p14:creationId xmlns:p14="http://schemas.microsoft.com/office/powerpoint/2010/main" val="22246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 descr="Image result for echo chamb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t="777" r="21449" b="135"/>
          <a:stretch/>
        </p:blipFill>
        <p:spPr bwMode="auto">
          <a:xfrm>
            <a:off x="8132858" y="3387162"/>
            <a:ext cx="2666294" cy="266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 result for echo chamb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t="777" r="21449" b="135"/>
          <a:stretch/>
        </p:blipFill>
        <p:spPr bwMode="auto">
          <a:xfrm>
            <a:off x="5212080" y="3387162"/>
            <a:ext cx="2666294" cy="266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-Up Arrow 6"/>
          <p:cNvSpPr/>
          <p:nvPr/>
        </p:nvSpPr>
        <p:spPr>
          <a:xfrm rot="13390190">
            <a:off x="6609153" y="2036050"/>
            <a:ext cx="2889748" cy="2791852"/>
          </a:xfrm>
          <a:prstGeom prst="leftUpArrow">
            <a:avLst>
              <a:gd name="adj1" fmla="val 7856"/>
              <a:gd name="adj2" fmla="val 11228"/>
              <a:gd name="adj3" fmla="val 16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extBox 7"/>
          <p:cNvSpPr txBox="1"/>
          <p:nvPr/>
        </p:nvSpPr>
        <p:spPr>
          <a:xfrm>
            <a:off x="5806441" y="594360"/>
            <a:ext cx="21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emotive stories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6137" y="371738"/>
            <a:ext cx="213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humour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2418" y="1700816"/>
            <a:ext cx="185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viral memes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2005" y="1545491"/>
            <a:ext cx="234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powerful images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2907" y="1071388"/>
            <a:ext cx="294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inclusive campaigns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674852" y="531833"/>
            <a:ext cx="5735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Themes</a:t>
            </a:r>
            <a:endParaRPr lang="en-SG" sz="32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E1601-C6AD-492E-A3B0-DA4F21908BA9}"/>
              </a:ext>
            </a:extLst>
          </p:cNvPr>
          <p:cNvSpPr txBox="1"/>
          <p:nvPr/>
        </p:nvSpPr>
        <p:spPr>
          <a:xfrm>
            <a:off x="1049755" y="1776064"/>
            <a:ext cx="4912911" cy="451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3600" dirty="0"/>
              <a:t>Blame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3600" dirty="0"/>
              <a:t>Class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3600" dirty="0"/>
              <a:t>Scale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3600" dirty="0" err="1"/>
              <a:t>Virality</a:t>
            </a:r>
            <a:endParaRPr lang="en-SG" sz="3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G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16" name="TextBox 15"/>
          <p:cNvSpPr txBox="1"/>
          <p:nvPr/>
        </p:nvSpPr>
        <p:spPr>
          <a:xfrm>
            <a:off x="5082498" y="6153880"/>
            <a:ext cx="596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BREAKING THROUGH THE ECHO CHAMBERS</a:t>
            </a:r>
          </a:p>
        </p:txBody>
      </p:sp>
    </p:spTree>
    <p:extLst>
      <p:ext uri="{BB962C8B-B14F-4D97-AF65-F5344CB8AC3E}">
        <p14:creationId xmlns:p14="http://schemas.microsoft.com/office/powerpoint/2010/main" val="4622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8A559EB-8E49-4602-929E-726E1394A5AF}"/>
              </a:ext>
            </a:extLst>
          </p:cNvPr>
          <p:cNvSpPr txBox="1"/>
          <p:nvPr/>
        </p:nvSpPr>
        <p:spPr>
          <a:xfrm>
            <a:off x="1681249" y="1563229"/>
            <a:ext cx="8829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Stories, Framing, Agenda-Setting</a:t>
            </a:r>
            <a:endParaRPr lang="en-SG" sz="3200" dirty="0">
              <a:latin typeface="+mj-lt"/>
            </a:endParaRPr>
          </a:p>
        </p:txBody>
      </p:sp>
      <p:pic>
        <p:nvPicPr>
          <p:cNvPr id="7" name="Picture 6" descr="Image result for successful social media campaign for social justice">
            <a:extLst>
              <a:ext uri="{FF2B5EF4-FFF2-40B4-BE49-F238E27FC236}">
                <a16:creationId xmlns:a16="http://schemas.microsoft.com/office/drawing/2014/main" id="{D9573E11-A7D7-401A-AD0F-AC766887D0F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/>
          <a:stretch/>
        </p:blipFill>
        <p:spPr bwMode="auto">
          <a:xfrm>
            <a:off x="8077711" y="3959927"/>
            <a:ext cx="4077711" cy="286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02" y="3959927"/>
            <a:ext cx="5089031" cy="286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0" r="7740"/>
          <a:stretch/>
        </p:blipFill>
        <p:spPr>
          <a:xfrm>
            <a:off x="0" y="3962400"/>
            <a:ext cx="33274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21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#meto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758" r="10916" b="1394"/>
          <a:stretch/>
        </p:blipFill>
        <p:spPr bwMode="auto">
          <a:xfrm>
            <a:off x="1043090" y="3805532"/>
            <a:ext cx="2457380" cy="2457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 result for #blacklivesmatt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r="12872"/>
          <a:stretch/>
        </p:blipFill>
        <p:spPr bwMode="auto">
          <a:xfrm>
            <a:off x="1043090" y="519335"/>
            <a:ext cx="2457377" cy="2457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age result for facebook election interfer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652" r="11023" b="723"/>
          <a:stretch/>
        </p:blipFill>
        <p:spPr bwMode="auto">
          <a:xfrm>
            <a:off x="8633012" y="3805532"/>
            <a:ext cx="2457380" cy="2457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392" t="21727" r="39561" b="5057"/>
          <a:stretch/>
        </p:blipFill>
        <p:spPr>
          <a:xfrm>
            <a:off x="8633012" y="519335"/>
            <a:ext cx="2457377" cy="2457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Related imag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t="429" r="6994" b="-429"/>
          <a:stretch/>
        </p:blipFill>
        <p:spPr bwMode="auto">
          <a:xfrm>
            <a:off x="4838050" y="3810443"/>
            <a:ext cx="2457377" cy="2452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050" y="519336"/>
            <a:ext cx="2457376" cy="2457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19664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9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360219" y="443345"/>
            <a:ext cx="64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Three Perspectives</a:t>
            </a:r>
            <a:endParaRPr lang="en-SG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19" y="1687576"/>
            <a:ext cx="734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Major impact in promoting broad and effective participation and engagement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219" y="3327840"/>
            <a:ext cx="7019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Mainly online ‘clicktivism’ with minimal effect on offline practices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219" y="4968105"/>
            <a:ext cx="7269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No change, simply reproducing existing patterns of access/power/inequality</a:t>
            </a:r>
          </a:p>
          <a:p>
            <a:endParaRPr lang="en-SG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94D28-016E-411F-B45D-79A186C89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7444"/>
          <a:stretch/>
        </p:blipFill>
        <p:spPr>
          <a:xfrm>
            <a:off x="8774972" y="11664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C3D5C-4BB5-4FDA-AD8E-62A7DBA37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14579" b="6941"/>
          <a:stretch/>
        </p:blipFill>
        <p:spPr>
          <a:xfrm>
            <a:off x="8774972" y="4603620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44F97-09CC-48D5-B33D-724F35F1B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-7967" r="10742" b="-6637"/>
          <a:stretch/>
        </p:blipFill>
        <p:spPr>
          <a:xfrm>
            <a:off x="8774972" y="235206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83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229" y="375899"/>
            <a:ext cx="734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Major impact in promoting broad and effective participation and 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94D28-016E-411F-B45D-79A186C89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7444"/>
          <a:stretch/>
        </p:blipFill>
        <p:spPr>
          <a:xfrm>
            <a:off x="8188428" y="375899"/>
            <a:ext cx="3630635" cy="3630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5D0EF-B1FD-4245-8C4E-793A147C6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23" y="4500786"/>
            <a:ext cx="3380345" cy="230273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9D0DA2-3518-4402-B74D-B9A46E988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35" y="4501803"/>
            <a:ext cx="3303565" cy="230273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45229" y="1730976"/>
            <a:ext cx="7607280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i="1" dirty="0"/>
              <a:t>new spaces/voices/ideas = new and empowering forms of participation and “networked young citizens”</a:t>
            </a:r>
          </a:p>
          <a:p>
            <a:endParaRPr lang="en-SG" sz="1550" dirty="0"/>
          </a:p>
          <a:p>
            <a:r>
              <a:rPr lang="en-SG" sz="1550" dirty="0"/>
              <a:t>see: Bennett (2014), Burke &amp; Sen (2018), </a:t>
            </a:r>
            <a:r>
              <a:rPr lang="en-SG" sz="1550" dirty="0" err="1"/>
              <a:t>Comunello</a:t>
            </a:r>
            <a:r>
              <a:rPr lang="en-SG" sz="1550" dirty="0"/>
              <a:t> et al. (2016), Cumberbatch &amp; Trujillo-Pagan (2016), Holt et al. (2013), Johnson et al. (2011), </a:t>
            </a:r>
            <a:r>
              <a:rPr lang="en-SG" sz="1550" dirty="0" err="1"/>
              <a:t>Kahne</a:t>
            </a:r>
            <a:r>
              <a:rPr lang="en-SG" sz="1550" dirty="0"/>
              <a:t> et al. (2013), Levine (2011), </a:t>
            </a:r>
            <a:r>
              <a:rPr lang="en-SG" sz="1550" dirty="0" err="1"/>
              <a:t>Lievrouw</a:t>
            </a:r>
            <a:r>
              <a:rPr lang="en-SG" sz="1550" dirty="0"/>
              <a:t> (2011), Loader et al. (2014), Rheingold (2012), </a:t>
            </a:r>
            <a:r>
              <a:rPr lang="en-SG" sz="1550" dirty="0" err="1"/>
              <a:t>Segerberg</a:t>
            </a:r>
            <a:r>
              <a:rPr lang="en-SG" sz="1550" dirty="0"/>
              <a:t> &amp; Bennett (2011), </a:t>
            </a:r>
            <a:r>
              <a:rPr lang="en-SG" sz="1550" dirty="0" err="1"/>
              <a:t>Tropiano</a:t>
            </a:r>
            <a:r>
              <a:rPr lang="en-SG" sz="1550" dirty="0"/>
              <a:t> (2016), Velasquez &amp; LaRose (2014), Wessels (2014)</a:t>
            </a:r>
          </a:p>
          <a:p>
            <a:endParaRPr lang="en-SG" sz="1600" dirty="0"/>
          </a:p>
          <a:p>
            <a:endParaRPr lang="en-SG" sz="2000" dirty="0"/>
          </a:p>
          <a:p>
            <a:endParaRPr lang="en-SG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68" y="4501543"/>
            <a:ext cx="3067147" cy="2300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4"/>
          <a:stretch/>
        </p:blipFill>
        <p:spPr>
          <a:xfrm>
            <a:off x="18288" y="4500786"/>
            <a:ext cx="3174935" cy="2300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589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360219" y="443345"/>
            <a:ext cx="64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Three Perspectives</a:t>
            </a:r>
            <a:endParaRPr lang="en-SG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19" y="1687576"/>
            <a:ext cx="734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Major impact in promoting broad and effective participation and engagement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219" y="3327840"/>
            <a:ext cx="7019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Mainly online ‘clicktivism’ with minimal effect on offline practices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219" y="4968105"/>
            <a:ext cx="7269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No change, simply reproducing existing patterns of access/power/inequality</a:t>
            </a:r>
          </a:p>
          <a:p>
            <a:endParaRPr lang="en-SG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94D28-016E-411F-B45D-79A186C89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7444"/>
          <a:stretch/>
        </p:blipFill>
        <p:spPr>
          <a:xfrm>
            <a:off x="8774972" y="11664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C3D5C-4BB5-4FDA-AD8E-62A7DBA37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14579" b="6941"/>
          <a:stretch/>
        </p:blipFill>
        <p:spPr>
          <a:xfrm>
            <a:off x="8774972" y="4603620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44F97-09CC-48D5-B33D-724F35F1B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-7967" r="10742" b="-6637"/>
          <a:stretch/>
        </p:blipFill>
        <p:spPr>
          <a:xfrm>
            <a:off x="8774972" y="235206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53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6" y="4545375"/>
            <a:ext cx="3592165" cy="23055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09" y="4544136"/>
            <a:ext cx="2302730" cy="230273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41745" y="353730"/>
            <a:ext cx="6991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Mainly online ‘clicktivism’ with minimal effect on offline practices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D11CB1-D682-416D-8F0A-84383EFFE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-7967" r="10742" b="-6637"/>
          <a:stretch/>
        </p:blipFill>
        <p:spPr>
          <a:xfrm>
            <a:off x="8191912" y="353730"/>
            <a:ext cx="3630635" cy="3630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C0201F-F5FE-4D74-8ADF-958BF1B843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34"/>
          <a:stretch/>
        </p:blipFill>
        <p:spPr>
          <a:xfrm>
            <a:off x="27432" y="4544136"/>
            <a:ext cx="3776471" cy="2302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F7E488-7354-4B75-8DDC-35A7FE8E2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57" y="4544136"/>
            <a:ext cx="2865699" cy="2302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5229" y="1730976"/>
            <a:ext cx="7607280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i="1" dirty="0"/>
              <a:t>low-risk, low cost, low-impact activities</a:t>
            </a:r>
          </a:p>
          <a:p>
            <a:endParaRPr lang="en-SG" sz="1550" dirty="0"/>
          </a:p>
          <a:p>
            <a:r>
              <a:rPr lang="en-SG" sz="1550" dirty="0"/>
              <a:t>see: Baumgartner &amp; Morris (2009), Carlisle &amp; Patton (2013), de Zuniga et al. (2012), Lee &amp; Hsieh (2013), Leyva (2016), </a:t>
            </a:r>
            <a:r>
              <a:rPr lang="en-SG" sz="1550" dirty="0" err="1"/>
              <a:t>Morozov</a:t>
            </a:r>
            <a:r>
              <a:rPr lang="en-SG" sz="1550" dirty="0"/>
              <a:t> (2009), </a:t>
            </a:r>
            <a:r>
              <a:rPr lang="en-SG" sz="1550" dirty="0" err="1"/>
              <a:t>Ternes</a:t>
            </a:r>
            <a:r>
              <a:rPr lang="en-SG" sz="1550" dirty="0"/>
              <a:t> et al. (2014), </a:t>
            </a:r>
            <a:r>
              <a:rPr lang="en-SG" sz="1550" dirty="0" err="1"/>
              <a:t>Vissers</a:t>
            </a:r>
            <a:r>
              <a:rPr lang="en-SG" sz="1550" dirty="0"/>
              <a:t> &amp; </a:t>
            </a:r>
            <a:r>
              <a:rPr lang="en-SG" sz="1550" dirty="0" err="1"/>
              <a:t>Stolle</a:t>
            </a:r>
            <a:r>
              <a:rPr lang="en-SG" sz="1550" dirty="0"/>
              <a:t> (2014), </a:t>
            </a:r>
            <a:r>
              <a:rPr lang="en-SG" sz="1550" dirty="0" err="1"/>
              <a:t>Vitak</a:t>
            </a:r>
            <a:r>
              <a:rPr lang="en-SG" sz="1550" dirty="0"/>
              <a:t> et al. (2011)</a:t>
            </a:r>
          </a:p>
          <a:p>
            <a:endParaRPr lang="en-SG" sz="1600" dirty="0"/>
          </a:p>
          <a:p>
            <a:r>
              <a:rPr lang="en-SG" sz="2400" i="1" dirty="0"/>
              <a:t>“filter bubbles” </a:t>
            </a:r>
            <a:r>
              <a:rPr lang="en-SG" sz="1550" dirty="0"/>
              <a:t>(</a:t>
            </a:r>
            <a:r>
              <a:rPr lang="en-SG" sz="1550" dirty="0" err="1"/>
              <a:t>Pariser</a:t>
            </a:r>
            <a:r>
              <a:rPr lang="en-SG" sz="1550" dirty="0"/>
              <a:t> 2011)</a:t>
            </a:r>
            <a:r>
              <a:rPr lang="en-SG" sz="2400" i="1" dirty="0"/>
              <a:t>  “echo chambers” </a:t>
            </a:r>
            <a:r>
              <a:rPr lang="en-SG" sz="1550" dirty="0"/>
              <a:t>(</a:t>
            </a:r>
            <a:r>
              <a:rPr lang="en-SG" sz="1550" dirty="0" err="1"/>
              <a:t>Bessi</a:t>
            </a:r>
            <a:r>
              <a:rPr lang="en-SG" sz="1550" dirty="0"/>
              <a:t> et al. 2015)</a:t>
            </a:r>
            <a:endParaRPr lang="en-SG" sz="1550" i="1" dirty="0"/>
          </a:p>
          <a:p>
            <a:endParaRPr lang="en-SG" sz="2000" dirty="0"/>
          </a:p>
          <a:p>
            <a:endParaRPr lang="en-SG" sz="2000" dirty="0"/>
          </a:p>
        </p:txBody>
      </p:sp>
      <p:pic>
        <p:nvPicPr>
          <p:cNvPr id="11" name="Picture 10" descr="Image result for echo chamber">
            <a:hlinkClick r:id="rId8" tgtFrame="&quot;_blank&quot;"/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7222"/>
          <a:stretch/>
        </p:blipFill>
        <p:spPr bwMode="auto">
          <a:xfrm>
            <a:off x="3863108" y="4552810"/>
            <a:ext cx="2258291" cy="23067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611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360219" y="443345"/>
            <a:ext cx="64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latin typeface="+mj-lt"/>
              </a:rPr>
              <a:t>Three Perspectives</a:t>
            </a:r>
            <a:endParaRPr lang="en-SG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19" y="1687576"/>
            <a:ext cx="734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Major impact in promoting broad and effective participation and engagement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219" y="3327840"/>
            <a:ext cx="7019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Mainly online ‘clicktivism’ with minimal effect on offline practices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219" y="4968105"/>
            <a:ext cx="7269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3200" dirty="0"/>
              <a:t>No change, simply reproducing existing patterns of access/power/inequality</a:t>
            </a:r>
          </a:p>
          <a:p>
            <a:endParaRPr lang="en-SG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94D28-016E-411F-B45D-79A186C89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17444"/>
          <a:stretch/>
        </p:blipFill>
        <p:spPr>
          <a:xfrm>
            <a:off x="8774972" y="11664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C3D5C-4BB5-4FDA-AD8E-62A7DBA37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14579" b="6941"/>
          <a:stretch/>
        </p:blipFill>
        <p:spPr>
          <a:xfrm>
            <a:off x="8774972" y="4603620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44F97-09CC-48D5-B33D-724F35F1B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-7967" r="10742" b="-6637"/>
          <a:stretch/>
        </p:blipFill>
        <p:spPr>
          <a:xfrm>
            <a:off x="8774972" y="2352065"/>
            <a:ext cx="2109540" cy="210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651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863</Words>
  <Application>Microsoft Office PowerPoint</Application>
  <PresentationFormat>Widescreen</PresentationFormat>
  <Paragraphs>121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Office Theme</vt:lpstr>
      <vt:lpstr>Social Media and Sustainability:  Consuming Conservation in the Age of Instagram?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www.menti.com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University of Singapore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Consuming Conservation in the Age of Instagram</dc:title>
  <dc:creator>Windows User</dc:creator>
  <cp:lastModifiedBy>Meghan Downes</cp:lastModifiedBy>
  <cp:revision>92</cp:revision>
  <dcterms:created xsi:type="dcterms:W3CDTF">2019-02-28T06:04:37Z</dcterms:created>
  <dcterms:modified xsi:type="dcterms:W3CDTF">2019-03-25T01:51:51Z</dcterms:modified>
</cp:coreProperties>
</file>