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2" r:id="rId4"/>
    <p:sldId id="258" r:id="rId5"/>
    <p:sldId id="263" r:id="rId6"/>
    <p:sldId id="259" r:id="rId7"/>
    <p:sldId id="269" r:id="rId8"/>
    <p:sldId id="261" r:id="rId9"/>
    <p:sldId id="266" r:id="rId10"/>
    <p:sldId id="264" r:id="rId11"/>
    <p:sldId id="265" r:id="rId12"/>
    <p:sldId id="273" r:id="rId13"/>
    <p:sldId id="260" r:id="rId14"/>
    <p:sldId id="267" r:id="rId15"/>
    <p:sldId id="268"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894" autoAdjust="0"/>
  </p:normalViewPr>
  <p:slideViewPr>
    <p:cSldViewPr snapToGrid="0">
      <p:cViewPr varScale="1">
        <p:scale>
          <a:sx n="56" d="100"/>
          <a:sy n="56" d="100"/>
        </p:scale>
        <p:origin x="87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hyperlink" Target="https://www.theguardian.com/global-development/2015/oct/14/peacekeepers-sexual-abuse-tribunal-un-women-preventing-conflict-transforming-justice-securing-the-peace-resolution-1325" TargetMode="Externa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1.png"/><Relationship Id="rId5" Type="http://schemas.openxmlformats.org/officeDocument/2006/relationships/hyperlink" Target="https://www.theguardian.com/global-development/2015/oct/14/peacekeepers-sexual-abuse-tribunal-un-women-preventing-conflict-transforming-justice-securing-the-peace-resolution-1325" TargetMode="External"/><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DE58C-2AE2-4AB2-9B73-CDAAEA4B00B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9A79AA0-9A6C-4DA2-BE34-ADB667F47D70}">
      <dgm:prSet/>
      <dgm:spPr/>
      <dgm:t>
        <a:bodyPr/>
        <a:lstStyle/>
        <a:p>
          <a:r>
            <a:rPr lang="en-US"/>
            <a:t>According to Françoise Thébaud (2014) on French women’s roles during World Wars</a:t>
          </a:r>
        </a:p>
      </dgm:t>
    </dgm:pt>
    <dgm:pt modelId="{BEC5EDC1-D093-411F-82D8-2F05925285E6}" type="parTrans" cxnId="{B6C15890-3D1E-4896-833C-CE5CCC6F644D}">
      <dgm:prSet/>
      <dgm:spPr/>
      <dgm:t>
        <a:bodyPr/>
        <a:lstStyle/>
        <a:p>
          <a:endParaRPr lang="en-US"/>
        </a:p>
      </dgm:t>
    </dgm:pt>
    <dgm:pt modelId="{DF23DD6A-A0EF-42EA-8702-D372305EBEAE}" type="sibTrans" cxnId="{B6C15890-3D1E-4896-833C-CE5CCC6F644D}">
      <dgm:prSet/>
      <dgm:spPr/>
      <dgm:t>
        <a:bodyPr/>
        <a:lstStyle/>
        <a:p>
          <a:endParaRPr lang="en-US"/>
        </a:p>
      </dgm:t>
    </dgm:pt>
    <dgm:pt modelId="{E679A1DC-E94E-409A-B547-9E35C4CED227}">
      <dgm:prSet/>
      <dgm:spPr/>
      <dgm:t>
        <a:bodyPr/>
        <a:lstStyle/>
        <a:p>
          <a:r>
            <a:rPr lang="en-US" i="1"/>
            <a:t>Nurse</a:t>
          </a:r>
          <a:endParaRPr lang="en-US"/>
        </a:p>
      </dgm:t>
    </dgm:pt>
    <dgm:pt modelId="{95118456-0064-462D-9F7E-F139C9975354}" type="parTrans" cxnId="{720DE84F-994D-47A7-B1DF-71879F3C7429}">
      <dgm:prSet/>
      <dgm:spPr/>
      <dgm:t>
        <a:bodyPr/>
        <a:lstStyle/>
        <a:p>
          <a:endParaRPr lang="en-US"/>
        </a:p>
      </dgm:t>
    </dgm:pt>
    <dgm:pt modelId="{DF6F80D5-9A70-4232-9A0D-E8B6185701DE}" type="sibTrans" cxnId="{720DE84F-994D-47A7-B1DF-71879F3C7429}">
      <dgm:prSet/>
      <dgm:spPr/>
      <dgm:t>
        <a:bodyPr/>
        <a:lstStyle/>
        <a:p>
          <a:endParaRPr lang="en-US"/>
        </a:p>
      </dgm:t>
    </dgm:pt>
    <dgm:pt modelId="{043DDC4B-5603-4BD2-95B4-9AFFBE9C423A}">
      <dgm:prSet/>
      <dgm:spPr/>
      <dgm:t>
        <a:bodyPr/>
        <a:lstStyle/>
        <a:p>
          <a:r>
            <a:rPr lang="en-US" i="1"/>
            <a:t>Soldier’s “godmother” </a:t>
          </a:r>
          <a:r>
            <a:rPr lang="en-US"/>
            <a:t>(an arrangement made in several countries, esp. in France, for women to “adopt” a soldier isolated from his family, write to him and take him when he was on leave.)</a:t>
          </a:r>
        </a:p>
      </dgm:t>
    </dgm:pt>
    <dgm:pt modelId="{BDBD168F-50C9-4F1A-81EC-F40DC53C91C7}" type="parTrans" cxnId="{AADBE0EE-EA9F-48CD-BBF1-00002C10521C}">
      <dgm:prSet/>
      <dgm:spPr/>
      <dgm:t>
        <a:bodyPr/>
        <a:lstStyle/>
        <a:p>
          <a:endParaRPr lang="en-US"/>
        </a:p>
      </dgm:t>
    </dgm:pt>
    <dgm:pt modelId="{71BBF680-3ACD-496A-AE0A-064005E153F2}" type="sibTrans" cxnId="{AADBE0EE-EA9F-48CD-BBF1-00002C10521C}">
      <dgm:prSet/>
      <dgm:spPr/>
      <dgm:t>
        <a:bodyPr/>
        <a:lstStyle/>
        <a:p>
          <a:endParaRPr lang="en-US"/>
        </a:p>
      </dgm:t>
    </dgm:pt>
    <dgm:pt modelId="{82AD480E-A766-45AC-B252-5C4CDEA3E02A}">
      <dgm:prSet/>
      <dgm:spPr/>
      <dgm:t>
        <a:bodyPr/>
        <a:lstStyle/>
        <a:p>
          <a:r>
            <a:rPr lang="en-US" i="1"/>
            <a:t>Female workers </a:t>
          </a:r>
          <a:r>
            <a:rPr lang="en-US"/>
            <a:t>in wartime factory</a:t>
          </a:r>
        </a:p>
      </dgm:t>
    </dgm:pt>
    <dgm:pt modelId="{BA367A1A-1C3D-424A-9866-7E8702AB6477}" type="parTrans" cxnId="{09819246-98E8-45C3-BB02-7EB13F4B372B}">
      <dgm:prSet/>
      <dgm:spPr/>
      <dgm:t>
        <a:bodyPr/>
        <a:lstStyle/>
        <a:p>
          <a:endParaRPr lang="en-US"/>
        </a:p>
      </dgm:t>
    </dgm:pt>
    <dgm:pt modelId="{C76EBDB1-0278-4C9B-997D-85A1B2642129}" type="sibTrans" cxnId="{09819246-98E8-45C3-BB02-7EB13F4B372B}">
      <dgm:prSet/>
      <dgm:spPr/>
      <dgm:t>
        <a:bodyPr/>
        <a:lstStyle/>
        <a:p>
          <a:endParaRPr lang="en-US"/>
        </a:p>
      </dgm:t>
    </dgm:pt>
    <dgm:pt modelId="{57490C48-F40C-41C1-981F-3D0CDFB347F0}">
      <dgm:prSet/>
      <dgm:spPr/>
      <dgm:t>
        <a:bodyPr/>
        <a:lstStyle/>
        <a:p>
          <a:r>
            <a:rPr lang="en-US" i="1"/>
            <a:t>Women in the countryside who took up men’s work </a:t>
          </a:r>
          <a:r>
            <a:rPr lang="en-US"/>
            <a:t>as the latter were drafted</a:t>
          </a:r>
        </a:p>
      </dgm:t>
    </dgm:pt>
    <dgm:pt modelId="{8FB2DF7A-A3B0-4749-8C12-035A34E0F7DB}" type="parTrans" cxnId="{10587B22-E8A4-443C-9CB8-DBCE6A71AB9C}">
      <dgm:prSet/>
      <dgm:spPr/>
      <dgm:t>
        <a:bodyPr/>
        <a:lstStyle/>
        <a:p>
          <a:endParaRPr lang="en-US"/>
        </a:p>
      </dgm:t>
    </dgm:pt>
    <dgm:pt modelId="{988AF56D-79F5-442F-B2E0-2505C28164E3}" type="sibTrans" cxnId="{10587B22-E8A4-443C-9CB8-DBCE6A71AB9C}">
      <dgm:prSet/>
      <dgm:spPr/>
      <dgm:t>
        <a:bodyPr/>
        <a:lstStyle/>
        <a:p>
          <a:endParaRPr lang="en-US"/>
        </a:p>
      </dgm:t>
    </dgm:pt>
    <dgm:pt modelId="{A3051CEE-CA8F-40D0-BABB-F08DC23BCE32}">
      <dgm:prSet/>
      <dgm:spPr/>
      <dgm:t>
        <a:bodyPr/>
        <a:lstStyle/>
        <a:p>
          <a:r>
            <a:rPr lang="en-US" i="1"/>
            <a:t>Women bringing up children on their own </a:t>
          </a:r>
          <a:r>
            <a:rPr lang="en-US"/>
            <a:t>while their husbands were at the war zones</a:t>
          </a:r>
        </a:p>
      </dgm:t>
    </dgm:pt>
    <dgm:pt modelId="{4F2F0AB5-D1EA-4A4B-91DB-7F679DAD19B4}" type="parTrans" cxnId="{4D0CC7E9-9BF1-437A-AD8D-4AE6ED77D766}">
      <dgm:prSet/>
      <dgm:spPr/>
      <dgm:t>
        <a:bodyPr/>
        <a:lstStyle/>
        <a:p>
          <a:endParaRPr lang="en-US"/>
        </a:p>
      </dgm:t>
    </dgm:pt>
    <dgm:pt modelId="{50F2E5A8-6F78-462C-8B44-7C00B7DE1A57}" type="sibTrans" cxnId="{4D0CC7E9-9BF1-437A-AD8D-4AE6ED77D766}">
      <dgm:prSet/>
      <dgm:spPr/>
      <dgm:t>
        <a:bodyPr/>
        <a:lstStyle/>
        <a:p>
          <a:endParaRPr lang="en-US"/>
        </a:p>
      </dgm:t>
    </dgm:pt>
    <dgm:pt modelId="{90695A70-DA95-45D0-A184-05005ED48494}" type="pres">
      <dgm:prSet presAssocID="{7E3DE58C-2AE2-4AB2-9B73-CDAAEA4B00BE}" presName="vert0" presStyleCnt="0">
        <dgm:presLayoutVars>
          <dgm:dir/>
          <dgm:animOne val="branch"/>
          <dgm:animLvl val="lvl"/>
        </dgm:presLayoutVars>
      </dgm:prSet>
      <dgm:spPr/>
    </dgm:pt>
    <dgm:pt modelId="{384D266C-D7C5-4261-84F0-8426A092F68C}" type="pres">
      <dgm:prSet presAssocID="{E9A79AA0-9A6C-4DA2-BE34-ADB667F47D70}" presName="thickLine" presStyleLbl="alignNode1" presStyleIdx="0" presStyleCnt="6"/>
      <dgm:spPr/>
    </dgm:pt>
    <dgm:pt modelId="{23D67B50-AC0C-497A-B1C6-861D1DEC5CD1}" type="pres">
      <dgm:prSet presAssocID="{E9A79AA0-9A6C-4DA2-BE34-ADB667F47D70}" presName="horz1" presStyleCnt="0"/>
      <dgm:spPr/>
    </dgm:pt>
    <dgm:pt modelId="{3BC4138B-9C75-4943-AF8D-6BA788E68102}" type="pres">
      <dgm:prSet presAssocID="{E9A79AA0-9A6C-4DA2-BE34-ADB667F47D70}" presName="tx1" presStyleLbl="revTx" presStyleIdx="0" presStyleCnt="6"/>
      <dgm:spPr/>
    </dgm:pt>
    <dgm:pt modelId="{9F740CAA-585C-4047-9183-6B111A37D558}" type="pres">
      <dgm:prSet presAssocID="{E9A79AA0-9A6C-4DA2-BE34-ADB667F47D70}" presName="vert1" presStyleCnt="0"/>
      <dgm:spPr/>
    </dgm:pt>
    <dgm:pt modelId="{BD484AE3-0626-4436-9F2C-A1074573E6E4}" type="pres">
      <dgm:prSet presAssocID="{E679A1DC-E94E-409A-B547-9E35C4CED227}" presName="thickLine" presStyleLbl="alignNode1" presStyleIdx="1" presStyleCnt="6"/>
      <dgm:spPr/>
    </dgm:pt>
    <dgm:pt modelId="{D23A6AC3-B01E-4638-AB1D-1FA38383E9E0}" type="pres">
      <dgm:prSet presAssocID="{E679A1DC-E94E-409A-B547-9E35C4CED227}" presName="horz1" presStyleCnt="0"/>
      <dgm:spPr/>
    </dgm:pt>
    <dgm:pt modelId="{0463C3F1-F8B3-4E11-95EE-E8D595ECEC33}" type="pres">
      <dgm:prSet presAssocID="{E679A1DC-E94E-409A-B547-9E35C4CED227}" presName="tx1" presStyleLbl="revTx" presStyleIdx="1" presStyleCnt="6"/>
      <dgm:spPr/>
    </dgm:pt>
    <dgm:pt modelId="{FE49C9A6-24B2-42A6-917D-1B470A91B239}" type="pres">
      <dgm:prSet presAssocID="{E679A1DC-E94E-409A-B547-9E35C4CED227}" presName="vert1" presStyleCnt="0"/>
      <dgm:spPr/>
    </dgm:pt>
    <dgm:pt modelId="{79F129D3-EC36-4D9E-B04F-87B42D6B375C}" type="pres">
      <dgm:prSet presAssocID="{043DDC4B-5603-4BD2-95B4-9AFFBE9C423A}" presName="thickLine" presStyleLbl="alignNode1" presStyleIdx="2" presStyleCnt="6"/>
      <dgm:spPr/>
    </dgm:pt>
    <dgm:pt modelId="{DCA5FD1E-F855-4EB4-ABD0-91ABDC3DCDAE}" type="pres">
      <dgm:prSet presAssocID="{043DDC4B-5603-4BD2-95B4-9AFFBE9C423A}" presName="horz1" presStyleCnt="0"/>
      <dgm:spPr/>
    </dgm:pt>
    <dgm:pt modelId="{E1B53A34-7DAA-4364-8EA1-9ACB8F49EF8A}" type="pres">
      <dgm:prSet presAssocID="{043DDC4B-5603-4BD2-95B4-9AFFBE9C423A}" presName="tx1" presStyleLbl="revTx" presStyleIdx="2" presStyleCnt="6"/>
      <dgm:spPr/>
    </dgm:pt>
    <dgm:pt modelId="{92768CB0-88D6-407F-9D12-5829DC39AA36}" type="pres">
      <dgm:prSet presAssocID="{043DDC4B-5603-4BD2-95B4-9AFFBE9C423A}" presName="vert1" presStyleCnt="0"/>
      <dgm:spPr/>
    </dgm:pt>
    <dgm:pt modelId="{BECE1A26-F65E-454D-B0EE-FA740C0182ED}" type="pres">
      <dgm:prSet presAssocID="{82AD480E-A766-45AC-B252-5C4CDEA3E02A}" presName="thickLine" presStyleLbl="alignNode1" presStyleIdx="3" presStyleCnt="6"/>
      <dgm:spPr/>
    </dgm:pt>
    <dgm:pt modelId="{6A61CB79-AB68-4969-9F9C-0877257AF087}" type="pres">
      <dgm:prSet presAssocID="{82AD480E-A766-45AC-B252-5C4CDEA3E02A}" presName="horz1" presStyleCnt="0"/>
      <dgm:spPr/>
    </dgm:pt>
    <dgm:pt modelId="{CBC3C585-3AF7-4266-ADF0-3653228182A8}" type="pres">
      <dgm:prSet presAssocID="{82AD480E-A766-45AC-B252-5C4CDEA3E02A}" presName="tx1" presStyleLbl="revTx" presStyleIdx="3" presStyleCnt="6"/>
      <dgm:spPr/>
    </dgm:pt>
    <dgm:pt modelId="{17CBEB23-8E4E-4EB3-B6E9-BCBCB649B764}" type="pres">
      <dgm:prSet presAssocID="{82AD480E-A766-45AC-B252-5C4CDEA3E02A}" presName="vert1" presStyleCnt="0"/>
      <dgm:spPr/>
    </dgm:pt>
    <dgm:pt modelId="{B1CC1D4D-938C-433A-BBF7-3299DC475DD5}" type="pres">
      <dgm:prSet presAssocID="{57490C48-F40C-41C1-981F-3D0CDFB347F0}" presName="thickLine" presStyleLbl="alignNode1" presStyleIdx="4" presStyleCnt="6"/>
      <dgm:spPr/>
    </dgm:pt>
    <dgm:pt modelId="{219905B4-6E1A-4152-A0A7-314352F8BF80}" type="pres">
      <dgm:prSet presAssocID="{57490C48-F40C-41C1-981F-3D0CDFB347F0}" presName="horz1" presStyleCnt="0"/>
      <dgm:spPr/>
    </dgm:pt>
    <dgm:pt modelId="{C6BD4EDC-C8F9-48C4-BE15-A3A93BCF6E8E}" type="pres">
      <dgm:prSet presAssocID="{57490C48-F40C-41C1-981F-3D0CDFB347F0}" presName="tx1" presStyleLbl="revTx" presStyleIdx="4" presStyleCnt="6"/>
      <dgm:spPr/>
    </dgm:pt>
    <dgm:pt modelId="{1EAC5EA2-6CB6-4FD5-BACF-E43121E92650}" type="pres">
      <dgm:prSet presAssocID="{57490C48-F40C-41C1-981F-3D0CDFB347F0}" presName="vert1" presStyleCnt="0"/>
      <dgm:spPr/>
    </dgm:pt>
    <dgm:pt modelId="{64DE22FA-286F-42F8-AF29-A4EDE1509205}" type="pres">
      <dgm:prSet presAssocID="{A3051CEE-CA8F-40D0-BABB-F08DC23BCE32}" presName="thickLine" presStyleLbl="alignNode1" presStyleIdx="5" presStyleCnt="6"/>
      <dgm:spPr/>
    </dgm:pt>
    <dgm:pt modelId="{C6C1DEFC-048C-406C-B015-9F283EA83707}" type="pres">
      <dgm:prSet presAssocID="{A3051CEE-CA8F-40D0-BABB-F08DC23BCE32}" presName="horz1" presStyleCnt="0"/>
      <dgm:spPr/>
    </dgm:pt>
    <dgm:pt modelId="{565227A2-6E7E-4D3E-B5AB-E8949EEA9CFA}" type="pres">
      <dgm:prSet presAssocID="{A3051CEE-CA8F-40D0-BABB-F08DC23BCE32}" presName="tx1" presStyleLbl="revTx" presStyleIdx="5" presStyleCnt="6"/>
      <dgm:spPr/>
    </dgm:pt>
    <dgm:pt modelId="{AD488D81-8D46-48C1-B382-4B825E69A564}" type="pres">
      <dgm:prSet presAssocID="{A3051CEE-CA8F-40D0-BABB-F08DC23BCE32}" presName="vert1" presStyleCnt="0"/>
      <dgm:spPr/>
    </dgm:pt>
  </dgm:ptLst>
  <dgm:cxnLst>
    <dgm:cxn modelId="{CA7A0017-571E-46D5-93CF-D638742B7548}" type="presOf" srcId="{E9A79AA0-9A6C-4DA2-BE34-ADB667F47D70}" destId="{3BC4138B-9C75-4943-AF8D-6BA788E68102}" srcOrd="0" destOrd="0" presId="urn:microsoft.com/office/officeart/2008/layout/LinedList"/>
    <dgm:cxn modelId="{10587B22-E8A4-443C-9CB8-DBCE6A71AB9C}" srcId="{7E3DE58C-2AE2-4AB2-9B73-CDAAEA4B00BE}" destId="{57490C48-F40C-41C1-981F-3D0CDFB347F0}" srcOrd="4" destOrd="0" parTransId="{8FB2DF7A-A3B0-4749-8C12-035A34E0F7DB}" sibTransId="{988AF56D-79F5-442F-B2E0-2505C28164E3}"/>
    <dgm:cxn modelId="{4161FD24-1E48-4852-981A-7C42195701BA}" type="presOf" srcId="{57490C48-F40C-41C1-981F-3D0CDFB347F0}" destId="{C6BD4EDC-C8F9-48C4-BE15-A3A93BCF6E8E}" srcOrd="0" destOrd="0" presId="urn:microsoft.com/office/officeart/2008/layout/LinedList"/>
    <dgm:cxn modelId="{F6E7A42A-A633-4018-93FE-8E3EFCB87DA0}" type="presOf" srcId="{E679A1DC-E94E-409A-B547-9E35C4CED227}" destId="{0463C3F1-F8B3-4E11-95EE-E8D595ECEC33}" srcOrd="0" destOrd="0" presId="urn:microsoft.com/office/officeart/2008/layout/LinedList"/>
    <dgm:cxn modelId="{09819246-98E8-45C3-BB02-7EB13F4B372B}" srcId="{7E3DE58C-2AE2-4AB2-9B73-CDAAEA4B00BE}" destId="{82AD480E-A766-45AC-B252-5C4CDEA3E02A}" srcOrd="3" destOrd="0" parTransId="{BA367A1A-1C3D-424A-9866-7E8702AB6477}" sibTransId="{C76EBDB1-0278-4C9B-997D-85A1B2642129}"/>
    <dgm:cxn modelId="{720DE84F-994D-47A7-B1DF-71879F3C7429}" srcId="{7E3DE58C-2AE2-4AB2-9B73-CDAAEA4B00BE}" destId="{E679A1DC-E94E-409A-B547-9E35C4CED227}" srcOrd="1" destOrd="0" parTransId="{95118456-0064-462D-9F7E-F139C9975354}" sibTransId="{DF6F80D5-9A70-4232-9A0D-E8B6185701DE}"/>
    <dgm:cxn modelId="{9C3A067A-6239-4650-B415-5FBF2E6DB52D}" type="presOf" srcId="{82AD480E-A766-45AC-B252-5C4CDEA3E02A}" destId="{CBC3C585-3AF7-4266-ADF0-3653228182A8}" srcOrd="0" destOrd="0" presId="urn:microsoft.com/office/officeart/2008/layout/LinedList"/>
    <dgm:cxn modelId="{2999D57F-C570-4377-8FEA-2EFA1B170C90}" type="presOf" srcId="{043DDC4B-5603-4BD2-95B4-9AFFBE9C423A}" destId="{E1B53A34-7DAA-4364-8EA1-9ACB8F49EF8A}" srcOrd="0" destOrd="0" presId="urn:microsoft.com/office/officeart/2008/layout/LinedList"/>
    <dgm:cxn modelId="{B6C15890-3D1E-4896-833C-CE5CCC6F644D}" srcId="{7E3DE58C-2AE2-4AB2-9B73-CDAAEA4B00BE}" destId="{E9A79AA0-9A6C-4DA2-BE34-ADB667F47D70}" srcOrd="0" destOrd="0" parTransId="{BEC5EDC1-D093-411F-82D8-2F05925285E6}" sibTransId="{DF23DD6A-A0EF-42EA-8702-D372305EBEAE}"/>
    <dgm:cxn modelId="{D07FEF9C-03C4-4A0A-868E-568504E08A43}" type="presOf" srcId="{A3051CEE-CA8F-40D0-BABB-F08DC23BCE32}" destId="{565227A2-6E7E-4D3E-B5AB-E8949EEA9CFA}" srcOrd="0" destOrd="0" presId="urn:microsoft.com/office/officeart/2008/layout/LinedList"/>
    <dgm:cxn modelId="{469531A2-E619-46DA-929C-35B92237D3BE}" type="presOf" srcId="{7E3DE58C-2AE2-4AB2-9B73-CDAAEA4B00BE}" destId="{90695A70-DA95-45D0-A184-05005ED48494}" srcOrd="0" destOrd="0" presId="urn:microsoft.com/office/officeart/2008/layout/LinedList"/>
    <dgm:cxn modelId="{4D0CC7E9-9BF1-437A-AD8D-4AE6ED77D766}" srcId="{7E3DE58C-2AE2-4AB2-9B73-CDAAEA4B00BE}" destId="{A3051CEE-CA8F-40D0-BABB-F08DC23BCE32}" srcOrd="5" destOrd="0" parTransId="{4F2F0AB5-D1EA-4A4B-91DB-7F679DAD19B4}" sibTransId="{50F2E5A8-6F78-462C-8B44-7C00B7DE1A57}"/>
    <dgm:cxn modelId="{AADBE0EE-EA9F-48CD-BBF1-00002C10521C}" srcId="{7E3DE58C-2AE2-4AB2-9B73-CDAAEA4B00BE}" destId="{043DDC4B-5603-4BD2-95B4-9AFFBE9C423A}" srcOrd="2" destOrd="0" parTransId="{BDBD168F-50C9-4F1A-81EC-F40DC53C91C7}" sibTransId="{71BBF680-3ACD-496A-AE0A-064005E153F2}"/>
    <dgm:cxn modelId="{049A53AB-6E38-49EF-922C-3C480BF31238}" type="presParOf" srcId="{90695A70-DA95-45D0-A184-05005ED48494}" destId="{384D266C-D7C5-4261-84F0-8426A092F68C}" srcOrd="0" destOrd="0" presId="urn:microsoft.com/office/officeart/2008/layout/LinedList"/>
    <dgm:cxn modelId="{8CAC4F3C-4A16-48CE-90DC-F19A5943E935}" type="presParOf" srcId="{90695A70-DA95-45D0-A184-05005ED48494}" destId="{23D67B50-AC0C-497A-B1C6-861D1DEC5CD1}" srcOrd="1" destOrd="0" presId="urn:microsoft.com/office/officeart/2008/layout/LinedList"/>
    <dgm:cxn modelId="{2D69F23E-0232-49E9-8690-2EF0F9287E59}" type="presParOf" srcId="{23D67B50-AC0C-497A-B1C6-861D1DEC5CD1}" destId="{3BC4138B-9C75-4943-AF8D-6BA788E68102}" srcOrd="0" destOrd="0" presId="urn:microsoft.com/office/officeart/2008/layout/LinedList"/>
    <dgm:cxn modelId="{1A9D81D5-242C-40E0-B159-B1FD32B17D07}" type="presParOf" srcId="{23D67B50-AC0C-497A-B1C6-861D1DEC5CD1}" destId="{9F740CAA-585C-4047-9183-6B111A37D558}" srcOrd="1" destOrd="0" presId="urn:microsoft.com/office/officeart/2008/layout/LinedList"/>
    <dgm:cxn modelId="{90A404A2-B936-4B24-B2BD-B9378BA08527}" type="presParOf" srcId="{90695A70-DA95-45D0-A184-05005ED48494}" destId="{BD484AE3-0626-4436-9F2C-A1074573E6E4}" srcOrd="2" destOrd="0" presId="urn:microsoft.com/office/officeart/2008/layout/LinedList"/>
    <dgm:cxn modelId="{0D9172B6-E2C1-4599-98BF-9C4E8E728784}" type="presParOf" srcId="{90695A70-DA95-45D0-A184-05005ED48494}" destId="{D23A6AC3-B01E-4638-AB1D-1FA38383E9E0}" srcOrd="3" destOrd="0" presId="urn:microsoft.com/office/officeart/2008/layout/LinedList"/>
    <dgm:cxn modelId="{DAA45EBC-3C26-415D-8654-86502C634769}" type="presParOf" srcId="{D23A6AC3-B01E-4638-AB1D-1FA38383E9E0}" destId="{0463C3F1-F8B3-4E11-95EE-E8D595ECEC33}" srcOrd="0" destOrd="0" presId="urn:microsoft.com/office/officeart/2008/layout/LinedList"/>
    <dgm:cxn modelId="{9B8D6634-C187-4662-9113-8697F35C402B}" type="presParOf" srcId="{D23A6AC3-B01E-4638-AB1D-1FA38383E9E0}" destId="{FE49C9A6-24B2-42A6-917D-1B470A91B239}" srcOrd="1" destOrd="0" presId="urn:microsoft.com/office/officeart/2008/layout/LinedList"/>
    <dgm:cxn modelId="{3F8F513E-7146-479B-A5C4-840414CCE135}" type="presParOf" srcId="{90695A70-DA95-45D0-A184-05005ED48494}" destId="{79F129D3-EC36-4D9E-B04F-87B42D6B375C}" srcOrd="4" destOrd="0" presId="urn:microsoft.com/office/officeart/2008/layout/LinedList"/>
    <dgm:cxn modelId="{91F328DE-4EC1-4299-9E95-479663D91E80}" type="presParOf" srcId="{90695A70-DA95-45D0-A184-05005ED48494}" destId="{DCA5FD1E-F855-4EB4-ABD0-91ABDC3DCDAE}" srcOrd="5" destOrd="0" presId="urn:microsoft.com/office/officeart/2008/layout/LinedList"/>
    <dgm:cxn modelId="{5EE0C97C-5C72-442B-8ECC-5364F0EAF2A1}" type="presParOf" srcId="{DCA5FD1E-F855-4EB4-ABD0-91ABDC3DCDAE}" destId="{E1B53A34-7DAA-4364-8EA1-9ACB8F49EF8A}" srcOrd="0" destOrd="0" presId="urn:microsoft.com/office/officeart/2008/layout/LinedList"/>
    <dgm:cxn modelId="{0BE88543-0B9E-4EFC-BA50-3F42E12FC414}" type="presParOf" srcId="{DCA5FD1E-F855-4EB4-ABD0-91ABDC3DCDAE}" destId="{92768CB0-88D6-407F-9D12-5829DC39AA36}" srcOrd="1" destOrd="0" presId="urn:microsoft.com/office/officeart/2008/layout/LinedList"/>
    <dgm:cxn modelId="{786738AE-432E-45C9-8DB2-15ACA5EF7F00}" type="presParOf" srcId="{90695A70-DA95-45D0-A184-05005ED48494}" destId="{BECE1A26-F65E-454D-B0EE-FA740C0182ED}" srcOrd="6" destOrd="0" presId="urn:microsoft.com/office/officeart/2008/layout/LinedList"/>
    <dgm:cxn modelId="{227F2E5F-2D05-4993-BF0D-D1E0FB275D05}" type="presParOf" srcId="{90695A70-DA95-45D0-A184-05005ED48494}" destId="{6A61CB79-AB68-4969-9F9C-0877257AF087}" srcOrd="7" destOrd="0" presId="urn:microsoft.com/office/officeart/2008/layout/LinedList"/>
    <dgm:cxn modelId="{DF4FB70A-4C96-4882-83AF-4B5422571AEC}" type="presParOf" srcId="{6A61CB79-AB68-4969-9F9C-0877257AF087}" destId="{CBC3C585-3AF7-4266-ADF0-3653228182A8}" srcOrd="0" destOrd="0" presId="urn:microsoft.com/office/officeart/2008/layout/LinedList"/>
    <dgm:cxn modelId="{860EB7E4-6ED8-48FD-9B38-7023D26A80F4}" type="presParOf" srcId="{6A61CB79-AB68-4969-9F9C-0877257AF087}" destId="{17CBEB23-8E4E-4EB3-B6E9-BCBCB649B764}" srcOrd="1" destOrd="0" presId="urn:microsoft.com/office/officeart/2008/layout/LinedList"/>
    <dgm:cxn modelId="{1983B429-9E93-40F5-9E9C-8499D4AD834B}" type="presParOf" srcId="{90695A70-DA95-45D0-A184-05005ED48494}" destId="{B1CC1D4D-938C-433A-BBF7-3299DC475DD5}" srcOrd="8" destOrd="0" presId="urn:microsoft.com/office/officeart/2008/layout/LinedList"/>
    <dgm:cxn modelId="{449F5B22-DC8D-4486-8CD1-70CFD176FD12}" type="presParOf" srcId="{90695A70-DA95-45D0-A184-05005ED48494}" destId="{219905B4-6E1A-4152-A0A7-314352F8BF80}" srcOrd="9" destOrd="0" presId="urn:microsoft.com/office/officeart/2008/layout/LinedList"/>
    <dgm:cxn modelId="{4E8F1CB7-139F-49C1-8397-EC7414E9B60D}" type="presParOf" srcId="{219905B4-6E1A-4152-A0A7-314352F8BF80}" destId="{C6BD4EDC-C8F9-48C4-BE15-A3A93BCF6E8E}" srcOrd="0" destOrd="0" presId="urn:microsoft.com/office/officeart/2008/layout/LinedList"/>
    <dgm:cxn modelId="{FF6F040C-B2C0-471E-9839-376B360303A6}" type="presParOf" srcId="{219905B4-6E1A-4152-A0A7-314352F8BF80}" destId="{1EAC5EA2-6CB6-4FD5-BACF-E43121E92650}" srcOrd="1" destOrd="0" presId="urn:microsoft.com/office/officeart/2008/layout/LinedList"/>
    <dgm:cxn modelId="{9334D861-AD02-418E-A382-56E04E055679}" type="presParOf" srcId="{90695A70-DA95-45D0-A184-05005ED48494}" destId="{64DE22FA-286F-42F8-AF29-A4EDE1509205}" srcOrd="10" destOrd="0" presId="urn:microsoft.com/office/officeart/2008/layout/LinedList"/>
    <dgm:cxn modelId="{EADC17C5-2940-4113-9E37-722B30802DFB}" type="presParOf" srcId="{90695A70-DA95-45D0-A184-05005ED48494}" destId="{C6C1DEFC-048C-406C-B015-9F283EA83707}" srcOrd="11" destOrd="0" presId="urn:microsoft.com/office/officeart/2008/layout/LinedList"/>
    <dgm:cxn modelId="{E6955E42-F82F-48DC-87AA-823990E7437B}" type="presParOf" srcId="{C6C1DEFC-048C-406C-B015-9F283EA83707}" destId="{565227A2-6E7E-4D3E-B5AB-E8949EEA9CFA}" srcOrd="0" destOrd="0" presId="urn:microsoft.com/office/officeart/2008/layout/LinedList"/>
    <dgm:cxn modelId="{1F2B6EA6-9566-4B9D-B3B8-81256BA213D5}" type="presParOf" srcId="{C6C1DEFC-048C-406C-B015-9F283EA83707}" destId="{AD488D81-8D46-48C1-B382-4B825E69A5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310C2E-41E3-49C7-9DE1-28522479FCD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E4D0C18-7B95-491C-B93F-113010433CC6}">
      <dgm:prSet/>
      <dgm:spPr/>
      <dgm:t>
        <a:bodyPr/>
        <a:lstStyle/>
        <a:p>
          <a:r>
            <a:rPr lang="en-US"/>
            <a:t>The fact remains that women and girls are far too often targeted for violence in armed conflict, and are simultaneously excluded from efforts to prevent, resolve, and rebuild from these complex crises. </a:t>
          </a:r>
          <a:br>
            <a:rPr lang="en-US"/>
          </a:br>
          <a:endParaRPr lang="en-US"/>
        </a:p>
      </dgm:t>
    </dgm:pt>
    <dgm:pt modelId="{35146A9F-E5AC-450B-86D5-8155A3CA2959}" type="parTrans" cxnId="{AAD91AF6-8197-4F53-9995-645DFCB917A6}">
      <dgm:prSet/>
      <dgm:spPr/>
      <dgm:t>
        <a:bodyPr/>
        <a:lstStyle/>
        <a:p>
          <a:endParaRPr lang="en-US"/>
        </a:p>
      </dgm:t>
    </dgm:pt>
    <dgm:pt modelId="{28886936-C8D8-40DB-BF9D-393A71D8B5D2}" type="sibTrans" cxnId="{AAD91AF6-8197-4F53-9995-645DFCB917A6}">
      <dgm:prSet/>
      <dgm:spPr/>
      <dgm:t>
        <a:bodyPr/>
        <a:lstStyle/>
        <a:p>
          <a:endParaRPr lang="en-US"/>
        </a:p>
      </dgm:t>
    </dgm:pt>
    <dgm:pt modelId="{4D570534-DA5C-4FB2-BBAB-A411443B5906}">
      <dgm:prSet/>
      <dgm:spPr/>
      <dgm:t>
        <a:bodyPr/>
        <a:lstStyle/>
        <a:p>
          <a:r>
            <a:rPr lang="en-US"/>
            <a:t>From 1992 to 2011, less than 4%of participants in peace agreements and less than 10% of negotiators at peace talks were women, </a:t>
          </a:r>
          <a:r>
            <a:rPr lang="en-US" u="sng">
              <a:hlinkClick xmlns:r="http://schemas.openxmlformats.org/officeDocument/2006/relationships" r:id="rId1"/>
            </a:rPr>
            <a:t>according to UN data</a:t>
          </a:r>
          <a:endParaRPr lang="en-US"/>
        </a:p>
      </dgm:t>
    </dgm:pt>
    <dgm:pt modelId="{64BEBF99-8FE9-42D1-866B-D88E1F6634BC}" type="parTrans" cxnId="{4DD10A61-5632-4D8D-8237-D12AA4E49B2F}">
      <dgm:prSet/>
      <dgm:spPr/>
      <dgm:t>
        <a:bodyPr/>
        <a:lstStyle/>
        <a:p>
          <a:endParaRPr lang="en-US"/>
        </a:p>
      </dgm:t>
    </dgm:pt>
    <dgm:pt modelId="{B8AAFBF7-98C1-45A1-8E81-B03D7A9ED227}" type="sibTrans" cxnId="{4DD10A61-5632-4D8D-8237-D12AA4E49B2F}">
      <dgm:prSet/>
      <dgm:spPr/>
      <dgm:t>
        <a:bodyPr/>
        <a:lstStyle/>
        <a:p>
          <a:endParaRPr lang="en-US"/>
        </a:p>
      </dgm:t>
    </dgm:pt>
    <dgm:pt modelId="{9367A78C-100C-4561-83F5-6C5AD7885CCF}">
      <dgm:prSet/>
      <dgm:spPr/>
      <dgm:t>
        <a:bodyPr/>
        <a:lstStyle/>
        <a:p>
          <a:r>
            <a:rPr lang="en-US" b="1" u="sng"/>
            <a:t>SO WHAT?</a:t>
          </a:r>
          <a:endParaRPr lang="en-US"/>
        </a:p>
      </dgm:t>
    </dgm:pt>
    <dgm:pt modelId="{BFEF1179-D4C0-42C4-AF74-F3B43700FE4A}" type="parTrans" cxnId="{BC33A43B-FCCF-4445-9547-D65A9D9F53ED}">
      <dgm:prSet/>
      <dgm:spPr/>
      <dgm:t>
        <a:bodyPr/>
        <a:lstStyle/>
        <a:p>
          <a:endParaRPr lang="en-US"/>
        </a:p>
      </dgm:t>
    </dgm:pt>
    <dgm:pt modelId="{7756E3E8-6EDE-4E21-B246-3EEE6B36E5B1}" type="sibTrans" cxnId="{BC33A43B-FCCF-4445-9547-D65A9D9F53ED}">
      <dgm:prSet/>
      <dgm:spPr/>
      <dgm:t>
        <a:bodyPr/>
        <a:lstStyle/>
        <a:p>
          <a:endParaRPr lang="en-US"/>
        </a:p>
      </dgm:t>
    </dgm:pt>
    <dgm:pt modelId="{8ED514B9-044F-4886-81B0-7B29F1C6DBF3}" type="pres">
      <dgm:prSet presAssocID="{AC310C2E-41E3-49C7-9DE1-28522479FCDD}" presName="root" presStyleCnt="0">
        <dgm:presLayoutVars>
          <dgm:dir/>
          <dgm:resizeHandles val="exact"/>
        </dgm:presLayoutVars>
      </dgm:prSet>
      <dgm:spPr/>
    </dgm:pt>
    <dgm:pt modelId="{010D1EE6-3A4A-48C8-8BEE-DFE50A36C0D0}" type="pres">
      <dgm:prSet presAssocID="{8E4D0C18-7B95-491C-B93F-113010433CC6}" presName="compNode" presStyleCnt="0"/>
      <dgm:spPr/>
    </dgm:pt>
    <dgm:pt modelId="{D64F2807-F2C2-445E-9768-511AF90853A6}" type="pres">
      <dgm:prSet presAssocID="{8E4D0C18-7B95-491C-B93F-113010433CC6}" presName="bgRect" presStyleLbl="bgShp" presStyleIdx="0" presStyleCnt="3"/>
      <dgm:spPr/>
    </dgm:pt>
    <dgm:pt modelId="{2EE2C287-D9F2-4E1B-B0DE-378062C79E15}" type="pres">
      <dgm:prSet presAssocID="{8E4D0C18-7B95-491C-B93F-113010433CC6}"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arning"/>
        </a:ext>
      </dgm:extLst>
    </dgm:pt>
    <dgm:pt modelId="{BD621877-DF20-4630-A07F-2E85C4EB1D7B}" type="pres">
      <dgm:prSet presAssocID="{8E4D0C18-7B95-491C-B93F-113010433CC6}" presName="spaceRect" presStyleCnt="0"/>
      <dgm:spPr/>
    </dgm:pt>
    <dgm:pt modelId="{C8186131-DBC8-474B-AEC7-D7B0F1DFA5CA}" type="pres">
      <dgm:prSet presAssocID="{8E4D0C18-7B95-491C-B93F-113010433CC6}" presName="parTx" presStyleLbl="revTx" presStyleIdx="0" presStyleCnt="3">
        <dgm:presLayoutVars>
          <dgm:chMax val="0"/>
          <dgm:chPref val="0"/>
        </dgm:presLayoutVars>
      </dgm:prSet>
      <dgm:spPr/>
    </dgm:pt>
    <dgm:pt modelId="{0564B9A7-55E0-4BC6-9006-49FBC719C97E}" type="pres">
      <dgm:prSet presAssocID="{28886936-C8D8-40DB-BF9D-393A71D8B5D2}" presName="sibTrans" presStyleCnt="0"/>
      <dgm:spPr/>
    </dgm:pt>
    <dgm:pt modelId="{5CFF15FC-6DED-4FB3-9D20-67DA5FA5BBE7}" type="pres">
      <dgm:prSet presAssocID="{4D570534-DA5C-4FB2-BBAB-A411443B5906}" presName="compNode" presStyleCnt="0"/>
      <dgm:spPr/>
    </dgm:pt>
    <dgm:pt modelId="{4E799615-2C00-4C94-8B79-66DCDF52BC54}" type="pres">
      <dgm:prSet presAssocID="{4D570534-DA5C-4FB2-BBAB-A411443B5906}" presName="bgRect" presStyleLbl="bgShp" presStyleIdx="1" presStyleCnt="3"/>
      <dgm:spPr/>
    </dgm:pt>
    <dgm:pt modelId="{F3DAC00E-E55F-41A1-AFB6-03A6D97FEC35}" type="pres">
      <dgm:prSet presAssocID="{4D570534-DA5C-4FB2-BBAB-A411443B5906}"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roup"/>
        </a:ext>
      </dgm:extLst>
    </dgm:pt>
    <dgm:pt modelId="{938F191C-4E29-4C05-866B-A89EAD9E6DDC}" type="pres">
      <dgm:prSet presAssocID="{4D570534-DA5C-4FB2-BBAB-A411443B5906}" presName="spaceRect" presStyleCnt="0"/>
      <dgm:spPr/>
    </dgm:pt>
    <dgm:pt modelId="{10DE60A7-5C74-455E-9F86-1095C957C352}" type="pres">
      <dgm:prSet presAssocID="{4D570534-DA5C-4FB2-BBAB-A411443B5906}" presName="parTx" presStyleLbl="revTx" presStyleIdx="1" presStyleCnt="3">
        <dgm:presLayoutVars>
          <dgm:chMax val="0"/>
          <dgm:chPref val="0"/>
        </dgm:presLayoutVars>
      </dgm:prSet>
      <dgm:spPr/>
    </dgm:pt>
    <dgm:pt modelId="{EEA68B54-CC75-4C68-B1F8-04151857801B}" type="pres">
      <dgm:prSet presAssocID="{B8AAFBF7-98C1-45A1-8E81-B03D7A9ED227}" presName="sibTrans" presStyleCnt="0"/>
      <dgm:spPr/>
    </dgm:pt>
    <dgm:pt modelId="{DA028D22-B17B-4269-8ED0-2E1199D89B4F}" type="pres">
      <dgm:prSet presAssocID="{9367A78C-100C-4561-83F5-6C5AD7885CCF}" presName="compNode" presStyleCnt="0"/>
      <dgm:spPr/>
    </dgm:pt>
    <dgm:pt modelId="{3FC1F101-5F14-400A-907F-B6AC05B2BB9C}" type="pres">
      <dgm:prSet presAssocID="{9367A78C-100C-4561-83F5-6C5AD7885CCF}" presName="bgRect" presStyleLbl="bgShp" presStyleIdx="2" presStyleCnt="3"/>
      <dgm:spPr/>
    </dgm:pt>
    <dgm:pt modelId="{DE37D23F-31C4-4D32-A7FC-77572587485F}" type="pres">
      <dgm:prSet presAssocID="{9367A78C-100C-4561-83F5-6C5AD7885CCF}"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Questions"/>
        </a:ext>
      </dgm:extLst>
    </dgm:pt>
    <dgm:pt modelId="{28E929AA-D8B0-4A95-804C-B551C25372EB}" type="pres">
      <dgm:prSet presAssocID="{9367A78C-100C-4561-83F5-6C5AD7885CCF}" presName="spaceRect" presStyleCnt="0"/>
      <dgm:spPr/>
    </dgm:pt>
    <dgm:pt modelId="{DB0B5D2F-1D63-44DF-886E-29DB4663584D}" type="pres">
      <dgm:prSet presAssocID="{9367A78C-100C-4561-83F5-6C5AD7885CCF}" presName="parTx" presStyleLbl="revTx" presStyleIdx="2" presStyleCnt="3">
        <dgm:presLayoutVars>
          <dgm:chMax val="0"/>
          <dgm:chPref val="0"/>
        </dgm:presLayoutVars>
      </dgm:prSet>
      <dgm:spPr/>
    </dgm:pt>
  </dgm:ptLst>
  <dgm:cxnLst>
    <dgm:cxn modelId="{2EC03A35-6AB5-41D4-BDBA-D9DA59F380AE}" type="presOf" srcId="{AC310C2E-41E3-49C7-9DE1-28522479FCDD}" destId="{8ED514B9-044F-4886-81B0-7B29F1C6DBF3}" srcOrd="0" destOrd="0" presId="urn:microsoft.com/office/officeart/2018/2/layout/IconVerticalSolidList"/>
    <dgm:cxn modelId="{BC33A43B-FCCF-4445-9547-D65A9D9F53ED}" srcId="{AC310C2E-41E3-49C7-9DE1-28522479FCDD}" destId="{9367A78C-100C-4561-83F5-6C5AD7885CCF}" srcOrd="2" destOrd="0" parTransId="{BFEF1179-D4C0-42C4-AF74-F3B43700FE4A}" sibTransId="{7756E3E8-6EDE-4E21-B246-3EEE6B36E5B1}"/>
    <dgm:cxn modelId="{4DD10A61-5632-4D8D-8237-D12AA4E49B2F}" srcId="{AC310C2E-41E3-49C7-9DE1-28522479FCDD}" destId="{4D570534-DA5C-4FB2-BBAB-A411443B5906}" srcOrd="1" destOrd="0" parTransId="{64BEBF99-8FE9-42D1-866B-D88E1F6634BC}" sibTransId="{B8AAFBF7-98C1-45A1-8E81-B03D7A9ED227}"/>
    <dgm:cxn modelId="{C62AFA6D-C915-41D7-A1C8-3AA5F0E2A0CB}" type="presOf" srcId="{4D570534-DA5C-4FB2-BBAB-A411443B5906}" destId="{10DE60A7-5C74-455E-9F86-1095C957C352}" srcOrd="0" destOrd="0" presId="urn:microsoft.com/office/officeart/2018/2/layout/IconVerticalSolidList"/>
    <dgm:cxn modelId="{50F5DDA7-8DCD-4FFC-A7CF-509E45D0D3B7}" type="presOf" srcId="{8E4D0C18-7B95-491C-B93F-113010433CC6}" destId="{C8186131-DBC8-474B-AEC7-D7B0F1DFA5CA}" srcOrd="0" destOrd="0" presId="urn:microsoft.com/office/officeart/2018/2/layout/IconVerticalSolidList"/>
    <dgm:cxn modelId="{8C6AFDF3-2814-434A-BEAB-32AA018E27A5}" type="presOf" srcId="{9367A78C-100C-4561-83F5-6C5AD7885CCF}" destId="{DB0B5D2F-1D63-44DF-886E-29DB4663584D}" srcOrd="0" destOrd="0" presId="urn:microsoft.com/office/officeart/2018/2/layout/IconVerticalSolidList"/>
    <dgm:cxn modelId="{AAD91AF6-8197-4F53-9995-645DFCB917A6}" srcId="{AC310C2E-41E3-49C7-9DE1-28522479FCDD}" destId="{8E4D0C18-7B95-491C-B93F-113010433CC6}" srcOrd="0" destOrd="0" parTransId="{35146A9F-E5AC-450B-86D5-8155A3CA2959}" sibTransId="{28886936-C8D8-40DB-BF9D-393A71D8B5D2}"/>
    <dgm:cxn modelId="{3A704ECB-101C-49A1-B63A-18271612BB9C}" type="presParOf" srcId="{8ED514B9-044F-4886-81B0-7B29F1C6DBF3}" destId="{010D1EE6-3A4A-48C8-8BEE-DFE50A36C0D0}" srcOrd="0" destOrd="0" presId="urn:microsoft.com/office/officeart/2018/2/layout/IconVerticalSolidList"/>
    <dgm:cxn modelId="{7384C17D-4B76-42FB-90E3-2AE7D5087E51}" type="presParOf" srcId="{010D1EE6-3A4A-48C8-8BEE-DFE50A36C0D0}" destId="{D64F2807-F2C2-445E-9768-511AF90853A6}" srcOrd="0" destOrd="0" presId="urn:microsoft.com/office/officeart/2018/2/layout/IconVerticalSolidList"/>
    <dgm:cxn modelId="{5822E82B-AEB8-451D-BE9F-A86CCA36FB7E}" type="presParOf" srcId="{010D1EE6-3A4A-48C8-8BEE-DFE50A36C0D0}" destId="{2EE2C287-D9F2-4E1B-B0DE-378062C79E15}" srcOrd="1" destOrd="0" presId="urn:microsoft.com/office/officeart/2018/2/layout/IconVerticalSolidList"/>
    <dgm:cxn modelId="{3FA78811-BE66-4B00-B3E6-1F07A86D15C4}" type="presParOf" srcId="{010D1EE6-3A4A-48C8-8BEE-DFE50A36C0D0}" destId="{BD621877-DF20-4630-A07F-2E85C4EB1D7B}" srcOrd="2" destOrd="0" presId="urn:microsoft.com/office/officeart/2018/2/layout/IconVerticalSolidList"/>
    <dgm:cxn modelId="{B31F63DF-D238-4015-B9B0-726B87E4234C}" type="presParOf" srcId="{010D1EE6-3A4A-48C8-8BEE-DFE50A36C0D0}" destId="{C8186131-DBC8-474B-AEC7-D7B0F1DFA5CA}" srcOrd="3" destOrd="0" presId="urn:microsoft.com/office/officeart/2018/2/layout/IconVerticalSolidList"/>
    <dgm:cxn modelId="{65007139-7326-43CD-9750-88EA3DA51BFB}" type="presParOf" srcId="{8ED514B9-044F-4886-81B0-7B29F1C6DBF3}" destId="{0564B9A7-55E0-4BC6-9006-49FBC719C97E}" srcOrd="1" destOrd="0" presId="urn:microsoft.com/office/officeart/2018/2/layout/IconVerticalSolidList"/>
    <dgm:cxn modelId="{02E57986-7426-4A1D-98DA-96F0E25D45A4}" type="presParOf" srcId="{8ED514B9-044F-4886-81B0-7B29F1C6DBF3}" destId="{5CFF15FC-6DED-4FB3-9D20-67DA5FA5BBE7}" srcOrd="2" destOrd="0" presId="urn:microsoft.com/office/officeart/2018/2/layout/IconVerticalSolidList"/>
    <dgm:cxn modelId="{37264FFA-09C8-4E81-A795-18DBA39A3F7F}" type="presParOf" srcId="{5CFF15FC-6DED-4FB3-9D20-67DA5FA5BBE7}" destId="{4E799615-2C00-4C94-8B79-66DCDF52BC54}" srcOrd="0" destOrd="0" presId="urn:microsoft.com/office/officeart/2018/2/layout/IconVerticalSolidList"/>
    <dgm:cxn modelId="{6ECB83F3-6429-401B-97BF-B6B39EC3D599}" type="presParOf" srcId="{5CFF15FC-6DED-4FB3-9D20-67DA5FA5BBE7}" destId="{F3DAC00E-E55F-41A1-AFB6-03A6D97FEC35}" srcOrd="1" destOrd="0" presId="urn:microsoft.com/office/officeart/2018/2/layout/IconVerticalSolidList"/>
    <dgm:cxn modelId="{0FAD59A6-CAAA-4D15-8594-E1E9619645EC}" type="presParOf" srcId="{5CFF15FC-6DED-4FB3-9D20-67DA5FA5BBE7}" destId="{938F191C-4E29-4C05-866B-A89EAD9E6DDC}" srcOrd="2" destOrd="0" presId="urn:microsoft.com/office/officeart/2018/2/layout/IconVerticalSolidList"/>
    <dgm:cxn modelId="{9E6192E9-7947-4065-8D16-F5F163B68013}" type="presParOf" srcId="{5CFF15FC-6DED-4FB3-9D20-67DA5FA5BBE7}" destId="{10DE60A7-5C74-455E-9F86-1095C957C352}" srcOrd="3" destOrd="0" presId="urn:microsoft.com/office/officeart/2018/2/layout/IconVerticalSolidList"/>
    <dgm:cxn modelId="{36A90238-5828-491E-A93C-0FB259D35F50}" type="presParOf" srcId="{8ED514B9-044F-4886-81B0-7B29F1C6DBF3}" destId="{EEA68B54-CC75-4C68-B1F8-04151857801B}" srcOrd="3" destOrd="0" presId="urn:microsoft.com/office/officeart/2018/2/layout/IconVerticalSolidList"/>
    <dgm:cxn modelId="{556B0C61-8CB8-4814-B2AF-F615EE7AA55C}" type="presParOf" srcId="{8ED514B9-044F-4886-81B0-7B29F1C6DBF3}" destId="{DA028D22-B17B-4269-8ED0-2E1199D89B4F}" srcOrd="4" destOrd="0" presId="urn:microsoft.com/office/officeart/2018/2/layout/IconVerticalSolidList"/>
    <dgm:cxn modelId="{81F1D416-0C92-4619-8785-35C8518EBC2B}" type="presParOf" srcId="{DA028D22-B17B-4269-8ED0-2E1199D89B4F}" destId="{3FC1F101-5F14-400A-907F-B6AC05B2BB9C}" srcOrd="0" destOrd="0" presId="urn:microsoft.com/office/officeart/2018/2/layout/IconVerticalSolidList"/>
    <dgm:cxn modelId="{6CCDB098-57FE-4E86-8BBE-BB1959D3398A}" type="presParOf" srcId="{DA028D22-B17B-4269-8ED0-2E1199D89B4F}" destId="{DE37D23F-31C4-4D32-A7FC-77572587485F}" srcOrd="1" destOrd="0" presId="urn:microsoft.com/office/officeart/2018/2/layout/IconVerticalSolidList"/>
    <dgm:cxn modelId="{81204488-9673-409F-9FDB-4B3F8033B86C}" type="presParOf" srcId="{DA028D22-B17B-4269-8ED0-2E1199D89B4F}" destId="{28E929AA-D8B0-4A95-804C-B551C25372EB}" srcOrd="2" destOrd="0" presId="urn:microsoft.com/office/officeart/2018/2/layout/IconVerticalSolidList"/>
    <dgm:cxn modelId="{99CC9B6B-2181-4140-932C-E72933F4C090}" type="presParOf" srcId="{DA028D22-B17B-4269-8ED0-2E1199D89B4F}" destId="{DB0B5D2F-1D63-44DF-886E-29DB466358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6D9081-C278-4772-BB62-F06C1836E39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00ADF0C-59E5-4229-A1A0-19B08AE8EAE3}">
      <dgm:prSet/>
      <dgm:spPr/>
      <dgm:t>
        <a:bodyPr/>
        <a:lstStyle/>
        <a:p>
          <a:r>
            <a:rPr lang="en-US"/>
            <a:t>Peace processes are less likely to be simply a negotiation about power among men with guns, but rather to include broader issues about how to build a sustainable peaceful society. </a:t>
          </a:r>
        </a:p>
      </dgm:t>
    </dgm:pt>
    <dgm:pt modelId="{652CDB1F-9344-4907-B094-F1E0A0CA068C}" type="parTrans" cxnId="{9F12CD82-8BE6-4614-BAD7-00AD24C8B5EC}">
      <dgm:prSet/>
      <dgm:spPr/>
      <dgm:t>
        <a:bodyPr/>
        <a:lstStyle/>
        <a:p>
          <a:endParaRPr lang="en-US"/>
        </a:p>
      </dgm:t>
    </dgm:pt>
    <dgm:pt modelId="{CC2E4826-A5F3-4BC5-919B-AF605CBFF102}" type="sibTrans" cxnId="{9F12CD82-8BE6-4614-BAD7-00AD24C8B5EC}">
      <dgm:prSet/>
      <dgm:spPr/>
      <dgm:t>
        <a:bodyPr/>
        <a:lstStyle/>
        <a:p>
          <a:endParaRPr lang="en-US"/>
        </a:p>
      </dgm:t>
    </dgm:pt>
    <dgm:pt modelId="{C9576626-092B-4855-8C1E-026688C5AE06}">
      <dgm:prSet/>
      <dgm:spPr/>
      <dgm:t>
        <a:bodyPr/>
        <a:lstStyle/>
        <a:p>
          <a:r>
            <a:rPr lang="en-US"/>
            <a:t>i.e. important recognition of gender-based violence as effects of war, access of basic needs (food, water, safe shelter, education, health) are discussed as primary</a:t>
          </a:r>
        </a:p>
      </dgm:t>
    </dgm:pt>
    <dgm:pt modelId="{2F6C6BF2-7801-4998-B150-F019EDD6D3B6}" type="parTrans" cxnId="{8830C645-EDF9-4ADD-BF13-3EB6919C9D0E}">
      <dgm:prSet/>
      <dgm:spPr/>
      <dgm:t>
        <a:bodyPr/>
        <a:lstStyle/>
        <a:p>
          <a:endParaRPr lang="en-US"/>
        </a:p>
      </dgm:t>
    </dgm:pt>
    <dgm:pt modelId="{012CFD6E-75CA-4052-8896-1BE76F9485DC}" type="sibTrans" cxnId="{8830C645-EDF9-4ADD-BF13-3EB6919C9D0E}">
      <dgm:prSet/>
      <dgm:spPr/>
      <dgm:t>
        <a:bodyPr/>
        <a:lstStyle/>
        <a:p>
          <a:endParaRPr lang="en-US"/>
        </a:p>
      </dgm:t>
    </dgm:pt>
    <dgm:pt modelId="{CBB7FC27-9EAB-4E18-AA80-EB15DC58A884}" type="pres">
      <dgm:prSet presAssocID="{CD6D9081-C278-4772-BB62-F06C1836E39E}" presName="root" presStyleCnt="0">
        <dgm:presLayoutVars>
          <dgm:dir/>
          <dgm:resizeHandles val="exact"/>
        </dgm:presLayoutVars>
      </dgm:prSet>
      <dgm:spPr/>
    </dgm:pt>
    <dgm:pt modelId="{E7504902-0034-427E-910E-D42481CECD87}" type="pres">
      <dgm:prSet presAssocID="{800ADF0C-59E5-4229-A1A0-19B08AE8EAE3}" presName="compNode" presStyleCnt="0"/>
      <dgm:spPr/>
    </dgm:pt>
    <dgm:pt modelId="{C043C6FF-7511-4A33-A130-DBB0759C2442}" type="pres">
      <dgm:prSet presAssocID="{800ADF0C-59E5-4229-A1A0-19B08AE8EAE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124C100-311F-4A76-A6F9-C696B892CA30}" type="pres">
      <dgm:prSet presAssocID="{800ADF0C-59E5-4229-A1A0-19B08AE8EAE3}" presName="spaceRect" presStyleCnt="0"/>
      <dgm:spPr/>
    </dgm:pt>
    <dgm:pt modelId="{B28C4ECA-406E-4579-82BF-5EE9452AC4EB}" type="pres">
      <dgm:prSet presAssocID="{800ADF0C-59E5-4229-A1A0-19B08AE8EAE3}" presName="textRect" presStyleLbl="revTx" presStyleIdx="0" presStyleCnt="2">
        <dgm:presLayoutVars>
          <dgm:chMax val="1"/>
          <dgm:chPref val="1"/>
        </dgm:presLayoutVars>
      </dgm:prSet>
      <dgm:spPr/>
    </dgm:pt>
    <dgm:pt modelId="{65D0E594-E7ED-4CF9-920B-07458B1B70DD}" type="pres">
      <dgm:prSet presAssocID="{CC2E4826-A5F3-4BC5-919B-AF605CBFF102}" presName="sibTrans" presStyleCnt="0"/>
      <dgm:spPr/>
    </dgm:pt>
    <dgm:pt modelId="{F80B0B94-E9E1-413D-BF2F-80449C5B2853}" type="pres">
      <dgm:prSet presAssocID="{C9576626-092B-4855-8C1E-026688C5AE06}" presName="compNode" presStyleCnt="0"/>
      <dgm:spPr/>
    </dgm:pt>
    <dgm:pt modelId="{3CD5EF3B-FD60-4DF8-B178-33944D77C166}" type="pres">
      <dgm:prSet presAssocID="{C9576626-092B-4855-8C1E-026688C5AE0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3F8E220-0948-4439-8640-E08DD40D3CC8}" type="pres">
      <dgm:prSet presAssocID="{C9576626-092B-4855-8C1E-026688C5AE06}" presName="spaceRect" presStyleCnt="0"/>
      <dgm:spPr/>
    </dgm:pt>
    <dgm:pt modelId="{681A4BC3-B056-497A-B7F2-1E9BA0ECDE30}" type="pres">
      <dgm:prSet presAssocID="{C9576626-092B-4855-8C1E-026688C5AE06}" presName="textRect" presStyleLbl="revTx" presStyleIdx="1" presStyleCnt="2">
        <dgm:presLayoutVars>
          <dgm:chMax val="1"/>
          <dgm:chPref val="1"/>
        </dgm:presLayoutVars>
      </dgm:prSet>
      <dgm:spPr/>
    </dgm:pt>
  </dgm:ptLst>
  <dgm:cxnLst>
    <dgm:cxn modelId="{89B6785D-4ED7-4BAC-AAE3-375736C01FDF}" type="presOf" srcId="{C9576626-092B-4855-8C1E-026688C5AE06}" destId="{681A4BC3-B056-497A-B7F2-1E9BA0ECDE30}" srcOrd="0" destOrd="0" presId="urn:microsoft.com/office/officeart/2018/2/layout/IconLabelList"/>
    <dgm:cxn modelId="{8830C645-EDF9-4ADD-BF13-3EB6919C9D0E}" srcId="{CD6D9081-C278-4772-BB62-F06C1836E39E}" destId="{C9576626-092B-4855-8C1E-026688C5AE06}" srcOrd="1" destOrd="0" parTransId="{2F6C6BF2-7801-4998-B150-F019EDD6D3B6}" sibTransId="{012CFD6E-75CA-4052-8896-1BE76F9485DC}"/>
    <dgm:cxn modelId="{9F12CD82-8BE6-4614-BAD7-00AD24C8B5EC}" srcId="{CD6D9081-C278-4772-BB62-F06C1836E39E}" destId="{800ADF0C-59E5-4229-A1A0-19B08AE8EAE3}" srcOrd="0" destOrd="0" parTransId="{652CDB1F-9344-4907-B094-F1E0A0CA068C}" sibTransId="{CC2E4826-A5F3-4BC5-919B-AF605CBFF102}"/>
    <dgm:cxn modelId="{C0E44892-0112-422D-A7F7-7B0C9710340C}" type="presOf" srcId="{CD6D9081-C278-4772-BB62-F06C1836E39E}" destId="{CBB7FC27-9EAB-4E18-AA80-EB15DC58A884}" srcOrd="0" destOrd="0" presId="urn:microsoft.com/office/officeart/2018/2/layout/IconLabelList"/>
    <dgm:cxn modelId="{4A07AFD7-D368-4AA2-BDAE-0E64B11CC09C}" type="presOf" srcId="{800ADF0C-59E5-4229-A1A0-19B08AE8EAE3}" destId="{B28C4ECA-406E-4579-82BF-5EE9452AC4EB}" srcOrd="0" destOrd="0" presId="urn:microsoft.com/office/officeart/2018/2/layout/IconLabelList"/>
    <dgm:cxn modelId="{751559B3-FCB2-4101-8912-D0D1158DD0B6}" type="presParOf" srcId="{CBB7FC27-9EAB-4E18-AA80-EB15DC58A884}" destId="{E7504902-0034-427E-910E-D42481CECD87}" srcOrd="0" destOrd="0" presId="urn:microsoft.com/office/officeart/2018/2/layout/IconLabelList"/>
    <dgm:cxn modelId="{963DEF77-5255-43C1-9804-FBAFA8045FE4}" type="presParOf" srcId="{E7504902-0034-427E-910E-D42481CECD87}" destId="{C043C6FF-7511-4A33-A130-DBB0759C2442}" srcOrd="0" destOrd="0" presId="urn:microsoft.com/office/officeart/2018/2/layout/IconLabelList"/>
    <dgm:cxn modelId="{C5A71921-9ADD-43BC-A2E7-574D5BAEE169}" type="presParOf" srcId="{E7504902-0034-427E-910E-D42481CECD87}" destId="{2124C100-311F-4A76-A6F9-C696B892CA30}" srcOrd="1" destOrd="0" presId="urn:microsoft.com/office/officeart/2018/2/layout/IconLabelList"/>
    <dgm:cxn modelId="{BB7D6D0E-1F55-44BC-B66D-A00D70E7CCB6}" type="presParOf" srcId="{E7504902-0034-427E-910E-D42481CECD87}" destId="{B28C4ECA-406E-4579-82BF-5EE9452AC4EB}" srcOrd="2" destOrd="0" presId="urn:microsoft.com/office/officeart/2018/2/layout/IconLabelList"/>
    <dgm:cxn modelId="{166CE9F7-94A4-46F0-AD6B-290DC41E5E08}" type="presParOf" srcId="{CBB7FC27-9EAB-4E18-AA80-EB15DC58A884}" destId="{65D0E594-E7ED-4CF9-920B-07458B1B70DD}" srcOrd="1" destOrd="0" presId="urn:microsoft.com/office/officeart/2018/2/layout/IconLabelList"/>
    <dgm:cxn modelId="{43CB6214-937B-4F69-903B-CA650AE43724}" type="presParOf" srcId="{CBB7FC27-9EAB-4E18-AA80-EB15DC58A884}" destId="{F80B0B94-E9E1-413D-BF2F-80449C5B2853}" srcOrd="2" destOrd="0" presId="urn:microsoft.com/office/officeart/2018/2/layout/IconLabelList"/>
    <dgm:cxn modelId="{300A962F-65F0-43FD-B5B6-ED50BBE8CF5B}" type="presParOf" srcId="{F80B0B94-E9E1-413D-BF2F-80449C5B2853}" destId="{3CD5EF3B-FD60-4DF8-B178-33944D77C166}" srcOrd="0" destOrd="0" presId="urn:microsoft.com/office/officeart/2018/2/layout/IconLabelList"/>
    <dgm:cxn modelId="{2F73B0EB-9747-4BBA-94AD-B44FA590DB87}" type="presParOf" srcId="{F80B0B94-E9E1-413D-BF2F-80449C5B2853}" destId="{B3F8E220-0948-4439-8640-E08DD40D3CC8}" srcOrd="1" destOrd="0" presId="urn:microsoft.com/office/officeart/2018/2/layout/IconLabelList"/>
    <dgm:cxn modelId="{4C136CC2-840A-4501-9542-0C7B4DD9BEF0}" type="presParOf" srcId="{F80B0B94-E9E1-413D-BF2F-80449C5B2853}" destId="{681A4BC3-B056-497A-B7F2-1E9BA0ECDE3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9A974C-3EBE-4A3E-B4A3-D918BE6DA915}" type="doc">
      <dgm:prSet loTypeId="urn:microsoft.com/office/officeart/2018/5/layout/IconCircle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3EAE86B2-8262-4F9E-BAB7-8F878393E382}">
      <dgm:prSet/>
      <dgm:spPr/>
      <dgm:t>
        <a:bodyPr/>
        <a:lstStyle/>
        <a:p>
          <a:pPr>
            <a:defRPr cap="all"/>
          </a:pPr>
          <a:r>
            <a:rPr lang="en-US"/>
            <a:t>Experience of war is gendered.</a:t>
          </a:r>
        </a:p>
      </dgm:t>
    </dgm:pt>
    <dgm:pt modelId="{5C47B20C-38A6-489D-85DD-AE0EBC90339C}" type="parTrans" cxnId="{A1313435-2DEB-48C7-84BC-68795E91A95A}">
      <dgm:prSet/>
      <dgm:spPr/>
      <dgm:t>
        <a:bodyPr/>
        <a:lstStyle/>
        <a:p>
          <a:endParaRPr lang="en-US"/>
        </a:p>
      </dgm:t>
    </dgm:pt>
    <dgm:pt modelId="{E3F49B27-4F49-4E17-8010-D35A8BDA350A}" type="sibTrans" cxnId="{A1313435-2DEB-48C7-84BC-68795E91A95A}">
      <dgm:prSet/>
      <dgm:spPr/>
      <dgm:t>
        <a:bodyPr/>
        <a:lstStyle/>
        <a:p>
          <a:endParaRPr lang="en-US"/>
        </a:p>
      </dgm:t>
    </dgm:pt>
    <dgm:pt modelId="{CFF256A9-662B-47CB-951F-B5B2AEDF799B}">
      <dgm:prSet/>
      <dgm:spPr/>
      <dgm:t>
        <a:bodyPr/>
        <a:lstStyle/>
        <a:p>
          <a:pPr>
            <a:defRPr cap="all"/>
          </a:pPr>
          <a:r>
            <a:rPr lang="en-US"/>
            <a:t>In order to achieve comprehensive, long-term and intractable solutions to armed conflicts, the involvement of (NOT TOKEN) women are imperative.</a:t>
          </a:r>
        </a:p>
      </dgm:t>
    </dgm:pt>
    <dgm:pt modelId="{FAAA4F3B-517A-4D49-9319-83B1CBD68CA9}" type="parTrans" cxnId="{3ABDF0C1-6533-4937-A30F-ED479CECEB28}">
      <dgm:prSet/>
      <dgm:spPr/>
      <dgm:t>
        <a:bodyPr/>
        <a:lstStyle/>
        <a:p>
          <a:endParaRPr lang="en-US"/>
        </a:p>
      </dgm:t>
    </dgm:pt>
    <dgm:pt modelId="{83EA57B1-8F94-43A5-AE74-19A05CD8DDA2}" type="sibTrans" cxnId="{3ABDF0C1-6533-4937-A30F-ED479CECEB28}">
      <dgm:prSet/>
      <dgm:spPr/>
      <dgm:t>
        <a:bodyPr/>
        <a:lstStyle/>
        <a:p>
          <a:endParaRPr lang="en-US"/>
        </a:p>
      </dgm:t>
    </dgm:pt>
    <dgm:pt modelId="{422E8773-7EBB-40D2-B4B6-D92A96D0F376}">
      <dgm:prSet/>
      <dgm:spPr/>
      <dgm:t>
        <a:bodyPr/>
        <a:lstStyle/>
        <a:p>
          <a:pPr>
            <a:defRPr cap="all"/>
          </a:pPr>
          <a:r>
            <a:rPr lang="en-US"/>
            <a:t>https://www.youtube.com/watch?v=GayuKnUWwXQ&amp;feature=youtu.be</a:t>
          </a:r>
        </a:p>
      </dgm:t>
    </dgm:pt>
    <dgm:pt modelId="{1A825423-0C89-4DB0-AE0C-E77D2332132D}" type="parTrans" cxnId="{7134E25D-11E7-4EF1-9175-0701B2FDD5E2}">
      <dgm:prSet/>
      <dgm:spPr/>
      <dgm:t>
        <a:bodyPr/>
        <a:lstStyle/>
        <a:p>
          <a:endParaRPr lang="en-US"/>
        </a:p>
      </dgm:t>
    </dgm:pt>
    <dgm:pt modelId="{7C4DC0C8-B89C-4457-9057-A126005622E9}" type="sibTrans" cxnId="{7134E25D-11E7-4EF1-9175-0701B2FDD5E2}">
      <dgm:prSet/>
      <dgm:spPr/>
      <dgm:t>
        <a:bodyPr/>
        <a:lstStyle/>
        <a:p>
          <a:endParaRPr lang="en-US"/>
        </a:p>
      </dgm:t>
    </dgm:pt>
    <dgm:pt modelId="{D69CA5FE-7F3F-47A1-AD51-48060485E3F3}" type="pres">
      <dgm:prSet presAssocID="{EB9A974C-3EBE-4A3E-B4A3-D918BE6DA915}" presName="root" presStyleCnt="0">
        <dgm:presLayoutVars>
          <dgm:dir/>
          <dgm:resizeHandles val="exact"/>
        </dgm:presLayoutVars>
      </dgm:prSet>
      <dgm:spPr/>
    </dgm:pt>
    <dgm:pt modelId="{E27C7CE2-38EE-4159-9CBA-55CC586317A3}" type="pres">
      <dgm:prSet presAssocID="{3EAE86B2-8262-4F9E-BAB7-8F878393E382}" presName="compNode" presStyleCnt="0"/>
      <dgm:spPr/>
    </dgm:pt>
    <dgm:pt modelId="{1887A0E5-9329-43AA-AD0A-EF7EF4B2B71A}" type="pres">
      <dgm:prSet presAssocID="{3EAE86B2-8262-4F9E-BAB7-8F878393E382}" presName="iconBgRect" presStyleLbl="bgShp" presStyleIdx="0" presStyleCnt="3"/>
      <dgm:spPr/>
    </dgm:pt>
    <dgm:pt modelId="{4B37DD87-1B30-4FA9-8957-131DB41BEAF3}" type="pres">
      <dgm:prSet presAssocID="{3EAE86B2-8262-4F9E-BAB7-8F878393E38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C4EE11E0-3F18-4B51-B175-A572DE8CBB17}" type="pres">
      <dgm:prSet presAssocID="{3EAE86B2-8262-4F9E-BAB7-8F878393E382}" presName="spaceRect" presStyleCnt="0"/>
      <dgm:spPr/>
    </dgm:pt>
    <dgm:pt modelId="{178925BC-72C0-45C0-9587-F158F725E7BC}" type="pres">
      <dgm:prSet presAssocID="{3EAE86B2-8262-4F9E-BAB7-8F878393E382}" presName="textRect" presStyleLbl="revTx" presStyleIdx="0" presStyleCnt="3">
        <dgm:presLayoutVars>
          <dgm:chMax val="1"/>
          <dgm:chPref val="1"/>
        </dgm:presLayoutVars>
      </dgm:prSet>
      <dgm:spPr/>
    </dgm:pt>
    <dgm:pt modelId="{C4303CA5-F1F2-4E3B-A4A6-657EEB774547}" type="pres">
      <dgm:prSet presAssocID="{E3F49B27-4F49-4E17-8010-D35A8BDA350A}" presName="sibTrans" presStyleCnt="0"/>
      <dgm:spPr/>
    </dgm:pt>
    <dgm:pt modelId="{19DB86A3-BBEB-41E1-87E4-CFD09F499D48}" type="pres">
      <dgm:prSet presAssocID="{CFF256A9-662B-47CB-951F-B5B2AEDF799B}" presName="compNode" presStyleCnt="0"/>
      <dgm:spPr/>
    </dgm:pt>
    <dgm:pt modelId="{406CEC70-5828-4EA1-8A94-106C2A2510B9}" type="pres">
      <dgm:prSet presAssocID="{CFF256A9-662B-47CB-951F-B5B2AEDF799B}" presName="iconBgRect" presStyleLbl="bgShp" presStyleIdx="1" presStyleCnt="3"/>
      <dgm:spPr/>
    </dgm:pt>
    <dgm:pt modelId="{768AAA68-5EC7-41DB-AD6C-BC780FD00A74}" type="pres">
      <dgm:prSet presAssocID="{CFF256A9-662B-47CB-951F-B5B2AEDF79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52DA787-5FB7-4C32-BB98-8AD50BE83447}" type="pres">
      <dgm:prSet presAssocID="{CFF256A9-662B-47CB-951F-B5B2AEDF799B}" presName="spaceRect" presStyleCnt="0"/>
      <dgm:spPr/>
    </dgm:pt>
    <dgm:pt modelId="{CDA8A4F8-EAA4-4639-861F-E7B1C0B5CB9F}" type="pres">
      <dgm:prSet presAssocID="{CFF256A9-662B-47CB-951F-B5B2AEDF799B}" presName="textRect" presStyleLbl="revTx" presStyleIdx="1" presStyleCnt="3">
        <dgm:presLayoutVars>
          <dgm:chMax val="1"/>
          <dgm:chPref val="1"/>
        </dgm:presLayoutVars>
      </dgm:prSet>
      <dgm:spPr/>
    </dgm:pt>
    <dgm:pt modelId="{8CF6D9DF-07BF-4630-BE9E-72EB97FA2778}" type="pres">
      <dgm:prSet presAssocID="{83EA57B1-8F94-43A5-AE74-19A05CD8DDA2}" presName="sibTrans" presStyleCnt="0"/>
      <dgm:spPr/>
    </dgm:pt>
    <dgm:pt modelId="{CC954F56-4032-46DA-8CC4-6B2B9C923AD2}" type="pres">
      <dgm:prSet presAssocID="{422E8773-7EBB-40D2-B4B6-D92A96D0F376}" presName="compNode" presStyleCnt="0"/>
      <dgm:spPr/>
    </dgm:pt>
    <dgm:pt modelId="{89153FE9-4096-465E-89A2-BE8D49C36C47}" type="pres">
      <dgm:prSet presAssocID="{422E8773-7EBB-40D2-B4B6-D92A96D0F376}" presName="iconBgRect" presStyleLbl="bgShp" presStyleIdx="2" presStyleCnt="3"/>
      <dgm:spPr/>
    </dgm:pt>
    <dgm:pt modelId="{EF9E6382-7910-4610-AE4B-6899D7663747}" type="pres">
      <dgm:prSet presAssocID="{422E8773-7EBB-40D2-B4B6-D92A96D0F3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71DFD561-DEBE-43CC-809D-6F8DEE3CE330}" type="pres">
      <dgm:prSet presAssocID="{422E8773-7EBB-40D2-B4B6-D92A96D0F376}" presName="spaceRect" presStyleCnt="0"/>
      <dgm:spPr/>
    </dgm:pt>
    <dgm:pt modelId="{80AEAE16-6293-4197-9B3C-B73860990E62}" type="pres">
      <dgm:prSet presAssocID="{422E8773-7EBB-40D2-B4B6-D92A96D0F376}" presName="textRect" presStyleLbl="revTx" presStyleIdx="2" presStyleCnt="3">
        <dgm:presLayoutVars>
          <dgm:chMax val="1"/>
          <dgm:chPref val="1"/>
        </dgm:presLayoutVars>
      </dgm:prSet>
      <dgm:spPr/>
    </dgm:pt>
  </dgm:ptLst>
  <dgm:cxnLst>
    <dgm:cxn modelId="{A1313435-2DEB-48C7-84BC-68795E91A95A}" srcId="{EB9A974C-3EBE-4A3E-B4A3-D918BE6DA915}" destId="{3EAE86B2-8262-4F9E-BAB7-8F878393E382}" srcOrd="0" destOrd="0" parTransId="{5C47B20C-38A6-489D-85DD-AE0EBC90339C}" sibTransId="{E3F49B27-4F49-4E17-8010-D35A8BDA350A}"/>
    <dgm:cxn modelId="{7134E25D-11E7-4EF1-9175-0701B2FDD5E2}" srcId="{EB9A974C-3EBE-4A3E-B4A3-D918BE6DA915}" destId="{422E8773-7EBB-40D2-B4B6-D92A96D0F376}" srcOrd="2" destOrd="0" parTransId="{1A825423-0C89-4DB0-AE0C-E77D2332132D}" sibTransId="{7C4DC0C8-B89C-4457-9057-A126005622E9}"/>
    <dgm:cxn modelId="{C18FC243-7D03-4EB8-B694-C6B348A16789}" type="presOf" srcId="{EB9A974C-3EBE-4A3E-B4A3-D918BE6DA915}" destId="{D69CA5FE-7F3F-47A1-AD51-48060485E3F3}" srcOrd="0" destOrd="0" presId="urn:microsoft.com/office/officeart/2018/5/layout/IconCircleLabelList"/>
    <dgm:cxn modelId="{E9AC0A59-AEB9-411F-9B95-4D305C6B4822}" type="presOf" srcId="{422E8773-7EBB-40D2-B4B6-D92A96D0F376}" destId="{80AEAE16-6293-4197-9B3C-B73860990E62}" srcOrd="0" destOrd="0" presId="urn:microsoft.com/office/officeart/2018/5/layout/IconCircleLabelList"/>
    <dgm:cxn modelId="{F7CAF5A2-74A1-4F25-8F5B-49FB8B7E90C3}" type="presOf" srcId="{3EAE86B2-8262-4F9E-BAB7-8F878393E382}" destId="{178925BC-72C0-45C0-9587-F158F725E7BC}" srcOrd="0" destOrd="0" presId="urn:microsoft.com/office/officeart/2018/5/layout/IconCircleLabelList"/>
    <dgm:cxn modelId="{3ABDF0C1-6533-4937-A30F-ED479CECEB28}" srcId="{EB9A974C-3EBE-4A3E-B4A3-D918BE6DA915}" destId="{CFF256A9-662B-47CB-951F-B5B2AEDF799B}" srcOrd="1" destOrd="0" parTransId="{FAAA4F3B-517A-4D49-9319-83B1CBD68CA9}" sibTransId="{83EA57B1-8F94-43A5-AE74-19A05CD8DDA2}"/>
    <dgm:cxn modelId="{0DE1F1C8-ACD7-4614-87EA-79D28B496DE2}" type="presOf" srcId="{CFF256A9-662B-47CB-951F-B5B2AEDF799B}" destId="{CDA8A4F8-EAA4-4639-861F-E7B1C0B5CB9F}" srcOrd="0" destOrd="0" presId="urn:microsoft.com/office/officeart/2018/5/layout/IconCircleLabelList"/>
    <dgm:cxn modelId="{4273FB28-DD73-41BA-9FF2-35EB244F8FCE}" type="presParOf" srcId="{D69CA5FE-7F3F-47A1-AD51-48060485E3F3}" destId="{E27C7CE2-38EE-4159-9CBA-55CC586317A3}" srcOrd="0" destOrd="0" presId="urn:microsoft.com/office/officeart/2018/5/layout/IconCircleLabelList"/>
    <dgm:cxn modelId="{FE9C7A17-785B-418E-A198-FC2C8E8A328E}" type="presParOf" srcId="{E27C7CE2-38EE-4159-9CBA-55CC586317A3}" destId="{1887A0E5-9329-43AA-AD0A-EF7EF4B2B71A}" srcOrd="0" destOrd="0" presId="urn:microsoft.com/office/officeart/2018/5/layout/IconCircleLabelList"/>
    <dgm:cxn modelId="{8E75FB49-91F6-437F-8755-533504D5A275}" type="presParOf" srcId="{E27C7CE2-38EE-4159-9CBA-55CC586317A3}" destId="{4B37DD87-1B30-4FA9-8957-131DB41BEAF3}" srcOrd="1" destOrd="0" presId="urn:microsoft.com/office/officeart/2018/5/layout/IconCircleLabelList"/>
    <dgm:cxn modelId="{B4409A5D-8400-4B57-A94C-CAA2EC82C33F}" type="presParOf" srcId="{E27C7CE2-38EE-4159-9CBA-55CC586317A3}" destId="{C4EE11E0-3F18-4B51-B175-A572DE8CBB17}" srcOrd="2" destOrd="0" presId="urn:microsoft.com/office/officeart/2018/5/layout/IconCircleLabelList"/>
    <dgm:cxn modelId="{1A4E268B-38AF-4E40-A3B4-71A6FE8C50BD}" type="presParOf" srcId="{E27C7CE2-38EE-4159-9CBA-55CC586317A3}" destId="{178925BC-72C0-45C0-9587-F158F725E7BC}" srcOrd="3" destOrd="0" presId="urn:microsoft.com/office/officeart/2018/5/layout/IconCircleLabelList"/>
    <dgm:cxn modelId="{449083A6-ACCC-4AD2-9A23-B2FB6C3D546B}" type="presParOf" srcId="{D69CA5FE-7F3F-47A1-AD51-48060485E3F3}" destId="{C4303CA5-F1F2-4E3B-A4A6-657EEB774547}" srcOrd="1" destOrd="0" presId="urn:microsoft.com/office/officeart/2018/5/layout/IconCircleLabelList"/>
    <dgm:cxn modelId="{1DD84CD6-3CC4-4AB1-BF3C-6B59F6C091B7}" type="presParOf" srcId="{D69CA5FE-7F3F-47A1-AD51-48060485E3F3}" destId="{19DB86A3-BBEB-41E1-87E4-CFD09F499D48}" srcOrd="2" destOrd="0" presId="urn:microsoft.com/office/officeart/2018/5/layout/IconCircleLabelList"/>
    <dgm:cxn modelId="{B739EE6D-BE16-4A98-9AEC-A11DA9905755}" type="presParOf" srcId="{19DB86A3-BBEB-41E1-87E4-CFD09F499D48}" destId="{406CEC70-5828-4EA1-8A94-106C2A2510B9}" srcOrd="0" destOrd="0" presId="urn:microsoft.com/office/officeart/2018/5/layout/IconCircleLabelList"/>
    <dgm:cxn modelId="{19B93F11-2110-471E-A529-0E67DFB37A4A}" type="presParOf" srcId="{19DB86A3-BBEB-41E1-87E4-CFD09F499D48}" destId="{768AAA68-5EC7-41DB-AD6C-BC780FD00A74}" srcOrd="1" destOrd="0" presId="urn:microsoft.com/office/officeart/2018/5/layout/IconCircleLabelList"/>
    <dgm:cxn modelId="{8E84EA5C-478A-4182-9692-836C05887D47}" type="presParOf" srcId="{19DB86A3-BBEB-41E1-87E4-CFD09F499D48}" destId="{152DA787-5FB7-4C32-BB98-8AD50BE83447}" srcOrd="2" destOrd="0" presId="urn:microsoft.com/office/officeart/2018/5/layout/IconCircleLabelList"/>
    <dgm:cxn modelId="{5A761ED4-7D12-4E64-9089-1A530A91CF45}" type="presParOf" srcId="{19DB86A3-BBEB-41E1-87E4-CFD09F499D48}" destId="{CDA8A4F8-EAA4-4639-861F-E7B1C0B5CB9F}" srcOrd="3" destOrd="0" presId="urn:microsoft.com/office/officeart/2018/5/layout/IconCircleLabelList"/>
    <dgm:cxn modelId="{9285A542-89B9-4247-A0C5-977CB4E8CBFD}" type="presParOf" srcId="{D69CA5FE-7F3F-47A1-AD51-48060485E3F3}" destId="{8CF6D9DF-07BF-4630-BE9E-72EB97FA2778}" srcOrd="3" destOrd="0" presId="urn:microsoft.com/office/officeart/2018/5/layout/IconCircleLabelList"/>
    <dgm:cxn modelId="{926E545B-D3E4-4AAA-AF65-B5156BDB7FFD}" type="presParOf" srcId="{D69CA5FE-7F3F-47A1-AD51-48060485E3F3}" destId="{CC954F56-4032-46DA-8CC4-6B2B9C923AD2}" srcOrd="4" destOrd="0" presId="urn:microsoft.com/office/officeart/2018/5/layout/IconCircleLabelList"/>
    <dgm:cxn modelId="{BB172370-6B5C-4BB5-8074-B2A8F0D5E7C1}" type="presParOf" srcId="{CC954F56-4032-46DA-8CC4-6B2B9C923AD2}" destId="{89153FE9-4096-465E-89A2-BE8D49C36C47}" srcOrd="0" destOrd="0" presId="urn:microsoft.com/office/officeart/2018/5/layout/IconCircleLabelList"/>
    <dgm:cxn modelId="{30E63EFE-173B-4204-8F64-3E41F85D371E}" type="presParOf" srcId="{CC954F56-4032-46DA-8CC4-6B2B9C923AD2}" destId="{EF9E6382-7910-4610-AE4B-6899D7663747}" srcOrd="1" destOrd="0" presId="urn:microsoft.com/office/officeart/2018/5/layout/IconCircleLabelList"/>
    <dgm:cxn modelId="{A8D43BDA-00CE-4282-9A38-D39DB53BC7D3}" type="presParOf" srcId="{CC954F56-4032-46DA-8CC4-6B2B9C923AD2}" destId="{71DFD561-DEBE-43CC-809D-6F8DEE3CE330}" srcOrd="2" destOrd="0" presId="urn:microsoft.com/office/officeart/2018/5/layout/IconCircleLabelList"/>
    <dgm:cxn modelId="{19BA1E5D-D2A5-4180-8F64-380BD4BF1803}" type="presParOf" srcId="{CC954F56-4032-46DA-8CC4-6B2B9C923AD2}" destId="{80AEAE16-6293-4197-9B3C-B73860990E6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D266C-D7C5-4261-84F0-8426A092F68C}">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C4138B-9C75-4943-AF8D-6BA788E68102}">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According to Françoise Thébaud (2014) on French women’s roles during World Wars</a:t>
          </a:r>
        </a:p>
      </dsp:txBody>
      <dsp:txXfrm>
        <a:off x="0" y="2492"/>
        <a:ext cx="6492875" cy="850069"/>
      </dsp:txXfrm>
    </dsp:sp>
    <dsp:sp modelId="{BD484AE3-0626-4436-9F2C-A1074573E6E4}">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3C3F1-F8B3-4E11-95EE-E8D595ECEC33}">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1" kern="1200"/>
            <a:t>Nurse</a:t>
          </a:r>
          <a:endParaRPr lang="en-US" sz="1700" kern="1200"/>
        </a:p>
      </dsp:txBody>
      <dsp:txXfrm>
        <a:off x="0" y="852561"/>
        <a:ext cx="6492875" cy="850069"/>
      </dsp:txXfrm>
    </dsp:sp>
    <dsp:sp modelId="{79F129D3-EC36-4D9E-B04F-87B42D6B375C}">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53A34-7DAA-4364-8EA1-9ACB8F49EF8A}">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1" kern="1200"/>
            <a:t>Soldier’s “godmother” </a:t>
          </a:r>
          <a:r>
            <a:rPr lang="en-US" sz="1700" kern="1200"/>
            <a:t>(an arrangement made in several countries, esp. in France, for women to “adopt” a soldier isolated from his family, write to him and take him when he was on leave.)</a:t>
          </a:r>
        </a:p>
      </dsp:txBody>
      <dsp:txXfrm>
        <a:off x="0" y="1702630"/>
        <a:ext cx="6492875" cy="850069"/>
      </dsp:txXfrm>
    </dsp:sp>
    <dsp:sp modelId="{BECE1A26-F65E-454D-B0EE-FA740C0182ED}">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3C585-3AF7-4266-ADF0-3653228182A8}">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1" kern="1200"/>
            <a:t>Female workers </a:t>
          </a:r>
          <a:r>
            <a:rPr lang="en-US" sz="1700" kern="1200"/>
            <a:t>in wartime factory</a:t>
          </a:r>
        </a:p>
      </dsp:txBody>
      <dsp:txXfrm>
        <a:off x="0" y="2552699"/>
        <a:ext cx="6492875" cy="850069"/>
      </dsp:txXfrm>
    </dsp:sp>
    <dsp:sp modelId="{B1CC1D4D-938C-433A-BBF7-3299DC475DD5}">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D4EDC-C8F9-48C4-BE15-A3A93BCF6E8E}">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1" kern="1200"/>
            <a:t>Women in the countryside who took up men’s work </a:t>
          </a:r>
          <a:r>
            <a:rPr lang="en-US" sz="1700" kern="1200"/>
            <a:t>as the latter were drafted</a:t>
          </a:r>
        </a:p>
      </dsp:txBody>
      <dsp:txXfrm>
        <a:off x="0" y="3402769"/>
        <a:ext cx="6492875" cy="850069"/>
      </dsp:txXfrm>
    </dsp:sp>
    <dsp:sp modelId="{64DE22FA-286F-42F8-AF29-A4EDE1509205}">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5227A2-6E7E-4D3E-B5AB-E8949EEA9CFA}">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1" kern="1200"/>
            <a:t>Women bringing up children on their own </a:t>
          </a:r>
          <a:r>
            <a:rPr lang="en-US" sz="1700" kern="1200"/>
            <a:t>while their husbands were at the war zones</a:t>
          </a:r>
        </a:p>
      </dsp:txBody>
      <dsp:txXfrm>
        <a:off x="0" y="4252838"/>
        <a:ext cx="6492875" cy="850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F2807-F2C2-445E-9768-511AF90853A6}">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E2C287-D9F2-4E1B-B0DE-378062C79E15}">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186131-DBC8-474B-AEC7-D7B0F1DFA5CA}">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66750">
            <a:lnSpc>
              <a:spcPct val="90000"/>
            </a:lnSpc>
            <a:spcBef>
              <a:spcPct val="0"/>
            </a:spcBef>
            <a:spcAft>
              <a:spcPct val="35000"/>
            </a:spcAft>
            <a:buNone/>
          </a:pPr>
          <a:r>
            <a:rPr lang="en-US" sz="1500" kern="1200"/>
            <a:t>The fact remains that women and girls are far too often targeted for violence in armed conflict, and are simultaneously excluded from efforts to prevent, resolve, and rebuild from these complex crises. </a:t>
          </a:r>
          <a:br>
            <a:rPr lang="en-US" sz="1500" kern="1200"/>
          </a:br>
          <a:endParaRPr lang="en-US" sz="1500" kern="1200"/>
        </a:p>
      </dsp:txBody>
      <dsp:txXfrm>
        <a:off x="1941716" y="718"/>
        <a:ext cx="4571887" cy="1681139"/>
      </dsp:txXfrm>
    </dsp:sp>
    <dsp:sp modelId="{4E799615-2C00-4C94-8B79-66DCDF52BC54}">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DAC00E-E55F-41A1-AFB6-03A6D97FEC35}">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DE60A7-5C74-455E-9F86-1095C957C352}">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66750">
            <a:lnSpc>
              <a:spcPct val="90000"/>
            </a:lnSpc>
            <a:spcBef>
              <a:spcPct val="0"/>
            </a:spcBef>
            <a:spcAft>
              <a:spcPct val="35000"/>
            </a:spcAft>
            <a:buNone/>
          </a:pPr>
          <a:r>
            <a:rPr lang="en-US" sz="1500" kern="1200"/>
            <a:t>From 1992 to 2011, less than 4%of participants in peace agreements and less than 10% of negotiators at peace talks were women, </a:t>
          </a:r>
          <a:r>
            <a:rPr lang="en-US" sz="1500" u="sng" kern="1200">
              <a:hlinkClick xmlns:r="http://schemas.openxmlformats.org/officeDocument/2006/relationships" r:id="rId5"/>
            </a:rPr>
            <a:t>according to UN data</a:t>
          </a:r>
          <a:endParaRPr lang="en-US" sz="1500" kern="1200"/>
        </a:p>
      </dsp:txBody>
      <dsp:txXfrm>
        <a:off x="1941716" y="2102143"/>
        <a:ext cx="4571887" cy="1681139"/>
      </dsp:txXfrm>
    </dsp:sp>
    <dsp:sp modelId="{3FC1F101-5F14-400A-907F-B6AC05B2BB9C}">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7D23F-31C4-4D32-A7FC-77572587485F}">
      <dsp:nvSpPr>
        <dsp:cNvPr id="0" name=""/>
        <dsp:cNvSpPr/>
      </dsp:nvSpPr>
      <dsp:spPr>
        <a:xfrm>
          <a:off x="508544" y="4581824"/>
          <a:ext cx="924626" cy="92462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0B5D2F-1D63-44DF-886E-29DB4663584D}">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66750">
            <a:lnSpc>
              <a:spcPct val="90000"/>
            </a:lnSpc>
            <a:spcBef>
              <a:spcPct val="0"/>
            </a:spcBef>
            <a:spcAft>
              <a:spcPct val="35000"/>
            </a:spcAft>
            <a:buNone/>
          </a:pPr>
          <a:r>
            <a:rPr lang="en-US" sz="1500" b="1" u="sng" kern="1200"/>
            <a:t>SO WHAT?</a:t>
          </a:r>
          <a:endParaRPr lang="en-US" sz="1500" kern="1200"/>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3C6FF-7511-4A33-A130-DBB0759C2442}">
      <dsp:nvSpPr>
        <dsp:cNvPr id="0" name=""/>
        <dsp:cNvSpPr/>
      </dsp:nvSpPr>
      <dsp:spPr>
        <a:xfrm>
          <a:off x="824171" y="1339889"/>
          <a:ext cx="1341562" cy="134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8C4ECA-406E-4579-82BF-5EE9452AC4EB}">
      <dsp:nvSpPr>
        <dsp:cNvPr id="0" name=""/>
        <dsp:cNvSpPr/>
      </dsp:nvSpPr>
      <dsp:spPr>
        <a:xfrm>
          <a:off x="4328" y="304551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Peace processes are less likely to be simply a negotiation about power among men with guns, but rather to include broader issues about how to build a sustainable peaceful society. </a:t>
          </a:r>
        </a:p>
      </dsp:txBody>
      <dsp:txXfrm>
        <a:off x="4328" y="3045510"/>
        <a:ext cx="2981250" cy="720000"/>
      </dsp:txXfrm>
    </dsp:sp>
    <dsp:sp modelId="{3CD5EF3B-FD60-4DF8-B178-33944D77C166}">
      <dsp:nvSpPr>
        <dsp:cNvPr id="0" name=""/>
        <dsp:cNvSpPr/>
      </dsp:nvSpPr>
      <dsp:spPr>
        <a:xfrm>
          <a:off x="4327140" y="1339889"/>
          <a:ext cx="1341562" cy="134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1A4BC3-B056-497A-B7F2-1E9BA0ECDE30}">
      <dsp:nvSpPr>
        <dsp:cNvPr id="0" name=""/>
        <dsp:cNvSpPr/>
      </dsp:nvSpPr>
      <dsp:spPr>
        <a:xfrm>
          <a:off x="3507296" y="304551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i.e. important recognition of gender-based violence as effects of war, access of basic needs (food, water, safe shelter, education, health) are discussed as primary</a:t>
          </a:r>
        </a:p>
      </dsp:txBody>
      <dsp:txXfrm>
        <a:off x="3507296" y="3045510"/>
        <a:ext cx="2981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7A0E5-9329-43AA-AD0A-EF7EF4B2B71A}">
      <dsp:nvSpPr>
        <dsp:cNvPr id="0" name=""/>
        <dsp:cNvSpPr/>
      </dsp:nvSpPr>
      <dsp:spPr>
        <a:xfrm>
          <a:off x="1349083" y="43025"/>
          <a:ext cx="1303875" cy="13038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7DD87-1B30-4FA9-8957-131DB41BEAF3}">
      <dsp:nvSpPr>
        <dsp:cNvPr id="0" name=""/>
        <dsp:cNvSpPr/>
      </dsp:nvSpPr>
      <dsp:spPr>
        <a:xfrm>
          <a:off x="1626958" y="320900"/>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8925BC-72C0-45C0-9587-F158F725E7BC}">
      <dsp:nvSpPr>
        <dsp:cNvPr id="0" name=""/>
        <dsp:cNvSpPr/>
      </dsp:nvSpPr>
      <dsp:spPr>
        <a:xfrm>
          <a:off x="932270" y="1753025"/>
          <a:ext cx="21375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Experience of war is gendered.</a:t>
          </a:r>
        </a:p>
      </dsp:txBody>
      <dsp:txXfrm>
        <a:off x="932270" y="1753025"/>
        <a:ext cx="2137500" cy="922500"/>
      </dsp:txXfrm>
    </dsp:sp>
    <dsp:sp modelId="{406CEC70-5828-4EA1-8A94-106C2A2510B9}">
      <dsp:nvSpPr>
        <dsp:cNvPr id="0" name=""/>
        <dsp:cNvSpPr/>
      </dsp:nvSpPr>
      <dsp:spPr>
        <a:xfrm>
          <a:off x="3860645" y="43025"/>
          <a:ext cx="1303875" cy="13038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8AAA68-5EC7-41DB-AD6C-BC780FD00A74}">
      <dsp:nvSpPr>
        <dsp:cNvPr id="0" name=""/>
        <dsp:cNvSpPr/>
      </dsp:nvSpPr>
      <dsp:spPr>
        <a:xfrm>
          <a:off x="4138520" y="320900"/>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A8A4F8-EAA4-4639-861F-E7B1C0B5CB9F}">
      <dsp:nvSpPr>
        <dsp:cNvPr id="0" name=""/>
        <dsp:cNvSpPr/>
      </dsp:nvSpPr>
      <dsp:spPr>
        <a:xfrm>
          <a:off x="3443833" y="1753025"/>
          <a:ext cx="21375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In order to achieve comprehensive, long-term and intractable solutions to armed conflicts, the involvement of (NOT TOKEN) women are imperative.</a:t>
          </a:r>
        </a:p>
      </dsp:txBody>
      <dsp:txXfrm>
        <a:off x="3443833" y="1753025"/>
        <a:ext cx="2137500" cy="922500"/>
      </dsp:txXfrm>
    </dsp:sp>
    <dsp:sp modelId="{89153FE9-4096-465E-89A2-BE8D49C36C47}">
      <dsp:nvSpPr>
        <dsp:cNvPr id="0" name=""/>
        <dsp:cNvSpPr/>
      </dsp:nvSpPr>
      <dsp:spPr>
        <a:xfrm>
          <a:off x="2604864" y="3209900"/>
          <a:ext cx="1303875" cy="13038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9E6382-7910-4610-AE4B-6899D7663747}">
      <dsp:nvSpPr>
        <dsp:cNvPr id="0" name=""/>
        <dsp:cNvSpPr/>
      </dsp:nvSpPr>
      <dsp:spPr>
        <a:xfrm>
          <a:off x="2882739" y="3487775"/>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AEAE16-6293-4197-9B3C-B73860990E62}">
      <dsp:nvSpPr>
        <dsp:cNvPr id="0" name=""/>
        <dsp:cNvSpPr/>
      </dsp:nvSpPr>
      <dsp:spPr>
        <a:xfrm>
          <a:off x="2188051" y="4919900"/>
          <a:ext cx="21375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https://www.youtube.com/watch?v=GayuKnUWwXQ&amp;feature=youtu.be</a:t>
          </a:r>
        </a:p>
      </dsp:txBody>
      <dsp:txXfrm>
        <a:off x="2188051" y="4919900"/>
        <a:ext cx="2137500" cy="9225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B469C-EC8D-4AAC-8DC9-AC336C7F7469}" type="datetimeFigureOut">
              <a:rPr lang="en-US" smtClean="0"/>
              <a:t>4/7/2019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B9919-9CED-414F-9A74-0C63877E2C9F}" type="slidenum">
              <a:rPr lang="en-US" smtClean="0"/>
              <a:t>‹#›</a:t>
            </a:fld>
            <a:endParaRPr lang="en-US"/>
          </a:p>
        </p:txBody>
      </p:sp>
    </p:spTree>
    <p:extLst>
      <p:ext uri="{BB962C8B-B14F-4D97-AF65-F5344CB8AC3E}">
        <p14:creationId xmlns:p14="http://schemas.microsoft.com/office/powerpoint/2010/main" val="12685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fricawln.org/julienne-luseng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theguardian.com/world/2015/jun/13/rape-victims-congo-world-turned-awa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are hardly involved</a:t>
            </a:r>
          </a:p>
        </p:txBody>
      </p:sp>
      <p:sp>
        <p:nvSpPr>
          <p:cNvPr id="4" name="Slide Number Placeholder 3"/>
          <p:cNvSpPr>
            <a:spLocks noGrp="1"/>
          </p:cNvSpPr>
          <p:nvPr>
            <p:ph type="sldNum" sz="quarter" idx="5"/>
          </p:nvPr>
        </p:nvSpPr>
        <p:spPr/>
        <p:txBody>
          <a:bodyPr/>
          <a:lstStyle/>
          <a:p>
            <a:fld id="{402B9919-9CED-414F-9A74-0C63877E2C9F}" type="slidenum">
              <a:rPr lang="en-US" smtClean="0"/>
              <a:t>2</a:t>
            </a:fld>
            <a:endParaRPr lang="en-US"/>
          </a:p>
        </p:txBody>
      </p:sp>
    </p:spTree>
    <p:extLst>
      <p:ext uri="{BB962C8B-B14F-4D97-AF65-F5344CB8AC3E}">
        <p14:creationId xmlns:p14="http://schemas.microsoft.com/office/powerpoint/2010/main" val="30898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Delegations from Afghanistan, Pakistan, The United States of America and China discuss a road map for ending the war with the Taliban at the Presidential Palace in Kabul, Afghanistan, Jan. 18, 2016</a:t>
            </a:r>
          </a:p>
          <a:p>
            <a:endParaRPr lang="en-US" dirty="0"/>
          </a:p>
          <a:p>
            <a:endParaRPr lang="en-US" dirty="0"/>
          </a:p>
        </p:txBody>
      </p:sp>
      <p:sp>
        <p:nvSpPr>
          <p:cNvPr id="4" name="Slide Number Placeholder 3"/>
          <p:cNvSpPr>
            <a:spLocks noGrp="1"/>
          </p:cNvSpPr>
          <p:nvPr>
            <p:ph type="sldNum" sz="quarter" idx="5"/>
          </p:nvPr>
        </p:nvSpPr>
        <p:spPr/>
        <p:txBody>
          <a:bodyPr/>
          <a:lstStyle/>
          <a:p>
            <a:fld id="{402B9919-9CED-414F-9A74-0C63877E2C9F}" type="slidenum">
              <a:rPr lang="en-US" smtClean="0"/>
              <a:t>3</a:t>
            </a:fld>
            <a:endParaRPr lang="en-US"/>
          </a:p>
        </p:txBody>
      </p:sp>
    </p:spTree>
    <p:extLst>
      <p:ext uri="{BB962C8B-B14F-4D97-AF65-F5344CB8AC3E}">
        <p14:creationId xmlns:p14="http://schemas.microsoft.com/office/powerpoint/2010/main" val="225805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2B9919-9CED-414F-9A74-0C63877E2C9F}" type="slidenum">
              <a:rPr lang="en-US" smtClean="0"/>
              <a:t>4</a:t>
            </a:fld>
            <a:endParaRPr lang="en-US"/>
          </a:p>
        </p:txBody>
      </p:sp>
    </p:spTree>
    <p:extLst>
      <p:ext uri="{BB962C8B-B14F-4D97-AF65-F5344CB8AC3E}">
        <p14:creationId xmlns:p14="http://schemas.microsoft.com/office/powerpoint/2010/main" val="311009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Women in WW2</a:t>
            </a:r>
          </a:p>
          <a:p>
            <a:endParaRPr lang="en-US" dirty="0"/>
          </a:p>
          <a:p>
            <a:r>
              <a:rPr lang="en-US" dirty="0"/>
              <a:t>A BBC illustration on the stereotypical roles of women in war: nurse, doctor, ambulance driver, WAAC worker</a:t>
            </a:r>
          </a:p>
          <a:p>
            <a:r>
              <a:rPr lang="en-US" b="1" dirty="0"/>
              <a:t>What was the Women's Army Auxiliary Corps?</a:t>
            </a:r>
          </a:p>
          <a:p>
            <a:r>
              <a:rPr lang="en-US" dirty="0"/>
              <a:t>By 1917 the Army was running short of men.</a:t>
            </a:r>
          </a:p>
          <a:p>
            <a:r>
              <a:rPr lang="en-US" dirty="0"/>
              <a:t>The War Office </a:t>
            </a:r>
            <a:r>
              <a:rPr lang="en-US" dirty="0" err="1"/>
              <a:t>realised</a:t>
            </a:r>
            <a:r>
              <a:rPr lang="en-US" dirty="0"/>
              <a:t> that some front line jobs which did not involve fighting were being done by men. They decided that women could do these jobs instead.</a:t>
            </a:r>
          </a:p>
          <a:p>
            <a:endParaRPr lang="en-US" dirty="0"/>
          </a:p>
        </p:txBody>
      </p:sp>
      <p:sp>
        <p:nvSpPr>
          <p:cNvPr id="4" name="Slide Number Placeholder 3"/>
          <p:cNvSpPr>
            <a:spLocks noGrp="1"/>
          </p:cNvSpPr>
          <p:nvPr>
            <p:ph type="sldNum" sz="quarter" idx="5"/>
          </p:nvPr>
        </p:nvSpPr>
        <p:spPr/>
        <p:txBody>
          <a:bodyPr/>
          <a:lstStyle/>
          <a:p>
            <a:fld id="{402B9919-9CED-414F-9A74-0C63877E2C9F}" type="slidenum">
              <a:rPr lang="en-US" smtClean="0"/>
              <a:t>8</a:t>
            </a:fld>
            <a:endParaRPr lang="en-US"/>
          </a:p>
        </p:txBody>
      </p:sp>
    </p:spTree>
    <p:extLst>
      <p:ext uri="{BB962C8B-B14F-4D97-AF65-F5344CB8AC3E}">
        <p14:creationId xmlns:p14="http://schemas.microsoft.com/office/powerpoint/2010/main" val="265879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Preliminary findings from the UN Assistance Mission in Afghanistan (UNAMA) indicate that as many as 23 civilians were killed and three injured Tuesday in an airstrike in </a:t>
            </a:r>
            <a:r>
              <a:rPr lang="en-US" dirty="0" err="1"/>
              <a:t>Garmser</a:t>
            </a:r>
            <a:r>
              <a:rPr lang="en-US" dirty="0"/>
              <a:t> district of Helmand province during operations conducted by pro-government forces against Taliban in the area.</a:t>
            </a:r>
          </a:p>
          <a:p>
            <a:r>
              <a:rPr lang="en-US" dirty="0"/>
              <a:t>Initial findings indicate that the vast majority of the victims were women and children. The Mission is actively working to verify information indicating up to 10 children were killed along with eight women, and three children were injured, including an eight-year-old boy.</a:t>
            </a:r>
          </a:p>
          <a:p>
            <a:endParaRPr lang="en-US" dirty="0"/>
          </a:p>
        </p:txBody>
      </p:sp>
      <p:sp>
        <p:nvSpPr>
          <p:cNvPr id="4" name="Slide Number Placeholder 3"/>
          <p:cNvSpPr>
            <a:spLocks noGrp="1"/>
          </p:cNvSpPr>
          <p:nvPr>
            <p:ph type="sldNum" sz="quarter" idx="5"/>
          </p:nvPr>
        </p:nvSpPr>
        <p:spPr/>
        <p:txBody>
          <a:bodyPr/>
          <a:lstStyle/>
          <a:p>
            <a:fld id="{402B9919-9CED-414F-9A74-0C63877E2C9F}" type="slidenum">
              <a:rPr lang="en-US" smtClean="0"/>
              <a:t>10</a:t>
            </a:fld>
            <a:endParaRPr lang="en-US"/>
          </a:p>
        </p:txBody>
      </p:sp>
    </p:spTree>
    <p:extLst>
      <p:ext uri="{BB962C8B-B14F-4D97-AF65-F5344CB8AC3E}">
        <p14:creationId xmlns:p14="http://schemas.microsoft.com/office/powerpoint/2010/main" val="166834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Tuesday, 13 October 2015, </a:t>
            </a:r>
            <a:r>
              <a:rPr lang="en-US" sz="1200" kern="1200" dirty="0">
                <a:solidFill>
                  <a:schemeClr val="tx1"/>
                </a:solidFill>
                <a:effectLst/>
                <a:latin typeface="+mn-lt"/>
                <a:ea typeface="+mn-ea"/>
                <a:cs typeface="+mn-cs"/>
                <a:hlinkClick r:id="rId3"/>
              </a:rPr>
              <a:t>Julienne </a:t>
            </a:r>
            <a:r>
              <a:rPr lang="en-US" sz="1200" kern="1200" dirty="0" err="1">
                <a:solidFill>
                  <a:schemeClr val="tx1"/>
                </a:solidFill>
                <a:effectLst/>
                <a:latin typeface="+mn-lt"/>
                <a:ea typeface="+mn-ea"/>
                <a:cs typeface="+mn-cs"/>
                <a:hlinkClick r:id="rId3"/>
              </a:rPr>
              <a:t>Lusenge</a:t>
            </a:r>
            <a:r>
              <a:rPr lang="en-US" sz="1200" kern="1200" dirty="0">
                <a:solidFill>
                  <a:schemeClr val="tx1"/>
                </a:solidFill>
                <a:effectLst/>
                <a:latin typeface="+mn-lt"/>
                <a:ea typeface="+mn-ea"/>
                <a:cs typeface="+mn-cs"/>
              </a:rPr>
              <a:t>, a veteran campaigner for women’s rights in the Democratic Republic of the Congo (DRC), addressed the security council. She began by saying she had spoken to the body before and had thought long and hard about whether to do so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Seven years earlier in 2008, </a:t>
            </a:r>
            <a:r>
              <a:rPr lang="en-US" sz="1200" kern="1200" dirty="0" err="1">
                <a:solidFill>
                  <a:schemeClr val="tx1"/>
                </a:solidFill>
                <a:effectLst/>
                <a:latin typeface="+mn-lt"/>
                <a:ea typeface="+mn-ea"/>
                <a:cs typeface="+mn-cs"/>
              </a:rPr>
              <a:t>Lusenge</a:t>
            </a:r>
            <a:r>
              <a:rPr lang="en-US" sz="1200" kern="1200" dirty="0">
                <a:solidFill>
                  <a:schemeClr val="tx1"/>
                </a:solidFill>
                <a:effectLst/>
                <a:latin typeface="+mn-lt"/>
                <a:ea typeface="+mn-ea"/>
                <a:cs typeface="+mn-cs"/>
              </a:rPr>
              <a:t> had described to the council the rapes, murders and massacres ravaging her country. She had asked for action to enable peacekeeping operations in the DRC to better protect women from sexual violence. </a:t>
            </a:r>
            <a:r>
              <a:rPr lang="en-US" sz="1200" kern="1200" dirty="0" err="1">
                <a:solidFill>
                  <a:schemeClr val="tx1"/>
                </a:solidFill>
                <a:effectLst/>
                <a:latin typeface="+mn-lt"/>
                <a:ea typeface="+mn-ea"/>
                <a:cs typeface="+mn-cs"/>
              </a:rPr>
              <a:t>Lusenge</a:t>
            </a:r>
            <a:r>
              <a:rPr lang="en-US" sz="1200" kern="1200" dirty="0">
                <a:solidFill>
                  <a:schemeClr val="tx1"/>
                </a:solidFill>
                <a:effectLst/>
                <a:latin typeface="+mn-lt"/>
                <a:ea typeface="+mn-ea"/>
                <a:cs typeface="+mn-cs"/>
              </a:rPr>
              <a:t> told them bluntly: for women caught up in conflict in the DRC, almost nothing had changed. The </a:t>
            </a:r>
            <a:r>
              <a:rPr lang="en-US" sz="1200" kern="1200" dirty="0">
                <a:solidFill>
                  <a:schemeClr val="tx1"/>
                </a:solidFill>
                <a:effectLst/>
                <a:latin typeface="+mn-lt"/>
                <a:ea typeface="+mn-ea"/>
                <a:cs typeface="+mn-cs"/>
                <a:hlinkClick r:id="rId4"/>
              </a:rPr>
              <a:t>trafficking, rapes and murders continued</a:t>
            </a:r>
            <a:r>
              <a:rPr lang="en-US" sz="1200" kern="1200" dirty="0">
                <a:solidFill>
                  <a:schemeClr val="tx1"/>
                </a:solidFill>
                <a:effectLst/>
                <a:latin typeface="+mn-lt"/>
                <a:ea typeface="+mn-ea"/>
                <a:cs typeface="+mn-cs"/>
              </a:rPr>
              <a:t>. Local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trying to support survivors of sexual violence struggled to find the necessary resources. And attempts to achieve peace and stability were largely ineffective and unsustainable.</a:t>
            </a:r>
          </a:p>
          <a:p>
            <a:endParaRPr lang="en-US" dirty="0"/>
          </a:p>
        </p:txBody>
      </p:sp>
      <p:sp>
        <p:nvSpPr>
          <p:cNvPr id="4" name="Slide Number Placeholder 3"/>
          <p:cNvSpPr>
            <a:spLocks noGrp="1"/>
          </p:cNvSpPr>
          <p:nvPr>
            <p:ph type="sldNum" sz="quarter" idx="5"/>
          </p:nvPr>
        </p:nvSpPr>
        <p:spPr/>
        <p:txBody>
          <a:bodyPr/>
          <a:lstStyle/>
          <a:p>
            <a:fld id="{402B9919-9CED-414F-9A74-0C63877E2C9F}" type="slidenum">
              <a:rPr lang="en-US" smtClean="0"/>
              <a:t>12</a:t>
            </a:fld>
            <a:endParaRPr lang="en-US"/>
          </a:p>
        </p:txBody>
      </p:sp>
    </p:spTree>
    <p:extLst>
      <p:ext uri="{BB962C8B-B14F-4D97-AF65-F5344CB8AC3E}">
        <p14:creationId xmlns:p14="http://schemas.microsoft.com/office/powerpoint/2010/main" val="152405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participation of women in this way does not mean trying to squeeze them into processes that are in and of themselves broken. Rather, it entails working with women leaders—from the local to national to regional to international levels—to seek creative, long-term solutions to seemingly intractable problems. Inclusivity is the key.</a:t>
            </a:r>
          </a:p>
          <a:p>
            <a:endParaRPr lang="en-US" dirty="0"/>
          </a:p>
        </p:txBody>
      </p:sp>
      <p:sp>
        <p:nvSpPr>
          <p:cNvPr id="4" name="Slide Number Placeholder 3"/>
          <p:cNvSpPr>
            <a:spLocks noGrp="1"/>
          </p:cNvSpPr>
          <p:nvPr>
            <p:ph type="sldNum" sz="quarter" idx="5"/>
          </p:nvPr>
        </p:nvSpPr>
        <p:spPr/>
        <p:txBody>
          <a:bodyPr/>
          <a:lstStyle/>
          <a:p>
            <a:fld id="{402B9919-9CED-414F-9A74-0C63877E2C9F}" type="slidenum">
              <a:rPr lang="en-US" smtClean="0"/>
              <a:t>17</a:t>
            </a:fld>
            <a:endParaRPr lang="en-US"/>
          </a:p>
        </p:txBody>
      </p:sp>
    </p:spTree>
    <p:extLst>
      <p:ext uri="{BB962C8B-B14F-4D97-AF65-F5344CB8AC3E}">
        <p14:creationId xmlns:p14="http://schemas.microsoft.com/office/powerpoint/2010/main" val="258466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E6FE-9E79-4A08-8D00-D1B2174DBA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AAB754-5A9A-4900-8148-D3DBE7D9C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2D780F-58BB-4417-A86C-67ADC65F981F}"/>
              </a:ext>
            </a:extLst>
          </p:cNvPr>
          <p:cNvSpPr>
            <a:spLocks noGrp="1"/>
          </p:cNvSpPr>
          <p:nvPr>
            <p:ph type="dt" sz="half" idx="10"/>
          </p:nvPr>
        </p:nvSpPr>
        <p:spPr/>
        <p:txBody>
          <a:bodyPr/>
          <a:lstStyle/>
          <a:p>
            <a:fld id="{6E8ADE5F-1758-4AB5-B72B-3B1B98432FDC}" type="datetimeFigureOut">
              <a:rPr lang="en-US" smtClean="0"/>
              <a:t>4/7/2019</a:t>
            </a:fld>
            <a:endParaRPr lang="en-US"/>
          </a:p>
        </p:txBody>
      </p:sp>
      <p:sp>
        <p:nvSpPr>
          <p:cNvPr id="5" name="Footer Placeholder 4">
            <a:extLst>
              <a:ext uri="{FF2B5EF4-FFF2-40B4-BE49-F238E27FC236}">
                <a16:creationId xmlns:a16="http://schemas.microsoft.com/office/drawing/2014/main" id="{88FC6E9D-0C71-4E65-94EE-EFB5F5AC1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9F1AA-A3D2-4ECB-A403-0BF0318C578C}"/>
              </a:ext>
            </a:extLst>
          </p:cNvPr>
          <p:cNvSpPr>
            <a:spLocks noGrp="1"/>
          </p:cNvSpPr>
          <p:nvPr>
            <p:ph type="sldNum" sz="quarter" idx="12"/>
          </p:nvPr>
        </p:nvSpPr>
        <p:spPr/>
        <p:txBody>
          <a:bodyPr/>
          <a:lstStyle/>
          <a:p>
            <a:fld id="{6B8495CF-AF65-462B-ACD0-223E983BB896}" type="slidenum">
              <a:rPr lang="en-US" smtClean="0"/>
              <a:t>‹#›</a:t>
            </a:fld>
            <a:endParaRPr lang="en-US"/>
          </a:p>
        </p:txBody>
      </p:sp>
    </p:spTree>
    <p:extLst>
      <p:ext uri="{BB962C8B-B14F-4D97-AF65-F5344CB8AC3E}">
        <p14:creationId xmlns:p14="http://schemas.microsoft.com/office/powerpoint/2010/main" val="251292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C67D-1CB7-4F78-90EC-E168A8A0D5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E2BCAD-AEDB-4C9F-A406-6A442E6F66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36A02-EFDA-407B-9E4E-9CEE9FBCA5D6}"/>
              </a:ext>
            </a:extLst>
          </p:cNvPr>
          <p:cNvSpPr>
            <a:spLocks noGrp="1"/>
          </p:cNvSpPr>
          <p:nvPr>
            <p:ph type="dt" sz="half" idx="10"/>
          </p:nvPr>
        </p:nvSpPr>
        <p:spPr/>
        <p:txBody>
          <a:bodyPr/>
          <a:lstStyle/>
          <a:p>
            <a:fld id="{6E8ADE5F-1758-4AB5-B72B-3B1B98432FDC}" type="datetimeFigureOut">
              <a:rPr lang="en-US" smtClean="0"/>
              <a:t>4/7/2019</a:t>
            </a:fld>
            <a:endParaRPr lang="en-US"/>
          </a:p>
        </p:txBody>
      </p:sp>
      <p:sp>
        <p:nvSpPr>
          <p:cNvPr id="5" name="Footer Placeholder 4">
            <a:extLst>
              <a:ext uri="{FF2B5EF4-FFF2-40B4-BE49-F238E27FC236}">
                <a16:creationId xmlns:a16="http://schemas.microsoft.com/office/drawing/2014/main" id="{E305405A-78B5-4A29-A574-D349291A3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05BAA-2E5C-4883-9BC1-99FB835F0D7E}"/>
              </a:ext>
            </a:extLst>
          </p:cNvPr>
          <p:cNvSpPr>
            <a:spLocks noGrp="1"/>
          </p:cNvSpPr>
          <p:nvPr>
            <p:ph type="sldNum" sz="quarter" idx="12"/>
          </p:nvPr>
        </p:nvSpPr>
        <p:spPr/>
        <p:txBody>
          <a:bodyPr/>
          <a:lstStyle/>
          <a:p>
            <a:fld id="{6B8495CF-AF65-462B-ACD0-223E983BB896}" type="slidenum">
              <a:rPr lang="en-US" smtClean="0"/>
              <a:t>‹#›</a:t>
            </a:fld>
            <a:endParaRPr lang="en-US"/>
          </a:p>
        </p:txBody>
      </p:sp>
    </p:spTree>
    <p:extLst>
      <p:ext uri="{BB962C8B-B14F-4D97-AF65-F5344CB8AC3E}">
        <p14:creationId xmlns:p14="http://schemas.microsoft.com/office/powerpoint/2010/main" val="230863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1E232C-7907-49F7-9882-8FCBA2F1C1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A50F4F-9F14-4C00-AC61-9E6285B107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A231E-3734-4244-862B-379378349FA7}"/>
              </a:ext>
            </a:extLst>
          </p:cNvPr>
          <p:cNvSpPr>
            <a:spLocks noGrp="1"/>
          </p:cNvSpPr>
          <p:nvPr>
            <p:ph type="dt" sz="half" idx="10"/>
          </p:nvPr>
        </p:nvSpPr>
        <p:spPr/>
        <p:txBody>
          <a:bodyPr/>
          <a:lstStyle/>
          <a:p>
            <a:fld id="{6E8ADE5F-1758-4AB5-B72B-3B1B98432FDC}" type="datetimeFigureOut">
              <a:rPr lang="en-US" smtClean="0"/>
              <a:t>4/7/2019</a:t>
            </a:fld>
            <a:endParaRPr lang="en-US"/>
          </a:p>
        </p:txBody>
      </p:sp>
      <p:sp>
        <p:nvSpPr>
          <p:cNvPr id="5" name="Footer Placeholder 4">
            <a:extLst>
              <a:ext uri="{FF2B5EF4-FFF2-40B4-BE49-F238E27FC236}">
                <a16:creationId xmlns:a16="http://schemas.microsoft.com/office/drawing/2014/main" id="{F64AECBA-335B-4BE6-9D5A-006C1E801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8CE52-7844-44FF-94E1-A62FC039C96F}"/>
              </a:ext>
            </a:extLst>
          </p:cNvPr>
          <p:cNvSpPr>
            <a:spLocks noGrp="1"/>
          </p:cNvSpPr>
          <p:nvPr>
            <p:ph type="sldNum" sz="quarter" idx="12"/>
          </p:nvPr>
        </p:nvSpPr>
        <p:spPr/>
        <p:txBody>
          <a:bodyPr/>
          <a:lstStyle/>
          <a:p>
            <a:fld id="{6B8495CF-AF65-462B-ACD0-223E983BB896}" type="slidenum">
              <a:rPr lang="en-US" smtClean="0"/>
              <a:t>‹#›</a:t>
            </a:fld>
            <a:endParaRPr lang="en-US"/>
          </a:p>
        </p:txBody>
      </p:sp>
    </p:spTree>
    <p:extLst>
      <p:ext uri="{BB962C8B-B14F-4D97-AF65-F5344CB8AC3E}">
        <p14:creationId xmlns:p14="http://schemas.microsoft.com/office/powerpoint/2010/main" val="67601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950E-F2A9-4230-8911-6425F0EFB6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AEDA90-71B6-462C-9C62-F26D421EE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29179-82AD-4F54-9CB8-40AA351229D0}"/>
              </a:ext>
            </a:extLst>
          </p:cNvPr>
          <p:cNvSpPr>
            <a:spLocks noGrp="1"/>
          </p:cNvSpPr>
          <p:nvPr>
            <p:ph type="dt" sz="half" idx="10"/>
          </p:nvPr>
        </p:nvSpPr>
        <p:spPr/>
        <p:txBody>
          <a:bodyPr/>
          <a:lstStyle/>
          <a:p>
            <a:fld id="{6E8ADE5F-1758-4AB5-B72B-3B1B98432FDC}" type="datetimeFigureOut">
              <a:rPr lang="en-US" smtClean="0"/>
              <a:t>4/7/2019</a:t>
            </a:fld>
            <a:endParaRPr lang="en-US"/>
          </a:p>
        </p:txBody>
      </p:sp>
      <p:sp>
        <p:nvSpPr>
          <p:cNvPr id="5" name="Footer Placeholder 4">
            <a:extLst>
              <a:ext uri="{FF2B5EF4-FFF2-40B4-BE49-F238E27FC236}">
                <a16:creationId xmlns:a16="http://schemas.microsoft.com/office/drawing/2014/main" id="{4521BD68-5847-4168-B41F-E99D8B0DE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5C87-D5D9-4831-8160-3639B7E0745E}"/>
              </a:ext>
            </a:extLst>
          </p:cNvPr>
          <p:cNvSpPr>
            <a:spLocks noGrp="1"/>
          </p:cNvSpPr>
          <p:nvPr>
            <p:ph type="sldNum" sz="quarter" idx="12"/>
          </p:nvPr>
        </p:nvSpPr>
        <p:spPr/>
        <p:txBody>
          <a:bodyPr/>
          <a:lstStyle/>
          <a:p>
            <a:fld id="{6B8495CF-AF65-462B-ACD0-223E983BB896}" type="slidenum">
              <a:rPr lang="en-US" smtClean="0"/>
              <a:t>‹#›</a:t>
            </a:fld>
            <a:endParaRPr lang="en-US"/>
          </a:p>
        </p:txBody>
      </p:sp>
    </p:spTree>
    <p:extLst>
      <p:ext uri="{BB962C8B-B14F-4D97-AF65-F5344CB8AC3E}">
        <p14:creationId xmlns:p14="http://schemas.microsoft.com/office/powerpoint/2010/main" val="51469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1EBC-414D-47EF-8501-8E2673CDE3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66E143-FDD3-4618-B517-F7B4C5462A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67511C-2C7C-436B-A0CC-9011059CAEDC}"/>
              </a:ext>
            </a:extLst>
          </p:cNvPr>
          <p:cNvSpPr>
            <a:spLocks noGrp="1"/>
          </p:cNvSpPr>
          <p:nvPr>
            <p:ph type="dt" sz="half" idx="10"/>
          </p:nvPr>
        </p:nvSpPr>
        <p:spPr/>
        <p:txBody>
          <a:bodyPr/>
          <a:lstStyle/>
          <a:p>
            <a:fld id="{6E8ADE5F-1758-4AB5-B72B-3B1B98432FDC}" type="datetimeFigureOut">
              <a:rPr lang="en-US" smtClean="0"/>
              <a:t>4/7/2019</a:t>
            </a:fld>
            <a:endParaRPr lang="en-US"/>
          </a:p>
        </p:txBody>
      </p:sp>
      <p:sp>
        <p:nvSpPr>
          <p:cNvPr id="5" name="Footer Placeholder 4">
            <a:extLst>
              <a:ext uri="{FF2B5EF4-FFF2-40B4-BE49-F238E27FC236}">
                <a16:creationId xmlns:a16="http://schemas.microsoft.com/office/drawing/2014/main" id="{E6DAFC23-5E43-4282-8557-97833D09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4A790-5A61-460A-8B17-1844AB5BDDAD}"/>
              </a:ext>
            </a:extLst>
          </p:cNvPr>
          <p:cNvSpPr>
            <a:spLocks noGrp="1"/>
          </p:cNvSpPr>
          <p:nvPr>
            <p:ph type="sldNum" sz="quarter" idx="12"/>
          </p:nvPr>
        </p:nvSpPr>
        <p:spPr/>
        <p:txBody>
          <a:bodyPr/>
          <a:lstStyle/>
          <a:p>
            <a:fld id="{6B8495CF-AF65-462B-ACD0-223E983BB896}" type="slidenum">
              <a:rPr lang="en-US" smtClean="0"/>
              <a:t>‹#›</a:t>
            </a:fld>
            <a:endParaRPr lang="en-US"/>
          </a:p>
        </p:txBody>
      </p:sp>
    </p:spTree>
    <p:extLst>
      <p:ext uri="{BB962C8B-B14F-4D97-AF65-F5344CB8AC3E}">
        <p14:creationId xmlns:p14="http://schemas.microsoft.com/office/powerpoint/2010/main" val="184791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D5E2-FD9F-4685-881B-23F054149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B4FF5B-ABCA-493B-B74E-3E20BDE776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A38AE9-9FDB-4971-BF2B-1B2003D466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42C942-38B0-40AE-A2A8-9107D2CE26BD}"/>
              </a:ext>
            </a:extLst>
          </p:cNvPr>
          <p:cNvSpPr>
            <a:spLocks noGrp="1"/>
          </p:cNvSpPr>
          <p:nvPr>
            <p:ph type="dt" sz="half" idx="10"/>
          </p:nvPr>
        </p:nvSpPr>
        <p:spPr/>
        <p:txBody>
          <a:bodyPr/>
          <a:lstStyle/>
          <a:p>
            <a:fld id="{6E8ADE5F-1758-4AB5-B72B-3B1B98432FDC}" type="datetimeFigureOut">
              <a:rPr lang="en-US" smtClean="0"/>
              <a:t>4/7/2019</a:t>
            </a:fld>
            <a:endParaRPr lang="en-US"/>
          </a:p>
        </p:txBody>
      </p:sp>
      <p:sp>
        <p:nvSpPr>
          <p:cNvPr id="6" name="Footer Placeholder 5">
            <a:extLst>
              <a:ext uri="{FF2B5EF4-FFF2-40B4-BE49-F238E27FC236}">
                <a16:creationId xmlns:a16="http://schemas.microsoft.com/office/drawing/2014/main" id="{D63DBAA0-E098-4E79-876C-EC93530495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71711-A3A2-4837-AACE-83393E797E63}"/>
              </a:ext>
            </a:extLst>
          </p:cNvPr>
          <p:cNvSpPr>
            <a:spLocks noGrp="1"/>
          </p:cNvSpPr>
          <p:nvPr>
            <p:ph type="sldNum" sz="quarter" idx="12"/>
          </p:nvPr>
        </p:nvSpPr>
        <p:spPr/>
        <p:txBody>
          <a:bodyPr/>
          <a:lstStyle/>
          <a:p>
            <a:fld id="{6B8495CF-AF65-462B-ACD0-223E983BB896}" type="slidenum">
              <a:rPr lang="en-US" smtClean="0"/>
              <a:t>‹#›</a:t>
            </a:fld>
            <a:endParaRPr lang="en-US"/>
          </a:p>
        </p:txBody>
      </p:sp>
    </p:spTree>
    <p:extLst>
      <p:ext uri="{BB962C8B-B14F-4D97-AF65-F5344CB8AC3E}">
        <p14:creationId xmlns:p14="http://schemas.microsoft.com/office/powerpoint/2010/main" val="162130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25E6-689E-4C40-A302-F3DE5FD71C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199529-4C04-435C-A9AB-D4FB5E8FFC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F883E-5F61-4780-9235-2C7F2C682D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281C9C-41FD-4910-B37A-4AAA2675D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F03673-D5A5-4C8E-B767-A51B02C220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7FDA64-7701-49C7-A944-6DE5A2DD2D27}"/>
              </a:ext>
            </a:extLst>
          </p:cNvPr>
          <p:cNvSpPr>
            <a:spLocks noGrp="1"/>
          </p:cNvSpPr>
          <p:nvPr>
            <p:ph type="dt" sz="half" idx="10"/>
          </p:nvPr>
        </p:nvSpPr>
        <p:spPr/>
        <p:txBody>
          <a:bodyPr/>
          <a:lstStyle/>
          <a:p>
            <a:fld id="{6E8ADE5F-1758-4AB5-B72B-3B1B98432FDC}" type="datetimeFigureOut">
              <a:rPr lang="en-US" smtClean="0"/>
              <a:t>4/7/2019</a:t>
            </a:fld>
            <a:endParaRPr lang="en-US"/>
          </a:p>
        </p:txBody>
      </p:sp>
      <p:sp>
        <p:nvSpPr>
          <p:cNvPr id="8" name="Footer Placeholder 7">
            <a:extLst>
              <a:ext uri="{FF2B5EF4-FFF2-40B4-BE49-F238E27FC236}">
                <a16:creationId xmlns:a16="http://schemas.microsoft.com/office/drawing/2014/main" id="{0925EC72-D13D-40A3-BA69-8C37EBCAC6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0E64BC-007A-4133-ACFD-BBFAD2C45403}"/>
              </a:ext>
            </a:extLst>
          </p:cNvPr>
          <p:cNvSpPr>
            <a:spLocks noGrp="1"/>
          </p:cNvSpPr>
          <p:nvPr>
            <p:ph type="sldNum" sz="quarter" idx="12"/>
          </p:nvPr>
        </p:nvSpPr>
        <p:spPr/>
        <p:txBody>
          <a:bodyPr/>
          <a:lstStyle/>
          <a:p>
            <a:fld id="{6B8495CF-AF65-462B-ACD0-223E983BB896}" type="slidenum">
              <a:rPr lang="en-US" smtClean="0"/>
              <a:t>‹#›</a:t>
            </a:fld>
            <a:endParaRPr lang="en-US"/>
          </a:p>
        </p:txBody>
      </p:sp>
    </p:spTree>
    <p:extLst>
      <p:ext uri="{BB962C8B-B14F-4D97-AF65-F5344CB8AC3E}">
        <p14:creationId xmlns:p14="http://schemas.microsoft.com/office/powerpoint/2010/main" val="374162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4631-6DC5-46AF-8860-94AACEB0CE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4DA985-BAE8-40A2-8D8C-476BD20C2959}"/>
              </a:ext>
            </a:extLst>
          </p:cNvPr>
          <p:cNvSpPr>
            <a:spLocks noGrp="1"/>
          </p:cNvSpPr>
          <p:nvPr>
            <p:ph type="dt" sz="half" idx="10"/>
          </p:nvPr>
        </p:nvSpPr>
        <p:spPr/>
        <p:txBody>
          <a:bodyPr/>
          <a:lstStyle/>
          <a:p>
            <a:fld id="{6E8ADE5F-1758-4AB5-B72B-3B1B98432FDC}" type="datetimeFigureOut">
              <a:rPr lang="en-US" smtClean="0"/>
              <a:t>4/7/2019</a:t>
            </a:fld>
            <a:endParaRPr lang="en-US"/>
          </a:p>
        </p:txBody>
      </p:sp>
      <p:sp>
        <p:nvSpPr>
          <p:cNvPr id="4" name="Footer Placeholder 3">
            <a:extLst>
              <a:ext uri="{FF2B5EF4-FFF2-40B4-BE49-F238E27FC236}">
                <a16:creationId xmlns:a16="http://schemas.microsoft.com/office/drawing/2014/main" id="{49B6128A-A73F-473A-BAE4-A36F96C8BF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E03452-8B52-413D-9C95-6CA5E74CD4A0}"/>
              </a:ext>
            </a:extLst>
          </p:cNvPr>
          <p:cNvSpPr>
            <a:spLocks noGrp="1"/>
          </p:cNvSpPr>
          <p:nvPr>
            <p:ph type="sldNum" sz="quarter" idx="12"/>
          </p:nvPr>
        </p:nvSpPr>
        <p:spPr/>
        <p:txBody>
          <a:bodyPr/>
          <a:lstStyle/>
          <a:p>
            <a:fld id="{6B8495CF-AF65-462B-ACD0-223E983BB896}" type="slidenum">
              <a:rPr lang="en-US" smtClean="0"/>
              <a:t>‹#›</a:t>
            </a:fld>
            <a:endParaRPr lang="en-US"/>
          </a:p>
        </p:txBody>
      </p:sp>
    </p:spTree>
    <p:extLst>
      <p:ext uri="{BB962C8B-B14F-4D97-AF65-F5344CB8AC3E}">
        <p14:creationId xmlns:p14="http://schemas.microsoft.com/office/powerpoint/2010/main" val="234404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02385-BE43-4835-B85E-BFB3E1AD955A}"/>
              </a:ext>
            </a:extLst>
          </p:cNvPr>
          <p:cNvSpPr>
            <a:spLocks noGrp="1"/>
          </p:cNvSpPr>
          <p:nvPr>
            <p:ph type="dt" sz="half" idx="10"/>
          </p:nvPr>
        </p:nvSpPr>
        <p:spPr/>
        <p:txBody>
          <a:bodyPr/>
          <a:lstStyle/>
          <a:p>
            <a:fld id="{6E8ADE5F-1758-4AB5-B72B-3B1B98432FDC}" type="datetimeFigureOut">
              <a:rPr lang="en-US" smtClean="0"/>
              <a:t>4/7/2019</a:t>
            </a:fld>
            <a:endParaRPr lang="en-US"/>
          </a:p>
        </p:txBody>
      </p:sp>
      <p:sp>
        <p:nvSpPr>
          <p:cNvPr id="3" name="Footer Placeholder 2">
            <a:extLst>
              <a:ext uri="{FF2B5EF4-FFF2-40B4-BE49-F238E27FC236}">
                <a16:creationId xmlns:a16="http://schemas.microsoft.com/office/drawing/2014/main" id="{03197F53-C177-4D20-AF58-F06E58C99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EBC9F-07EB-4C01-A911-719A08B2871E}"/>
              </a:ext>
            </a:extLst>
          </p:cNvPr>
          <p:cNvSpPr>
            <a:spLocks noGrp="1"/>
          </p:cNvSpPr>
          <p:nvPr>
            <p:ph type="sldNum" sz="quarter" idx="12"/>
          </p:nvPr>
        </p:nvSpPr>
        <p:spPr/>
        <p:txBody>
          <a:bodyPr/>
          <a:lstStyle/>
          <a:p>
            <a:fld id="{6B8495CF-AF65-462B-ACD0-223E983BB896}" type="slidenum">
              <a:rPr lang="en-US" smtClean="0"/>
              <a:t>‹#›</a:t>
            </a:fld>
            <a:endParaRPr lang="en-US"/>
          </a:p>
        </p:txBody>
      </p:sp>
    </p:spTree>
    <p:extLst>
      <p:ext uri="{BB962C8B-B14F-4D97-AF65-F5344CB8AC3E}">
        <p14:creationId xmlns:p14="http://schemas.microsoft.com/office/powerpoint/2010/main" val="309048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FE7E-C58A-4B85-ACB3-348DC7719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926D20-C585-44B9-94CC-7C36C751C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377F78-2215-4235-AF5D-6C7C05440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29FA10-8E65-4114-806B-2FEA16FBDC91}"/>
              </a:ext>
            </a:extLst>
          </p:cNvPr>
          <p:cNvSpPr>
            <a:spLocks noGrp="1"/>
          </p:cNvSpPr>
          <p:nvPr>
            <p:ph type="dt" sz="half" idx="10"/>
          </p:nvPr>
        </p:nvSpPr>
        <p:spPr/>
        <p:txBody>
          <a:bodyPr/>
          <a:lstStyle/>
          <a:p>
            <a:fld id="{6E8ADE5F-1758-4AB5-B72B-3B1B98432FDC}" type="datetimeFigureOut">
              <a:rPr lang="en-US" smtClean="0"/>
              <a:t>4/7/2019</a:t>
            </a:fld>
            <a:endParaRPr lang="en-US"/>
          </a:p>
        </p:txBody>
      </p:sp>
      <p:sp>
        <p:nvSpPr>
          <p:cNvPr id="6" name="Footer Placeholder 5">
            <a:extLst>
              <a:ext uri="{FF2B5EF4-FFF2-40B4-BE49-F238E27FC236}">
                <a16:creationId xmlns:a16="http://schemas.microsoft.com/office/drawing/2014/main" id="{2C47A0AF-BE8F-47D7-9EAE-DF59FD35FA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059A7-F5D1-4B89-90B2-5F65D18B4ECD}"/>
              </a:ext>
            </a:extLst>
          </p:cNvPr>
          <p:cNvSpPr>
            <a:spLocks noGrp="1"/>
          </p:cNvSpPr>
          <p:nvPr>
            <p:ph type="sldNum" sz="quarter" idx="12"/>
          </p:nvPr>
        </p:nvSpPr>
        <p:spPr/>
        <p:txBody>
          <a:bodyPr/>
          <a:lstStyle/>
          <a:p>
            <a:fld id="{6B8495CF-AF65-462B-ACD0-223E983BB896}" type="slidenum">
              <a:rPr lang="en-US" smtClean="0"/>
              <a:t>‹#›</a:t>
            </a:fld>
            <a:endParaRPr lang="en-US"/>
          </a:p>
        </p:txBody>
      </p:sp>
    </p:spTree>
    <p:extLst>
      <p:ext uri="{BB962C8B-B14F-4D97-AF65-F5344CB8AC3E}">
        <p14:creationId xmlns:p14="http://schemas.microsoft.com/office/powerpoint/2010/main" val="407888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0EA1-554C-43E4-AF4A-F016AAA55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B7242-DD58-4D73-B089-734924381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C371D4-9A95-45AD-9279-2904FCC1A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AE523-0DF4-4091-B05B-87F8AFC8D389}"/>
              </a:ext>
            </a:extLst>
          </p:cNvPr>
          <p:cNvSpPr>
            <a:spLocks noGrp="1"/>
          </p:cNvSpPr>
          <p:nvPr>
            <p:ph type="dt" sz="half" idx="10"/>
          </p:nvPr>
        </p:nvSpPr>
        <p:spPr/>
        <p:txBody>
          <a:bodyPr/>
          <a:lstStyle/>
          <a:p>
            <a:fld id="{6E8ADE5F-1758-4AB5-B72B-3B1B98432FDC}" type="datetimeFigureOut">
              <a:rPr lang="en-US" smtClean="0"/>
              <a:t>4/7/2019</a:t>
            </a:fld>
            <a:endParaRPr lang="en-US"/>
          </a:p>
        </p:txBody>
      </p:sp>
      <p:sp>
        <p:nvSpPr>
          <p:cNvPr id="6" name="Footer Placeholder 5">
            <a:extLst>
              <a:ext uri="{FF2B5EF4-FFF2-40B4-BE49-F238E27FC236}">
                <a16:creationId xmlns:a16="http://schemas.microsoft.com/office/drawing/2014/main" id="{C810137A-0A61-47DA-AD09-EB1D18000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81871A-ECD8-4F64-ABE1-AC5048514FB6}"/>
              </a:ext>
            </a:extLst>
          </p:cNvPr>
          <p:cNvSpPr>
            <a:spLocks noGrp="1"/>
          </p:cNvSpPr>
          <p:nvPr>
            <p:ph type="sldNum" sz="quarter" idx="12"/>
          </p:nvPr>
        </p:nvSpPr>
        <p:spPr/>
        <p:txBody>
          <a:bodyPr/>
          <a:lstStyle/>
          <a:p>
            <a:fld id="{6B8495CF-AF65-462B-ACD0-223E983BB896}" type="slidenum">
              <a:rPr lang="en-US" smtClean="0"/>
              <a:t>‹#›</a:t>
            </a:fld>
            <a:endParaRPr lang="en-US"/>
          </a:p>
        </p:txBody>
      </p:sp>
    </p:spTree>
    <p:extLst>
      <p:ext uri="{BB962C8B-B14F-4D97-AF65-F5344CB8AC3E}">
        <p14:creationId xmlns:p14="http://schemas.microsoft.com/office/powerpoint/2010/main" val="243179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F4B44-2C99-4254-BB04-7AE2BE6CA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7EBA89-8656-49E9-A1FB-620F36FCDF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078A6-05B0-4802-A7A5-1097DD2A97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ADE5F-1758-4AB5-B72B-3B1B98432FDC}" type="datetimeFigureOut">
              <a:rPr lang="en-US" smtClean="0"/>
              <a:t>4/7/2019</a:t>
            </a:fld>
            <a:endParaRPr lang="en-US"/>
          </a:p>
        </p:txBody>
      </p:sp>
      <p:sp>
        <p:nvSpPr>
          <p:cNvPr id="5" name="Footer Placeholder 4">
            <a:extLst>
              <a:ext uri="{FF2B5EF4-FFF2-40B4-BE49-F238E27FC236}">
                <a16:creationId xmlns:a16="http://schemas.microsoft.com/office/drawing/2014/main" id="{B645D25D-6509-4CA4-B372-0427082D86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4B953E-635F-4CD0-AD53-9D8D64186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495CF-AF65-462B-ACD0-223E983BB896}" type="slidenum">
              <a:rPr lang="en-US" smtClean="0"/>
              <a:t>‹#›</a:t>
            </a:fld>
            <a:endParaRPr lang="en-US"/>
          </a:p>
        </p:txBody>
      </p:sp>
    </p:spTree>
    <p:extLst>
      <p:ext uri="{BB962C8B-B14F-4D97-AF65-F5344CB8AC3E}">
        <p14:creationId xmlns:p14="http://schemas.microsoft.com/office/powerpoint/2010/main" val="3813949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amnesty.org.uk/press-releases/nato-summit-afghanistan-protest-over-absence-women" TargetMode="External"/><Relationship Id="rId2" Type="http://schemas.openxmlformats.org/officeDocument/2006/relationships/hyperlink" Target="https://www.theguardian.com/commentisfree/2014/jan/23/syria-women-geneva-peace-talk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C37140-84A0-4AA2-B605-0833C729AE9B}"/>
              </a:ext>
            </a:extLst>
          </p:cNvPr>
          <p:cNvSpPr>
            <a:spLocks noGrp="1"/>
          </p:cNvSpPr>
          <p:nvPr>
            <p:ph type="ctrTitle"/>
          </p:nvPr>
        </p:nvSpPr>
        <p:spPr>
          <a:xfrm>
            <a:off x="838199" y="4525347"/>
            <a:ext cx="6801321" cy="1737360"/>
          </a:xfrm>
        </p:spPr>
        <p:txBody>
          <a:bodyPr anchor="ctr">
            <a:normAutofit/>
          </a:bodyPr>
          <a:lstStyle/>
          <a:p>
            <a:pPr algn="r"/>
            <a:r>
              <a:rPr lang="en-US" sz="5600" dirty="0"/>
              <a:t>Women at Peace Table </a:t>
            </a:r>
            <a:br>
              <a:rPr lang="en-US" sz="5600" dirty="0"/>
            </a:br>
            <a:r>
              <a:rPr lang="en-US" sz="5600" dirty="0"/>
              <a:t>in Asia</a:t>
            </a:r>
          </a:p>
        </p:txBody>
      </p:sp>
      <p:sp>
        <p:nvSpPr>
          <p:cNvPr id="3" name="Subtitle 2">
            <a:extLst>
              <a:ext uri="{FF2B5EF4-FFF2-40B4-BE49-F238E27FC236}">
                <a16:creationId xmlns:a16="http://schemas.microsoft.com/office/drawing/2014/main" id="{E040E104-8AF2-4B4E-B7F9-610558AE35F5}"/>
              </a:ext>
            </a:extLst>
          </p:cNvPr>
          <p:cNvSpPr>
            <a:spLocks noGrp="1"/>
          </p:cNvSpPr>
          <p:nvPr>
            <p:ph type="subTitle" idx="1"/>
          </p:nvPr>
        </p:nvSpPr>
        <p:spPr>
          <a:xfrm>
            <a:off x="7961258" y="4525347"/>
            <a:ext cx="3258675" cy="1737360"/>
          </a:xfrm>
        </p:spPr>
        <p:txBody>
          <a:bodyPr anchor="ctr">
            <a:normAutofit/>
          </a:bodyPr>
          <a:lstStyle/>
          <a:p>
            <a:pPr algn="l"/>
            <a:r>
              <a:rPr lang="en-US" dirty="0"/>
              <a:t>Evi Eliyanah</a:t>
            </a:r>
          </a:p>
          <a:p>
            <a:pPr algn="l"/>
            <a:r>
              <a:rPr lang="en-US" dirty="0"/>
              <a:t>One Asia Lecture Series</a:t>
            </a:r>
          </a:p>
          <a:p>
            <a:pPr algn="l"/>
            <a:r>
              <a:rPr lang="en-US" dirty="0"/>
              <a:t>09 April 2019</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11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691179-E9F3-4F57-A0AB-4BF8F12A477A}"/>
              </a:ext>
            </a:extLst>
          </p:cNvPr>
          <p:cNvSpPr>
            <a:spLocks noGrp="1"/>
          </p:cNvSpPr>
          <p:nvPr>
            <p:ph type="title"/>
          </p:nvPr>
        </p:nvSpPr>
        <p:spPr>
          <a:xfrm>
            <a:off x="6094105" y="802955"/>
            <a:ext cx="4977976" cy="1454051"/>
          </a:xfrm>
        </p:spPr>
        <p:txBody>
          <a:bodyPr>
            <a:normAutofit/>
          </a:bodyPr>
          <a:lstStyle/>
          <a:p>
            <a:r>
              <a:rPr lang="en-US" sz="3100">
                <a:solidFill>
                  <a:srgbClr val="000000"/>
                </a:solidFill>
              </a:rPr>
              <a:t>But </a:t>
            </a:r>
            <a:r>
              <a:rPr lang="en-AU" sz="3100">
                <a:solidFill>
                  <a:srgbClr val="000000"/>
                </a:solidFill>
              </a:rPr>
              <a:t>women (and children) know (armed) conflicts like no other… (1)</a:t>
            </a:r>
            <a:endParaRPr lang="en-US" sz="3100">
              <a:solidFill>
                <a:srgbClr val="000000"/>
              </a:solidFill>
            </a:endParaRPr>
          </a:p>
        </p:txBody>
      </p:sp>
      <p:sp>
        <p:nvSpPr>
          <p:cNvPr id="1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E641C6B-C2F2-424C-8293-328FCD2886FB}"/>
              </a:ext>
            </a:extLst>
          </p:cNvPr>
          <p:cNvPicPr>
            <a:picLocks noChangeAspect="1"/>
          </p:cNvPicPr>
          <p:nvPr/>
        </p:nvPicPr>
        <p:blipFill rotWithShape="1">
          <a:blip r:embed="rId4">
            <a:alphaModFix/>
            <a:extLst/>
          </a:blip>
          <a:srcRect l="4458" r="-3"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76390B5-D383-40F2-AC4B-211B6663A27A}"/>
              </a:ext>
            </a:extLst>
          </p:cNvPr>
          <p:cNvSpPr>
            <a:spLocks noGrp="1"/>
          </p:cNvSpPr>
          <p:nvPr>
            <p:ph idx="1"/>
          </p:nvPr>
        </p:nvSpPr>
        <p:spPr>
          <a:xfrm>
            <a:off x="6090574" y="2421682"/>
            <a:ext cx="5441784" cy="3815345"/>
          </a:xfrm>
        </p:spPr>
        <p:txBody>
          <a:bodyPr anchor="ctr">
            <a:normAutofit/>
          </a:bodyPr>
          <a:lstStyle/>
          <a:p>
            <a:pPr lvl="0"/>
            <a:r>
              <a:rPr lang="en-AU" sz="1400" i="1" dirty="0">
                <a:solidFill>
                  <a:srgbClr val="000000"/>
                </a:solidFill>
              </a:rPr>
              <a:t>More prone to becoming victims</a:t>
            </a:r>
            <a:r>
              <a:rPr lang="en-AU" sz="1400" dirty="0">
                <a:solidFill>
                  <a:srgbClr val="000000"/>
                </a:solidFill>
              </a:rPr>
              <a:t>, i.e. limited mobility to escape from airstrike/gunfire – because most of them are civilians, very easy targets</a:t>
            </a:r>
          </a:p>
          <a:p>
            <a:pPr marL="0" lvl="0" indent="0">
              <a:buNone/>
            </a:pPr>
            <a:r>
              <a:rPr lang="en-AU" sz="1400" dirty="0">
                <a:solidFill>
                  <a:srgbClr val="000000"/>
                </a:solidFill>
              </a:rPr>
              <a:t>Some Cases:</a:t>
            </a:r>
          </a:p>
          <a:p>
            <a:pPr marL="514350" lvl="0" indent="-514350">
              <a:buAutoNum type="arabicPeriod"/>
            </a:pPr>
            <a:r>
              <a:rPr lang="en-AU" sz="1400" dirty="0">
                <a:solidFill>
                  <a:srgbClr val="000000"/>
                </a:solidFill>
              </a:rPr>
              <a:t>A Saudi-led airstrike in the residential area in Al-</a:t>
            </a:r>
            <a:r>
              <a:rPr lang="en-AU" sz="1400" dirty="0" err="1">
                <a:solidFill>
                  <a:srgbClr val="000000"/>
                </a:solidFill>
              </a:rPr>
              <a:t>Makha</a:t>
            </a:r>
            <a:r>
              <a:rPr lang="en-AU" sz="1400" dirty="0">
                <a:solidFill>
                  <a:srgbClr val="000000"/>
                </a:solidFill>
              </a:rPr>
              <a:t>, Yemen (24 July 2015) killed 65 (13 children and 12 women), injured 36 (14 children and 13 women)</a:t>
            </a:r>
          </a:p>
          <a:p>
            <a:pPr marL="514350" lvl="0" indent="-514350">
              <a:buAutoNum type="arabicPeriod"/>
            </a:pPr>
            <a:r>
              <a:rPr lang="en-AU" sz="1400" dirty="0">
                <a:solidFill>
                  <a:srgbClr val="000000"/>
                </a:solidFill>
              </a:rPr>
              <a:t>Airstrike in </a:t>
            </a:r>
            <a:r>
              <a:rPr lang="en-AU" sz="1400" dirty="0" err="1">
                <a:solidFill>
                  <a:srgbClr val="000000"/>
                </a:solidFill>
              </a:rPr>
              <a:t>Garmser</a:t>
            </a:r>
            <a:r>
              <a:rPr lang="en-AU" sz="1400" dirty="0">
                <a:solidFill>
                  <a:srgbClr val="000000"/>
                </a:solidFill>
              </a:rPr>
              <a:t> district, Afghanistan, during operations conducted by pro-govt forces against Taliban killed 23 civilians, among them were 10 children and 8 women. (2018)</a:t>
            </a:r>
          </a:p>
          <a:p>
            <a:pPr marL="514350" lvl="0" indent="-514350">
              <a:buAutoNum type="arabicPeriod"/>
            </a:pPr>
            <a:r>
              <a:rPr lang="en-AU" sz="1400" dirty="0">
                <a:solidFill>
                  <a:srgbClr val="000000"/>
                </a:solidFill>
              </a:rPr>
              <a:t>US Airstrike in Afghanistan in Feb 2019 reportedly killed 10 civilians, most of whom were women and children. </a:t>
            </a:r>
          </a:p>
          <a:p>
            <a:pPr marL="514350" lvl="0" indent="-514350">
              <a:buAutoNum type="arabicPeriod"/>
            </a:pPr>
            <a:r>
              <a:rPr lang="en-AU" sz="1400" dirty="0">
                <a:solidFill>
                  <a:srgbClr val="000000"/>
                </a:solidFill>
              </a:rPr>
              <a:t>Malala Yousafzai, then a young woman activist, was shot in her head by a Taliban soldier in retaliation of her activism in 2012. At that time, she, only 15 years old, was on her way home from attending school exam.</a:t>
            </a:r>
          </a:p>
          <a:p>
            <a:pPr marL="0" lvl="0" indent="0">
              <a:buNone/>
            </a:pPr>
            <a:endParaRPr lang="en-US" sz="1400" dirty="0">
              <a:solidFill>
                <a:srgbClr val="000000"/>
              </a:solidFill>
            </a:endParaRPr>
          </a:p>
        </p:txBody>
      </p:sp>
    </p:spTree>
    <p:extLst>
      <p:ext uri="{BB962C8B-B14F-4D97-AF65-F5344CB8AC3E}">
        <p14:creationId xmlns:p14="http://schemas.microsoft.com/office/powerpoint/2010/main" val="37431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4DC2-7AD4-4C01-8D5A-A29C8BAE701E}"/>
              </a:ext>
            </a:extLst>
          </p:cNvPr>
          <p:cNvSpPr>
            <a:spLocks noGrp="1"/>
          </p:cNvSpPr>
          <p:nvPr>
            <p:ph type="title"/>
          </p:nvPr>
        </p:nvSpPr>
        <p:spPr/>
        <p:txBody>
          <a:bodyPr/>
          <a:lstStyle/>
          <a:p>
            <a:r>
              <a:rPr lang="en-US" dirty="0"/>
              <a:t>But </a:t>
            </a:r>
            <a:r>
              <a:rPr lang="en-AU" dirty="0"/>
              <a:t>women (and children) know (armed) conflicts like no other… (2)</a:t>
            </a:r>
            <a:endParaRPr lang="en-US" dirty="0"/>
          </a:p>
        </p:txBody>
      </p:sp>
      <p:sp>
        <p:nvSpPr>
          <p:cNvPr id="3" name="Content Placeholder 2">
            <a:extLst>
              <a:ext uri="{FF2B5EF4-FFF2-40B4-BE49-F238E27FC236}">
                <a16:creationId xmlns:a16="http://schemas.microsoft.com/office/drawing/2014/main" id="{A3DBE8E1-83A1-4EA6-B421-BF168112E7D2}"/>
              </a:ext>
            </a:extLst>
          </p:cNvPr>
          <p:cNvSpPr>
            <a:spLocks noGrp="1"/>
          </p:cNvSpPr>
          <p:nvPr>
            <p:ph idx="1"/>
          </p:nvPr>
        </p:nvSpPr>
        <p:spPr/>
        <p:txBody>
          <a:bodyPr/>
          <a:lstStyle/>
          <a:p>
            <a:r>
              <a:rPr lang="en-AU" i="1" dirty="0"/>
              <a:t>Harmed by breakdown of law </a:t>
            </a:r>
            <a:r>
              <a:rPr lang="en-AU" dirty="0">
                <a:sym typeface="Wingdings" panose="05000000000000000000" pitchFamily="2" charset="2"/>
              </a:rPr>
              <a:t></a:t>
            </a:r>
            <a:r>
              <a:rPr lang="en-AU" dirty="0"/>
              <a:t> no protection from any kinds of violence: </a:t>
            </a:r>
          </a:p>
          <a:p>
            <a:pPr marL="514350" indent="-514350">
              <a:buAutoNum type="arabicPeriod"/>
            </a:pPr>
            <a:r>
              <a:rPr lang="en-AU" dirty="0"/>
              <a:t>domestic violence (87% of women experienced domestic violence in Afghanistan</a:t>
            </a:r>
          </a:p>
          <a:p>
            <a:pPr marL="514350" indent="-514350">
              <a:buAutoNum type="arabicPeriod"/>
            </a:pPr>
            <a:r>
              <a:rPr lang="en-AU" dirty="0"/>
              <a:t>many girls are pushed into transactional sex in Liberia; </a:t>
            </a:r>
          </a:p>
          <a:p>
            <a:pPr marL="514350" indent="-514350">
              <a:buAutoNum type="arabicPeriod"/>
            </a:pPr>
            <a:r>
              <a:rPr lang="en-AU" dirty="0"/>
              <a:t>we also know well enough in the history of Indonesia, Korea and Japan of the countless women being pushed into becoming comfort women and experiencing sexual violence perpetrated by combatants</a:t>
            </a:r>
            <a:endParaRPr lang="en-US" dirty="0"/>
          </a:p>
          <a:p>
            <a:pPr marL="0" indent="0">
              <a:buNone/>
            </a:pPr>
            <a:endParaRPr lang="en-US" dirty="0"/>
          </a:p>
        </p:txBody>
      </p:sp>
    </p:spTree>
    <p:extLst>
      <p:ext uri="{BB962C8B-B14F-4D97-AF65-F5344CB8AC3E}">
        <p14:creationId xmlns:p14="http://schemas.microsoft.com/office/powerpoint/2010/main" val="22878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D98B4-C858-4410-9832-C998260BF3D9}"/>
              </a:ext>
            </a:extLst>
          </p:cNvPr>
          <p:cNvSpPr>
            <a:spLocks noGrp="1"/>
          </p:cNvSpPr>
          <p:nvPr>
            <p:ph type="title"/>
          </p:nvPr>
        </p:nvSpPr>
        <p:spPr/>
        <p:txBody>
          <a:bodyPr/>
          <a:lstStyle/>
          <a:p>
            <a:r>
              <a:rPr lang="en-US" dirty="0"/>
              <a:t>A Story from DRC, a reality in any armed conflict</a:t>
            </a:r>
          </a:p>
        </p:txBody>
      </p:sp>
      <p:pic>
        <p:nvPicPr>
          <p:cNvPr id="4" name="Content Placeholder 3">
            <a:extLst>
              <a:ext uri="{FF2B5EF4-FFF2-40B4-BE49-F238E27FC236}">
                <a16:creationId xmlns:a16="http://schemas.microsoft.com/office/drawing/2014/main" id="{3F0F5B7E-57B4-4F46-8570-56637CE8BAFF}"/>
              </a:ext>
            </a:extLst>
          </p:cNvPr>
          <p:cNvPicPr>
            <a:picLocks noGrp="1" noChangeAspect="1"/>
          </p:cNvPicPr>
          <p:nvPr>
            <p:ph idx="1"/>
          </p:nvPr>
        </p:nvPicPr>
        <p:blipFill>
          <a:blip r:embed="rId3"/>
          <a:stretch>
            <a:fillRect/>
          </a:stretch>
        </p:blipFill>
        <p:spPr>
          <a:xfrm>
            <a:off x="1513730" y="2216685"/>
            <a:ext cx="4227237" cy="2532736"/>
          </a:xfrm>
          <a:prstGeom prst="rect">
            <a:avLst/>
          </a:prstGeom>
        </p:spPr>
      </p:pic>
      <p:pic>
        <p:nvPicPr>
          <p:cNvPr id="5" name="Picture 4">
            <a:extLst>
              <a:ext uri="{FF2B5EF4-FFF2-40B4-BE49-F238E27FC236}">
                <a16:creationId xmlns:a16="http://schemas.microsoft.com/office/drawing/2014/main" id="{5B7A9E40-964C-413C-8B67-BAB44B599C5A}"/>
              </a:ext>
            </a:extLst>
          </p:cNvPr>
          <p:cNvPicPr>
            <a:picLocks noChangeAspect="1"/>
          </p:cNvPicPr>
          <p:nvPr/>
        </p:nvPicPr>
        <p:blipFill>
          <a:blip r:embed="rId4"/>
          <a:stretch>
            <a:fillRect/>
          </a:stretch>
        </p:blipFill>
        <p:spPr>
          <a:xfrm>
            <a:off x="6096000" y="2216685"/>
            <a:ext cx="4383404" cy="2627604"/>
          </a:xfrm>
          <a:prstGeom prst="rect">
            <a:avLst/>
          </a:prstGeom>
        </p:spPr>
      </p:pic>
    </p:spTree>
    <p:extLst>
      <p:ext uri="{BB962C8B-B14F-4D97-AF65-F5344CB8AC3E}">
        <p14:creationId xmlns:p14="http://schemas.microsoft.com/office/powerpoint/2010/main" val="54607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355E0-5B45-43E6-B9AC-A815D1A42011}"/>
              </a:ext>
            </a:extLst>
          </p:cNvPr>
          <p:cNvSpPr>
            <a:spLocks noGrp="1"/>
          </p:cNvSpPr>
          <p:nvPr>
            <p:ph type="title"/>
          </p:nvPr>
        </p:nvSpPr>
        <p:spPr>
          <a:xfrm>
            <a:off x="838199" y="963877"/>
            <a:ext cx="3299461" cy="4930246"/>
          </a:xfrm>
        </p:spPr>
        <p:txBody>
          <a:bodyPr>
            <a:normAutofit/>
          </a:bodyPr>
          <a:lstStyle/>
          <a:p>
            <a:pPr algn="r"/>
            <a:r>
              <a:rPr lang="en-US" dirty="0">
                <a:solidFill>
                  <a:schemeClr val="accent1"/>
                </a:solidFill>
              </a:rPr>
              <a:t>Gendering Peace Talks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F9050A-CE51-4304-A2E9-A399FEE9D53D}"/>
              </a:ext>
            </a:extLst>
          </p:cNvPr>
          <p:cNvSpPr>
            <a:spLocks noGrp="1"/>
          </p:cNvSpPr>
          <p:nvPr>
            <p:ph idx="1"/>
          </p:nvPr>
        </p:nvSpPr>
        <p:spPr>
          <a:xfrm>
            <a:off x="4804017" y="963877"/>
            <a:ext cx="6549784" cy="4930246"/>
          </a:xfrm>
        </p:spPr>
        <p:txBody>
          <a:bodyPr anchor="ctr">
            <a:normAutofit lnSpcReduction="10000"/>
          </a:bodyPr>
          <a:lstStyle/>
          <a:p>
            <a:pPr lvl="0"/>
            <a:r>
              <a:rPr lang="en-AU" sz="1900" dirty="0"/>
              <a:t>Syria</a:t>
            </a:r>
            <a:endParaRPr lang="en-US" sz="1900" dirty="0"/>
          </a:p>
          <a:p>
            <a:pPr marL="0" indent="0">
              <a:buNone/>
            </a:pPr>
            <a:r>
              <a:rPr lang="en-US" sz="1900" dirty="0"/>
              <a:t>In earlier talks on Syria, </a:t>
            </a:r>
            <a:r>
              <a:rPr lang="en-US" sz="1900" u="sng" dirty="0">
                <a:hlinkClick r:id="rId2"/>
              </a:rPr>
              <a:t>Syrian women were ignored</a:t>
            </a:r>
            <a:r>
              <a:rPr lang="en-US" sz="1900" dirty="0"/>
              <a:t>. From the picture of the Vienna peace process on Syria in October – where 18 men and one woman sat round the table – nothing seems to have changed.</a:t>
            </a:r>
            <a:br>
              <a:rPr lang="en-US" sz="1900" dirty="0"/>
            </a:br>
            <a:endParaRPr lang="en-US" sz="1900" dirty="0"/>
          </a:p>
          <a:p>
            <a:pPr marL="0" lvl="0" indent="0"/>
            <a:r>
              <a:rPr lang="en-AU" sz="1900" dirty="0"/>
              <a:t>Afghanistan</a:t>
            </a:r>
            <a:br>
              <a:rPr lang="en-AU" sz="1900" dirty="0"/>
            </a:br>
            <a:r>
              <a:rPr lang="en-US" sz="1900" dirty="0"/>
              <a:t>Afghan women’s rights activists over being excluded from the session on Afghanistan </a:t>
            </a:r>
            <a:r>
              <a:rPr lang="en-US" sz="1900" u="sng" dirty="0">
                <a:hlinkClick r:id="rId3"/>
              </a:rPr>
              <a:t>at the NATO conference at Newport in 2014</a:t>
            </a:r>
            <a:r>
              <a:rPr lang="en-US" sz="1900" dirty="0"/>
              <a:t> that one prominent activist staged a protest in the car park outside.</a:t>
            </a:r>
          </a:p>
          <a:p>
            <a:pPr marL="0" indent="0">
              <a:buNone/>
            </a:pPr>
            <a:endParaRPr lang="en-US" sz="1900" dirty="0"/>
          </a:p>
          <a:p>
            <a:pPr lvl="0"/>
            <a:r>
              <a:rPr lang="en-AU" sz="1900" dirty="0"/>
              <a:t>Indonesia</a:t>
            </a:r>
            <a:endParaRPr lang="en-US" sz="1900" dirty="0"/>
          </a:p>
          <a:p>
            <a:pPr marL="0" indent="0">
              <a:buNone/>
            </a:pPr>
            <a:r>
              <a:rPr lang="en-AU" sz="1900" dirty="0"/>
              <a:t>Aceh, not a single article in the Helsinki agreement that concluded hostilities in Aceh (2005) touches on gender issues. </a:t>
            </a:r>
            <a:r>
              <a:rPr lang="en-AU" sz="1900" dirty="0">
                <a:sym typeface="Wingdings" panose="05000000000000000000" pitchFamily="2" charset="2"/>
              </a:rPr>
              <a:t></a:t>
            </a:r>
            <a:r>
              <a:rPr lang="en-AU" sz="1900" dirty="0"/>
              <a:t> </a:t>
            </a:r>
            <a:r>
              <a:rPr lang="en-AU" sz="1900" dirty="0" err="1"/>
              <a:t>Shadia</a:t>
            </a:r>
            <a:r>
              <a:rPr lang="en-AU" sz="1900" dirty="0"/>
              <a:t> </a:t>
            </a:r>
            <a:r>
              <a:rPr lang="en-AU" sz="1900" dirty="0" err="1"/>
              <a:t>Marhaban</a:t>
            </a:r>
            <a:r>
              <a:rPr lang="en-AU" sz="1900" dirty="0"/>
              <a:t>, the only woman involved in the talks, </a:t>
            </a:r>
            <a:r>
              <a:rPr lang="en-AU" sz="1900" dirty="0" err="1"/>
              <a:t>Martti</a:t>
            </a:r>
            <a:r>
              <a:rPr lang="en-AU" sz="1900" dirty="0"/>
              <a:t> </a:t>
            </a:r>
            <a:r>
              <a:rPr lang="en-AU" sz="1900" dirty="0" err="1"/>
              <a:t>Ahtisaari’s</a:t>
            </a:r>
            <a:r>
              <a:rPr lang="en-AU" sz="1900" dirty="0"/>
              <a:t> strategy was to spend five months on core issues such as security, politics</a:t>
            </a:r>
            <a:endParaRPr lang="en-US" sz="1900" dirty="0"/>
          </a:p>
          <a:p>
            <a:pPr marL="0" indent="0">
              <a:buNone/>
            </a:pPr>
            <a:endParaRPr lang="en-US" sz="1700" dirty="0"/>
          </a:p>
        </p:txBody>
      </p:sp>
    </p:spTree>
    <p:extLst>
      <p:ext uri="{BB962C8B-B14F-4D97-AF65-F5344CB8AC3E}">
        <p14:creationId xmlns:p14="http://schemas.microsoft.com/office/powerpoint/2010/main" val="194718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E4FAF2-EAFB-41F0-BAD9-D78FF8ECAE2C}"/>
              </a:ext>
            </a:extLst>
          </p:cNvPr>
          <p:cNvSpPr>
            <a:spLocks noGrp="1"/>
          </p:cNvSpPr>
          <p:nvPr>
            <p:ph type="title"/>
          </p:nvPr>
        </p:nvSpPr>
        <p:spPr>
          <a:xfrm>
            <a:off x="863029" y="1012004"/>
            <a:ext cx="3416158" cy="4795408"/>
          </a:xfrm>
        </p:spPr>
        <p:txBody>
          <a:bodyPr>
            <a:normAutofit/>
          </a:bodyPr>
          <a:lstStyle/>
          <a:p>
            <a:r>
              <a:rPr lang="en-US">
                <a:solidFill>
                  <a:srgbClr val="FFFFFF"/>
                </a:solidFill>
              </a:rPr>
              <a:t>In short … </a:t>
            </a:r>
          </a:p>
        </p:txBody>
      </p:sp>
      <p:graphicFrame>
        <p:nvGraphicFramePr>
          <p:cNvPr id="5" name="Content Placeholder 2">
            <a:extLst>
              <a:ext uri="{FF2B5EF4-FFF2-40B4-BE49-F238E27FC236}">
                <a16:creationId xmlns:a16="http://schemas.microsoft.com/office/drawing/2014/main" id="{C1C9D72C-4C2C-4BB9-A56B-EB54343C8D88}"/>
              </a:ext>
            </a:extLst>
          </p:cNvPr>
          <p:cNvGraphicFramePr>
            <a:graphicFrameLocks noGrp="1"/>
          </p:cNvGraphicFramePr>
          <p:nvPr>
            <p:ph idx="1"/>
            <p:extLst>
              <p:ext uri="{D42A27DB-BD31-4B8C-83A1-F6EECF244321}">
                <p14:modId xmlns:p14="http://schemas.microsoft.com/office/powerpoint/2010/main" val="29618878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821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1A91EA-8817-4BE9-BF53-3496DA636C59}"/>
              </a:ext>
            </a:extLst>
          </p:cNvPr>
          <p:cNvSpPr>
            <a:spLocks noGrp="1"/>
          </p:cNvSpPr>
          <p:nvPr>
            <p:ph type="title"/>
          </p:nvPr>
        </p:nvSpPr>
        <p:spPr>
          <a:xfrm>
            <a:off x="640079" y="4526280"/>
            <a:ext cx="7410681" cy="1737360"/>
          </a:xfrm>
        </p:spPr>
        <p:txBody>
          <a:bodyPr>
            <a:normAutofit/>
          </a:bodyPr>
          <a:lstStyle/>
          <a:p>
            <a:r>
              <a:rPr lang="en-US" sz="3700"/>
              <a:t>Every time women are left out of the peace table, a lot opportunities of peace are lost…</a:t>
            </a:r>
          </a:p>
        </p:txBody>
      </p:sp>
      <p:sp>
        <p:nvSpPr>
          <p:cNvPr id="3" name="Content Placeholder 2">
            <a:extLst>
              <a:ext uri="{FF2B5EF4-FFF2-40B4-BE49-F238E27FC236}">
                <a16:creationId xmlns:a16="http://schemas.microsoft.com/office/drawing/2014/main" id="{5293172B-AD7E-4B35-BEF8-6E44DF5449B8}"/>
              </a:ext>
            </a:extLst>
          </p:cNvPr>
          <p:cNvSpPr>
            <a:spLocks noGrp="1"/>
          </p:cNvSpPr>
          <p:nvPr>
            <p:ph idx="1"/>
          </p:nvPr>
        </p:nvSpPr>
        <p:spPr>
          <a:xfrm>
            <a:off x="640080" y="595293"/>
            <a:ext cx="5676637" cy="3463951"/>
          </a:xfrm>
        </p:spPr>
        <p:txBody>
          <a:bodyPr anchor="ctr">
            <a:normAutofit/>
          </a:bodyPr>
          <a:lstStyle/>
          <a:p>
            <a:pPr marL="0" indent="0">
              <a:buNone/>
            </a:pPr>
            <a:r>
              <a:rPr lang="en-US" sz="2400" dirty="0"/>
              <a:t>Statistical reports have found that when women are included in peace processes as witnesses, signatories, mediators, or negotiators there is a 20 percent increase in the probability that any agreement will last at least two years, and a 35 percent increase that it will last at least 15 years.</a:t>
            </a:r>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19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FE86C1A7-06B4-4D94-82E8-2E02800A88CC}"/>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When women are involved in peace talks</a:t>
            </a:r>
          </a:p>
        </p:txBody>
      </p:sp>
      <p:graphicFrame>
        <p:nvGraphicFramePr>
          <p:cNvPr id="5" name="Content Placeholder 2">
            <a:extLst>
              <a:ext uri="{FF2B5EF4-FFF2-40B4-BE49-F238E27FC236}">
                <a16:creationId xmlns:a16="http://schemas.microsoft.com/office/drawing/2014/main" id="{84565481-157F-4152-BA86-057F045964FE}"/>
              </a:ext>
            </a:extLst>
          </p:cNvPr>
          <p:cNvGraphicFramePr>
            <a:graphicFrameLocks noGrp="1"/>
          </p:cNvGraphicFramePr>
          <p:nvPr>
            <p:ph idx="1"/>
            <p:extLst>
              <p:ext uri="{D42A27DB-BD31-4B8C-83A1-F6EECF244321}">
                <p14:modId xmlns:p14="http://schemas.microsoft.com/office/powerpoint/2010/main" val="177490602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979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23DE-E78A-4596-B6A1-04609B10C33A}"/>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However, NOT TOKEN WOMEN!!!</a:t>
            </a:r>
          </a:p>
        </p:txBody>
      </p:sp>
      <p:sp>
        <p:nvSpPr>
          <p:cNvPr id="3" name="Content Placeholder 2">
            <a:extLst>
              <a:ext uri="{FF2B5EF4-FFF2-40B4-BE49-F238E27FC236}">
                <a16:creationId xmlns:a16="http://schemas.microsoft.com/office/drawing/2014/main" id="{98D9EF1E-CF05-43F2-9470-A7A01991F1E4}"/>
              </a:ext>
            </a:extLst>
          </p:cNvPr>
          <p:cNvSpPr>
            <a:spLocks noGrp="1"/>
          </p:cNvSpPr>
          <p:nvPr>
            <p:ph idx="1"/>
          </p:nvPr>
        </p:nvSpPr>
        <p:spPr>
          <a:xfrm>
            <a:off x="6746627" y="4750893"/>
            <a:ext cx="4645250" cy="1147863"/>
          </a:xfrm>
        </p:spPr>
        <p:txBody>
          <a:bodyPr vert="horz" lIns="91440" tIns="45720" rIns="91440" bIns="45720" rtlCol="0" anchor="t">
            <a:normAutofit/>
          </a:bodyPr>
          <a:lstStyle/>
          <a:p>
            <a:pPr marL="0" indent="0">
              <a:buNone/>
            </a:pPr>
            <a:r>
              <a:rPr lang="en-US" sz="2000"/>
              <a:t>Inclusivity is the key for creative, long-term solutions. Work with women leaders at any levels.</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FAB3270-EE69-4B48-8075-272D6044B712}"/>
              </a:ext>
            </a:extLst>
          </p:cNvPr>
          <p:cNvPicPr>
            <a:picLocks noChangeAspect="1"/>
          </p:cNvPicPr>
          <p:nvPr/>
        </p:nvPicPr>
        <p:blipFill rotWithShape="1">
          <a:blip r:embed="rId3"/>
          <a:srcRect l="23797" r="2"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12769615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125121-77AA-465D-9E84-27D157DBF589}"/>
              </a:ext>
            </a:extLst>
          </p:cNvPr>
          <p:cNvSpPr>
            <a:spLocks noGrp="1"/>
          </p:cNvSpPr>
          <p:nvPr>
            <p:ph type="title"/>
          </p:nvPr>
        </p:nvSpPr>
        <p:spPr>
          <a:xfrm>
            <a:off x="863029" y="1012004"/>
            <a:ext cx="3416158" cy="4795408"/>
          </a:xfrm>
        </p:spPr>
        <p:txBody>
          <a:bodyPr>
            <a:normAutofit/>
          </a:bodyPr>
          <a:lstStyle/>
          <a:p>
            <a:r>
              <a:rPr lang="en-US">
                <a:solidFill>
                  <a:srgbClr val="FFFFFF"/>
                </a:solidFill>
              </a:rPr>
              <a:t>Conclusion</a:t>
            </a:r>
          </a:p>
        </p:txBody>
      </p:sp>
      <p:graphicFrame>
        <p:nvGraphicFramePr>
          <p:cNvPr id="5" name="Content Placeholder 2">
            <a:extLst>
              <a:ext uri="{FF2B5EF4-FFF2-40B4-BE49-F238E27FC236}">
                <a16:creationId xmlns:a16="http://schemas.microsoft.com/office/drawing/2014/main" id="{E34ACEED-7125-4266-ABA7-59904A6A8F85}"/>
              </a:ext>
            </a:extLst>
          </p:cNvPr>
          <p:cNvGraphicFramePr>
            <a:graphicFrameLocks noGrp="1"/>
          </p:cNvGraphicFramePr>
          <p:nvPr>
            <p:ph idx="1"/>
            <p:extLst>
              <p:ext uri="{D42A27DB-BD31-4B8C-83A1-F6EECF244321}">
                <p14:modId xmlns:p14="http://schemas.microsoft.com/office/powerpoint/2010/main" val="163597568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455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D8D7-2317-474D-9580-B128F4DFC8CE}"/>
              </a:ext>
            </a:extLst>
          </p:cNvPr>
          <p:cNvSpPr>
            <a:spLocks noGrp="1"/>
          </p:cNvSpPr>
          <p:nvPr>
            <p:ph type="title"/>
          </p:nvPr>
        </p:nvSpPr>
        <p:spPr/>
        <p:txBody>
          <a:bodyPr/>
          <a:lstStyle/>
          <a:p>
            <a:r>
              <a:rPr lang="en-US" dirty="0"/>
              <a:t>Find the pattern!</a:t>
            </a:r>
          </a:p>
        </p:txBody>
      </p:sp>
      <p:sp>
        <p:nvSpPr>
          <p:cNvPr id="5" name="Text Placeholder 4">
            <a:extLst>
              <a:ext uri="{FF2B5EF4-FFF2-40B4-BE49-F238E27FC236}">
                <a16:creationId xmlns:a16="http://schemas.microsoft.com/office/drawing/2014/main" id="{2CFEA10A-A907-43AC-9960-2E341B08EA14}"/>
              </a:ext>
            </a:extLst>
          </p:cNvPr>
          <p:cNvSpPr>
            <a:spLocks noGrp="1"/>
          </p:cNvSpPr>
          <p:nvPr>
            <p:ph type="body" idx="1"/>
          </p:nvPr>
        </p:nvSpPr>
        <p:spPr/>
        <p:txBody>
          <a:bodyPr/>
          <a:lstStyle/>
          <a:p>
            <a:r>
              <a:rPr lang="en-US" dirty="0" err="1"/>
              <a:t>Konferensi</a:t>
            </a:r>
            <a:r>
              <a:rPr lang="en-US" dirty="0"/>
              <a:t> </a:t>
            </a:r>
            <a:r>
              <a:rPr lang="en-US" dirty="0" err="1"/>
              <a:t>Meja</a:t>
            </a:r>
            <a:r>
              <a:rPr lang="en-US" dirty="0"/>
              <a:t> </a:t>
            </a:r>
            <a:r>
              <a:rPr lang="en-US" dirty="0" err="1"/>
              <a:t>Bundar</a:t>
            </a:r>
            <a:r>
              <a:rPr lang="en-US" dirty="0"/>
              <a:t>, Indonesia-Netherland, The Hague 2 Nov 1949</a:t>
            </a:r>
          </a:p>
        </p:txBody>
      </p:sp>
      <p:pic>
        <p:nvPicPr>
          <p:cNvPr id="4" name="Content Placeholder 3">
            <a:extLst>
              <a:ext uri="{FF2B5EF4-FFF2-40B4-BE49-F238E27FC236}">
                <a16:creationId xmlns:a16="http://schemas.microsoft.com/office/drawing/2014/main" id="{6F2333CB-C9D4-4A64-84CB-9DE75A932377}"/>
              </a:ext>
            </a:extLst>
          </p:cNvPr>
          <p:cNvPicPr>
            <a:picLocks noGrp="1" noChangeAspect="1"/>
          </p:cNvPicPr>
          <p:nvPr>
            <p:ph sz="half" idx="2"/>
          </p:nvPr>
        </p:nvPicPr>
        <p:blipFill>
          <a:blip r:embed="rId3"/>
          <a:stretch>
            <a:fillRect/>
          </a:stretch>
        </p:blipFill>
        <p:spPr>
          <a:xfrm>
            <a:off x="839788" y="2696877"/>
            <a:ext cx="5157787" cy="3300983"/>
          </a:xfrm>
          <a:prstGeom prst="rect">
            <a:avLst/>
          </a:prstGeom>
        </p:spPr>
      </p:pic>
      <p:sp>
        <p:nvSpPr>
          <p:cNvPr id="6" name="Text Placeholder 5">
            <a:extLst>
              <a:ext uri="{FF2B5EF4-FFF2-40B4-BE49-F238E27FC236}">
                <a16:creationId xmlns:a16="http://schemas.microsoft.com/office/drawing/2014/main" id="{B05B2D93-12DF-4BF4-A87B-D110F8434D1E}"/>
              </a:ext>
            </a:extLst>
          </p:cNvPr>
          <p:cNvSpPr>
            <a:spLocks noGrp="1"/>
          </p:cNvSpPr>
          <p:nvPr>
            <p:ph type="body" sz="quarter" idx="3"/>
          </p:nvPr>
        </p:nvSpPr>
        <p:spPr/>
        <p:txBody>
          <a:bodyPr/>
          <a:lstStyle/>
          <a:p>
            <a:r>
              <a:rPr lang="en-US" dirty="0"/>
              <a:t>Syria Peace Talks, Vienna, 14 November 2015 </a:t>
            </a:r>
          </a:p>
        </p:txBody>
      </p:sp>
      <p:pic>
        <p:nvPicPr>
          <p:cNvPr id="14" name="Content Placeholder 13">
            <a:extLst>
              <a:ext uri="{FF2B5EF4-FFF2-40B4-BE49-F238E27FC236}">
                <a16:creationId xmlns:a16="http://schemas.microsoft.com/office/drawing/2014/main" id="{35EB1484-93A9-4635-8C23-A73C82CDA62A}"/>
              </a:ext>
            </a:extLst>
          </p:cNvPr>
          <p:cNvPicPr>
            <a:picLocks noGrp="1" noChangeAspect="1"/>
          </p:cNvPicPr>
          <p:nvPr>
            <p:ph sz="quarter" idx="4"/>
          </p:nvPr>
        </p:nvPicPr>
        <p:blipFill>
          <a:blip r:embed="rId4"/>
          <a:stretch>
            <a:fillRect/>
          </a:stretch>
        </p:blipFill>
        <p:spPr>
          <a:xfrm>
            <a:off x="6349621" y="3006726"/>
            <a:ext cx="5183188" cy="2758793"/>
          </a:xfrm>
          <a:prstGeom prst="rect">
            <a:avLst/>
          </a:prstGeom>
        </p:spPr>
      </p:pic>
    </p:spTree>
    <p:extLst>
      <p:ext uri="{BB962C8B-B14F-4D97-AF65-F5344CB8AC3E}">
        <p14:creationId xmlns:p14="http://schemas.microsoft.com/office/powerpoint/2010/main" val="220357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8046-582A-4DD9-98FD-9287919D3C63}"/>
              </a:ext>
            </a:extLst>
          </p:cNvPr>
          <p:cNvSpPr>
            <a:spLocks noGrp="1"/>
          </p:cNvSpPr>
          <p:nvPr>
            <p:ph type="title"/>
          </p:nvPr>
        </p:nvSpPr>
        <p:spPr/>
        <p:txBody>
          <a:bodyPr/>
          <a:lstStyle/>
          <a:p>
            <a:r>
              <a:rPr lang="en-US" dirty="0"/>
              <a:t>Continue observing!</a:t>
            </a:r>
          </a:p>
        </p:txBody>
      </p:sp>
      <p:sp>
        <p:nvSpPr>
          <p:cNvPr id="3" name="Text Placeholder 2">
            <a:extLst>
              <a:ext uri="{FF2B5EF4-FFF2-40B4-BE49-F238E27FC236}">
                <a16:creationId xmlns:a16="http://schemas.microsoft.com/office/drawing/2014/main" id="{A5A764E2-488B-421A-A022-594B4152FCC1}"/>
              </a:ext>
            </a:extLst>
          </p:cNvPr>
          <p:cNvSpPr>
            <a:spLocks noGrp="1"/>
          </p:cNvSpPr>
          <p:nvPr>
            <p:ph type="body" idx="1"/>
          </p:nvPr>
        </p:nvSpPr>
        <p:spPr/>
        <p:txBody>
          <a:bodyPr/>
          <a:lstStyle/>
          <a:p>
            <a:r>
              <a:rPr lang="en-US" dirty="0"/>
              <a:t>Afghanistan Peace Talks, Kabul, 18 Jan 2016</a:t>
            </a:r>
          </a:p>
        </p:txBody>
      </p:sp>
      <p:pic>
        <p:nvPicPr>
          <p:cNvPr id="7" name="Content Placeholder 6">
            <a:extLst>
              <a:ext uri="{FF2B5EF4-FFF2-40B4-BE49-F238E27FC236}">
                <a16:creationId xmlns:a16="http://schemas.microsoft.com/office/drawing/2014/main" id="{8EAC6675-D4DC-4A1F-AFBA-C76759F5DD97}"/>
              </a:ext>
            </a:extLst>
          </p:cNvPr>
          <p:cNvPicPr>
            <a:picLocks noGrp="1" noChangeAspect="1"/>
          </p:cNvPicPr>
          <p:nvPr>
            <p:ph sz="half" idx="2"/>
          </p:nvPr>
        </p:nvPicPr>
        <p:blipFill>
          <a:blip r:embed="rId3"/>
          <a:stretch>
            <a:fillRect/>
          </a:stretch>
        </p:blipFill>
        <p:spPr>
          <a:xfrm>
            <a:off x="839788" y="2897844"/>
            <a:ext cx="5157787" cy="2899049"/>
          </a:xfrm>
          <a:prstGeom prst="rect">
            <a:avLst/>
          </a:prstGeom>
        </p:spPr>
      </p:pic>
      <p:sp>
        <p:nvSpPr>
          <p:cNvPr id="5" name="Text Placeholder 4">
            <a:extLst>
              <a:ext uri="{FF2B5EF4-FFF2-40B4-BE49-F238E27FC236}">
                <a16:creationId xmlns:a16="http://schemas.microsoft.com/office/drawing/2014/main" id="{B28CC960-4B38-471F-84DF-03980D8D2FB8}"/>
              </a:ext>
            </a:extLst>
          </p:cNvPr>
          <p:cNvSpPr>
            <a:spLocks noGrp="1"/>
          </p:cNvSpPr>
          <p:nvPr>
            <p:ph type="body" sz="quarter" idx="3"/>
          </p:nvPr>
        </p:nvSpPr>
        <p:spPr/>
        <p:txBody>
          <a:bodyPr/>
          <a:lstStyle/>
          <a:p>
            <a:r>
              <a:rPr lang="en-US" dirty="0"/>
              <a:t>San Francisco Peace Treaty, Soviet-Japan, SF 1956</a:t>
            </a:r>
          </a:p>
        </p:txBody>
      </p:sp>
      <p:pic>
        <p:nvPicPr>
          <p:cNvPr id="8" name="Content Placeholder 7">
            <a:extLst>
              <a:ext uri="{FF2B5EF4-FFF2-40B4-BE49-F238E27FC236}">
                <a16:creationId xmlns:a16="http://schemas.microsoft.com/office/drawing/2014/main" id="{323B1D36-4E0C-48BC-BCAF-028140D45FED}"/>
              </a:ext>
            </a:extLst>
          </p:cNvPr>
          <p:cNvPicPr>
            <a:picLocks noGrp="1" noChangeAspect="1"/>
          </p:cNvPicPr>
          <p:nvPr>
            <p:ph sz="quarter" idx="4"/>
          </p:nvPr>
        </p:nvPicPr>
        <p:blipFill>
          <a:blip r:embed="rId4"/>
          <a:stretch>
            <a:fillRect/>
          </a:stretch>
        </p:blipFill>
        <p:spPr>
          <a:xfrm>
            <a:off x="6172200" y="3103404"/>
            <a:ext cx="5183188" cy="2487930"/>
          </a:xfrm>
          <a:prstGeom prst="rect">
            <a:avLst/>
          </a:prstGeom>
        </p:spPr>
      </p:pic>
    </p:spTree>
    <p:extLst>
      <p:ext uri="{BB962C8B-B14F-4D97-AF65-F5344CB8AC3E}">
        <p14:creationId xmlns:p14="http://schemas.microsoft.com/office/powerpoint/2010/main" val="68518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1FA2781E-8035-446D-9744-6AAEC0366101}"/>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Structure of my lecture</a:t>
            </a:r>
          </a:p>
        </p:txBody>
      </p:sp>
      <p:sp>
        <p:nvSpPr>
          <p:cNvPr id="3" name="Content Placeholder 2">
            <a:extLst>
              <a:ext uri="{FF2B5EF4-FFF2-40B4-BE49-F238E27FC236}">
                <a16:creationId xmlns:a16="http://schemas.microsoft.com/office/drawing/2014/main" id="{1B9FEC97-D2FD-4CBD-83AD-2EA331A4A0FB}"/>
              </a:ext>
            </a:extLst>
          </p:cNvPr>
          <p:cNvSpPr>
            <a:spLocks noGrp="1"/>
          </p:cNvSpPr>
          <p:nvPr>
            <p:ph idx="1"/>
          </p:nvPr>
        </p:nvSpPr>
        <p:spPr>
          <a:xfrm>
            <a:off x="5120640" y="804672"/>
            <a:ext cx="6281928" cy="5248656"/>
          </a:xfrm>
        </p:spPr>
        <p:txBody>
          <a:bodyPr anchor="ctr">
            <a:normAutofit/>
          </a:bodyPr>
          <a:lstStyle/>
          <a:p>
            <a:pPr marL="0" indent="0">
              <a:buNone/>
            </a:pPr>
            <a:r>
              <a:rPr lang="en-US" sz="2000"/>
              <a:t>Aim: to answer why women must be able to represent themselves at the peace table?</a:t>
            </a:r>
            <a:br>
              <a:rPr lang="en-US" sz="2000"/>
            </a:br>
            <a:endParaRPr lang="en-US" sz="2000"/>
          </a:p>
          <a:p>
            <a:r>
              <a:rPr lang="en-US" sz="2000"/>
              <a:t>Gendering War and Peace</a:t>
            </a:r>
          </a:p>
          <a:p>
            <a:r>
              <a:rPr lang="en-US" sz="2000"/>
              <a:t>The involvement of women in peace talks</a:t>
            </a:r>
          </a:p>
          <a:p>
            <a:r>
              <a:rPr lang="en-US" sz="2000"/>
              <a:t>Conclusion</a:t>
            </a:r>
          </a:p>
          <a:p>
            <a:pPr marL="0" indent="0">
              <a:buNone/>
            </a:pPr>
            <a:endParaRPr lang="en-US" sz="2000"/>
          </a:p>
          <a:p>
            <a:pPr marL="0" indent="0">
              <a:buNone/>
            </a:pPr>
            <a:r>
              <a:rPr lang="en-US" sz="2000"/>
              <a:t>-Disclaimer : Apologies for the boring slides because I don’t have the heart to show effects of war on screen. And yes, because WAR is UGLY!</a:t>
            </a:r>
          </a:p>
        </p:txBody>
      </p:sp>
    </p:spTree>
    <p:extLst>
      <p:ext uri="{BB962C8B-B14F-4D97-AF65-F5344CB8AC3E}">
        <p14:creationId xmlns:p14="http://schemas.microsoft.com/office/powerpoint/2010/main" val="5072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69EBB2-F4A3-4DD8-AB36-327A8CF98E3B}"/>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When I say “war” what are the first things appear in your mind?</a:t>
            </a:r>
          </a:p>
        </p:txBody>
      </p:sp>
      <p:sp>
        <p:nvSpPr>
          <p:cNvPr id="3" name="Content Placeholder 2">
            <a:extLst>
              <a:ext uri="{FF2B5EF4-FFF2-40B4-BE49-F238E27FC236}">
                <a16:creationId xmlns:a16="http://schemas.microsoft.com/office/drawing/2014/main" id="{92020D43-84E8-4251-B7B5-BAC617773C34}"/>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200" kern="1200">
                <a:solidFill>
                  <a:srgbClr val="FFFFFF"/>
                </a:solidFill>
                <a:latin typeface="+mn-lt"/>
                <a:ea typeface="+mn-ea"/>
                <a:cs typeface="+mn-cs"/>
              </a:rPr>
              <a:t>Go to mentimeter.com and use the code 28.55.95</a:t>
            </a:r>
          </a:p>
        </p:txBody>
      </p:sp>
    </p:spTree>
    <p:extLst>
      <p:ext uri="{BB962C8B-B14F-4D97-AF65-F5344CB8AC3E}">
        <p14:creationId xmlns:p14="http://schemas.microsoft.com/office/powerpoint/2010/main" val="1984131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80635797-7925-4B2C-BC14-E98FF93E5848}"/>
              </a:ext>
            </a:extLst>
          </p:cNvPr>
          <p:cNvSpPr>
            <a:spLocks noGrp="1"/>
          </p:cNvSpPr>
          <p:nvPr>
            <p:ph type="title"/>
          </p:nvPr>
        </p:nvSpPr>
        <p:spPr>
          <a:xfrm>
            <a:off x="6738267" y="802955"/>
            <a:ext cx="4333814" cy="1454051"/>
          </a:xfrm>
        </p:spPr>
        <p:txBody>
          <a:bodyPr>
            <a:normAutofit/>
          </a:bodyPr>
          <a:lstStyle/>
          <a:p>
            <a:r>
              <a:rPr lang="en-US" sz="3600">
                <a:solidFill>
                  <a:srgbClr val="000000"/>
                </a:solidFill>
              </a:rPr>
              <a:t>Gendering War</a:t>
            </a:r>
          </a:p>
        </p:txBody>
      </p:sp>
      <p:sp>
        <p:nvSpPr>
          <p:cNvPr id="16"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00FBD73-7186-42BC-A743-AE90A067653F}"/>
              </a:ext>
            </a:extLst>
          </p:cNvPr>
          <p:cNvPicPr>
            <a:picLocks noChangeAspect="1"/>
          </p:cNvPicPr>
          <p:nvPr/>
        </p:nvPicPr>
        <p:blipFill rotWithShape="1">
          <a:blip r:embed="rId3">
            <a:alphaModFix/>
            <a:extLst/>
          </a:blip>
          <a:srcRect l="6193" r="25710" b="-3"/>
          <a:stretch/>
        </p:blipFill>
        <p:spPr>
          <a:xfrm>
            <a:off x="20" y="4310923"/>
            <a:ext cx="3083422" cy="2547077"/>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7" name="Picture 6">
            <a:extLst>
              <a:ext uri="{FF2B5EF4-FFF2-40B4-BE49-F238E27FC236}">
                <a16:creationId xmlns:a16="http://schemas.microsoft.com/office/drawing/2014/main" id="{44CB9092-7F40-4A32-B418-60C4A79C8F37}"/>
              </a:ext>
            </a:extLst>
          </p:cNvPr>
          <p:cNvPicPr>
            <a:picLocks noChangeAspect="1"/>
          </p:cNvPicPr>
          <p:nvPr/>
        </p:nvPicPr>
        <p:blipFill rotWithShape="1">
          <a:blip r:embed="rId4">
            <a:alphaModFix/>
            <a:extLst/>
          </a:blip>
          <a:srcRect l="28125" r="5126" b="2"/>
          <a:stretch/>
        </p:blipFill>
        <p:spPr>
          <a:xfrm>
            <a:off x="3532736" y="2984162"/>
            <a:ext cx="2555402" cy="2555402"/>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Picture 4" descr="A group of people sitting in a field&#10;&#10;Description automatically generated">
            <a:extLst>
              <a:ext uri="{FF2B5EF4-FFF2-40B4-BE49-F238E27FC236}">
                <a16:creationId xmlns:a16="http://schemas.microsoft.com/office/drawing/2014/main" id="{CD853090-B539-4EAC-A3C7-3F5605E8C6CD}"/>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8295" r="2" b="2"/>
          <a:stretch/>
        </p:blipFill>
        <p:spPr>
          <a:xfrm>
            <a:off x="1" y="-1"/>
            <a:ext cx="3943111" cy="3318096"/>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3" name="Content Placeholder 2">
            <a:extLst>
              <a:ext uri="{FF2B5EF4-FFF2-40B4-BE49-F238E27FC236}">
                <a16:creationId xmlns:a16="http://schemas.microsoft.com/office/drawing/2014/main" id="{1719F4C9-0AC6-4052-AC23-E4CBB20A42DB}"/>
              </a:ext>
            </a:extLst>
          </p:cNvPr>
          <p:cNvSpPr>
            <a:spLocks noGrp="1"/>
          </p:cNvSpPr>
          <p:nvPr>
            <p:ph idx="1"/>
          </p:nvPr>
        </p:nvSpPr>
        <p:spPr>
          <a:xfrm>
            <a:off x="6734684" y="2421682"/>
            <a:ext cx="4333468" cy="3639289"/>
          </a:xfrm>
        </p:spPr>
        <p:txBody>
          <a:bodyPr anchor="ctr">
            <a:normAutofit/>
          </a:bodyPr>
          <a:lstStyle/>
          <a:p>
            <a:r>
              <a:rPr lang="en-US" sz="2000">
                <a:solidFill>
                  <a:srgbClr val="000000"/>
                </a:solidFill>
              </a:rPr>
              <a:t>A simple google search. Observe the pattern.</a:t>
            </a:r>
          </a:p>
          <a:p>
            <a:pPr marL="0" indent="0">
              <a:buNone/>
            </a:pPr>
            <a:endParaRPr lang="en-US" sz="2000">
              <a:solidFill>
                <a:srgbClr val="000000"/>
              </a:solidFill>
            </a:endParaRPr>
          </a:p>
        </p:txBody>
      </p:sp>
    </p:spTree>
    <p:extLst>
      <p:ext uri="{BB962C8B-B14F-4D97-AF65-F5344CB8AC3E}">
        <p14:creationId xmlns:p14="http://schemas.microsoft.com/office/powerpoint/2010/main" val="286083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45E29B-B971-41C6-A57B-B29BBB108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C76015D-CFEA-4204-9A50-352560FFC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7325C43C-72B5-4DC9-B386-90859B58BF0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C95AD9A4-5AF5-48C4-BC2A-635316433A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AF4A3D62-D56C-4A32-8C75-100D383EC61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a:extLst>
              <a:ext uri="{FF2B5EF4-FFF2-40B4-BE49-F238E27FC236}">
                <a16:creationId xmlns:a16="http://schemas.microsoft.com/office/drawing/2014/main" id="{3E1F47E4-066D-4C27-98C8-B2B2C7B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B72F38-E6C1-4108-8A38-DD979B31DD25}"/>
              </a:ext>
            </a:extLst>
          </p:cNvPr>
          <p:cNvSpPr>
            <a:spLocks noGrp="1"/>
          </p:cNvSpPr>
          <p:nvPr>
            <p:ph type="title"/>
          </p:nvPr>
        </p:nvSpPr>
        <p:spPr>
          <a:xfrm>
            <a:off x="838200" y="1760505"/>
            <a:ext cx="10515600" cy="935025"/>
          </a:xfrm>
        </p:spPr>
        <p:txBody>
          <a:bodyPr>
            <a:normAutofit/>
          </a:bodyPr>
          <a:lstStyle/>
          <a:p>
            <a:pPr algn="ctr"/>
            <a:r>
              <a:rPr lang="en-US" sz="3200">
                <a:solidFill>
                  <a:schemeClr val="tx2"/>
                </a:solidFill>
              </a:rPr>
              <a:t>When I say “women in war”, what appears in your mind?</a:t>
            </a:r>
          </a:p>
        </p:txBody>
      </p:sp>
      <p:sp>
        <p:nvSpPr>
          <p:cNvPr id="3" name="Content Placeholder 2">
            <a:extLst>
              <a:ext uri="{FF2B5EF4-FFF2-40B4-BE49-F238E27FC236}">
                <a16:creationId xmlns:a16="http://schemas.microsoft.com/office/drawing/2014/main" id="{70661CBB-4F76-4CEC-AE39-21553EF71FE6}"/>
              </a:ext>
            </a:extLst>
          </p:cNvPr>
          <p:cNvSpPr>
            <a:spLocks noGrp="1"/>
          </p:cNvSpPr>
          <p:nvPr>
            <p:ph idx="1"/>
          </p:nvPr>
        </p:nvSpPr>
        <p:spPr>
          <a:xfrm>
            <a:off x="2384952" y="3012928"/>
            <a:ext cx="7422096" cy="2109445"/>
          </a:xfrm>
        </p:spPr>
        <p:txBody>
          <a:bodyPr>
            <a:normAutofit/>
          </a:bodyPr>
          <a:lstStyle/>
          <a:p>
            <a:r>
              <a:rPr lang="en-US" sz="2000" dirty="0">
                <a:solidFill>
                  <a:schemeClr val="tx2"/>
                </a:solidFill>
              </a:rPr>
              <a:t>Go to mentimeter.com and use the code 28.55.95</a:t>
            </a:r>
          </a:p>
          <a:p>
            <a:pPr marL="0" indent="0">
              <a:buNone/>
            </a:pPr>
            <a:endParaRPr lang="en-US" sz="1800" dirty="0">
              <a:solidFill>
                <a:schemeClr val="tx2"/>
              </a:solidFill>
            </a:endParaRPr>
          </a:p>
        </p:txBody>
      </p:sp>
    </p:spTree>
    <p:extLst>
      <p:ext uri="{BB962C8B-B14F-4D97-AF65-F5344CB8AC3E}">
        <p14:creationId xmlns:p14="http://schemas.microsoft.com/office/powerpoint/2010/main" val="415446594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C12C61A-9558-4DE5-AFDB-898358AFB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584FF-2FDA-4A05-A137-765D47E4162C}"/>
              </a:ext>
            </a:extLst>
          </p:cNvPr>
          <p:cNvSpPr>
            <a:spLocks noGrp="1"/>
          </p:cNvSpPr>
          <p:nvPr>
            <p:ph type="title"/>
          </p:nvPr>
        </p:nvSpPr>
        <p:spPr>
          <a:xfrm>
            <a:off x="821516" y="640263"/>
            <a:ext cx="6204984" cy="1344975"/>
          </a:xfrm>
        </p:spPr>
        <p:txBody>
          <a:bodyPr>
            <a:normAutofit/>
          </a:bodyPr>
          <a:lstStyle/>
          <a:p>
            <a:r>
              <a:rPr lang="en-US" sz="4000"/>
              <a:t>Women in war</a:t>
            </a:r>
          </a:p>
        </p:txBody>
      </p:sp>
      <p:sp>
        <p:nvSpPr>
          <p:cNvPr id="3" name="Content Placeholder 2">
            <a:extLst>
              <a:ext uri="{FF2B5EF4-FFF2-40B4-BE49-F238E27FC236}">
                <a16:creationId xmlns:a16="http://schemas.microsoft.com/office/drawing/2014/main" id="{0A8DDCE7-CAC0-4AD9-A50B-F92537C9D274}"/>
              </a:ext>
            </a:extLst>
          </p:cNvPr>
          <p:cNvSpPr>
            <a:spLocks noGrp="1"/>
          </p:cNvSpPr>
          <p:nvPr>
            <p:ph idx="1"/>
          </p:nvPr>
        </p:nvSpPr>
        <p:spPr>
          <a:xfrm>
            <a:off x="821515" y="2121762"/>
            <a:ext cx="6204984" cy="3626917"/>
          </a:xfrm>
        </p:spPr>
        <p:txBody>
          <a:bodyPr>
            <a:normAutofit/>
          </a:bodyPr>
          <a:lstStyle/>
          <a:p>
            <a:r>
              <a:rPr lang="en-US" sz="2000"/>
              <a:t>Only when you add “women” as a keyword you will find these images.</a:t>
            </a:r>
          </a:p>
          <a:p>
            <a:pPr marL="0" indent="0">
              <a:buNone/>
            </a:pPr>
            <a:endParaRPr lang="en-US" sz="2000"/>
          </a:p>
        </p:txBody>
      </p:sp>
      <p:pic>
        <p:nvPicPr>
          <p:cNvPr id="6" name="Picture 5">
            <a:extLst>
              <a:ext uri="{FF2B5EF4-FFF2-40B4-BE49-F238E27FC236}">
                <a16:creationId xmlns:a16="http://schemas.microsoft.com/office/drawing/2014/main" id="{ACA7DC79-F911-4587-A3FE-25B8773E7D9A}"/>
              </a:ext>
            </a:extLst>
          </p:cNvPr>
          <p:cNvPicPr>
            <a:picLocks noChangeAspect="1"/>
          </p:cNvPicPr>
          <p:nvPr/>
        </p:nvPicPr>
        <p:blipFill rotWithShape="1">
          <a:blip r:embed="rId3"/>
          <a:srcRect t="16040" b="26528"/>
          <a:stretch/>
        </p:blipFill>
        <p:spPr>
          <a:xfrm>
            <a:off x="7829551" y="306910"/>
            <a:ext cx="4042409" cy="1863092"/>
          </a:xfrm>
          <a:prstGeom prst="rect">
            <a:avLst/>
          </a:prstGeom>
        </p:spPr>
      </p:pic>
      <p:pic>
        <p:nvPicPr>
          <p:cNvPr id="5" name="Picture 4" descr="A vintage photo of a group of people standing around a plane&#10;&#10;Description automatically generated">
            <a:extLst>
              <a:ext uri="{FF2B5EF4-FFF2-40B4-BE49-F238E27FC236}">
                <a16:creationId xmlns:a16="http://schemas.microsoft.com/office/drawing/2014/main" id="{0F9F0205-D5BF-40A9-9294-20AC93961FC8}"/>
              </a:ext>
            </a:extLst>
          </p:cNvPr>
          <p:cNvPicPr>
            <a:picLocks noChangeAspect="1"/>
          </p:cNvPicPr>
          <p:nvPr/>
        </p:nvPicPr>
        <p:blipFill rotWithShape="1">
          <a:blip r:embed="rId4">
            <a:extLst>
              <a:ext uri="{28A0092B-C50C-407E-A947-70E740481C1C}">
                <a14:useLocalDpi xmlns:a14="http://schemas.microsoft.com/office/drawing/2010/main" val="0"/>
              </a:ext>
            </a:extLst>
          </a:blip>
          <a:srcRect t="22981" b="18119"/>
          <a:stretch/>
        </p:blipFill>
        <p:spPr>
          <a:xfrm>
            <a:off x="7829551" y="2330867"/>
            <a:ext cx="4042410" cy="1863093"/>
          </a:xfrm>
          <a:prstGeom prst="rect">
            <a:avLst/>
          </a:prstGeom>
        </p:spPr>
      </p:pic>
      <p:pic>
        <p:nvPicPr>
          <p:cNvPr id="7" name="Picture 6">
            <a:extLst>
              <a:ext uri="{FF2B5EF4-FFF2-40B4-BE49-F238E27FC236}">
                <a16:creationId xmlns:a16="http://schemas.microsoft.com/office/drawing/2014/main" id="{D856E7C8-EB26-471F-906C-CC2155D3EB9C}"/>
              </a:ext>
            </a:extLst>
          </p:cNvPr>
          <p:cNvPicPr>
            <a:picLocks noChangeAspect="1"/>
          </p:cNvPicPr>
          <p:nvPr/>
        </p:nvPicPr>
        <p:blipFill rotWithShape="1">
          <a:blip r:embed="rId5"/>
          <a:srcRect b="16654"/>
          <a:stretch/>
        </p:blipFill>
        <p:spPr>
          <a:xfrm>
            <a:off x="7829551" y="4354824"/>
            <a:ext cx="4042409" cy="1895153"/>
          </a:xfrm>
          <a:prstGeom prst="rect">
            <a:avLst/>
          </a:prstGeom>
        </p:spPr>
      </p:pic>
    </p:spTree>
    <p:extLst>
      <p:ext uri="{BB962C8B-B14F-4D97-AF65-F5344CB8AC3E}">
        <p14:creationId xmlns:p14="http://schemas.microsoft.com/office/powerpoint/2010/main" val="223562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FEAE45F-B720-4282-88CC-DFB13736878A}"/>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Women’s roles in war</a:t>
            </a:r>
          </a:p>
        </p:txBody>
      </p:sp>
      <p:graphicFrame>
        <p:nvGraphicFramePr>
          <p:cNvPr id="5" name="Content Placeholder 2">
            <a:extLst>
              <a:ext uri="{FF2B5EF4-FFF2-40B4-BE49-F238E27FC236}">
                <a16:creationId xmlns:a16="http://schemas.microsoft.com/office/drawing/2014/main" id="{6F8FB6A3-77BB-47E5-9745-1D22E07C6DDE}"/>
              </a:ext>
            </a:extLst>
          </p:cNvPr>
          <p:cNvGraphicFramePr>
            <a:graphicFrameLocks noGrp="1"/>
          </p:cNvGraphicFramePr>
          <p:nvPr>
            <p:ph idx="1"/>
            <p:extLst>
              <p:ext uri="{D42A27DB-BD31-4B8C-83A1-F6EECF244321}">
                <p14:modId xmlns:p14="http://schemas.microsoft.com/office/powerpoint/2010/main" val="279255159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27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1299</Words>
  <Application>Microsoft Office PowerPoint</Application>
  <PresentationFormat>Widescreen</PresentationFormat>
  <Paragraphs>88</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Women at Peace Table  in Asia</vt:lpstr>
      <vt:lpstr>Find the pattern!</vt:lpstr>
      <vt:lpstr>Continue observing!</vt:lpstr>
      <vt:lpstr>Structure of my lecture</vt:lpstr>
      <vt:lpstr>When I say “war” what are the first things appear in your mind?</vt:lpstr>
      <vt:lpstr>Gendering War</vt:lpstr>
      <vt:lpstr>When I say “women in war”, what appears in your mind?</vt:lpstr>
      <vt:lpstr>Women in war</vt:lpstr>
      <vt:lpstr>Women’s roles in war</vt:lpstr>
      <vt:lpstr>But women (and children) know (armed) conflicts like no other… (1)</vt:lpstr>
      <vt:lpstr>But women (and children) know (armed) conflicts like no other… (2)</vt:lpstr>
      <vt:lpstr>A Story from DRC, a reality in any armed conflict</vt:lpstr>
      <vt:lpstr>Gendering Peace Talks</vt:lpstr>
      <vt:lpstr>In short … </vt:lpstr>
      <vt:lpstr>Every time women are left out of the peace table, a lot opportunities of peace are lost…</vt:lpstr>
      <vt:lpstr>When women are involved in peace talks</vt:lpstr>
      <vt:lpstr>However, NOT TOKEN WOMEN!!!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at Peace Table</dc:title>
  <dc:creator>evi eliyanah</dc:creator>
  <cp:lastModifiedBy>evi eliyanah</cp:lastModifiedBy>
  <cp:revision>3</cp:revision>
  <dcterms:created xsi:type="dcterms:W3CDTF">2019-04-07T01:37:39Z</dcterms:created>
  <dcterms:modified xsi:type="dcterms:W3CDTF">2019-04-07T01:50:27Z</dcterms:modified>
</cp:coreProperties>
</file>