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61" r:id="rId3"/>
    <p:sldId id="265" r:id="rId4"/>
    <p:sldId id="309" r:id="rId5"/>
    <p:sldId id="310" r:id="rId6"/>
    <p:sldId id="311" r:id="rId7"/>
    <p:sldId id="266" r:id="rId8"/>
    <p:sldId id="267" r:id="rId9"/>
    <p:sldId id="268" r:id="rId10"/>
    <p:sldId id="269" r:id="rId11"/>
    <p:sldId id="270" r:id="rId12"/>
    <p:sldId id="271" r:id="rId13"/>
    <p:sldId id="272" r:id="rId14"/>
    <p:sldId id="273" r:id="rId15"/>
    <p:sldId id="274" r:id="rId16"/>
    <p:sldId id="308" r:id="rId17"/>
    <p:sldId id="275" r:id="rId18"/>
    <p:sldId id="276" r:id="rId19"/>
    <p:sldId id="277" r:id="rId20"/>
    <p:sldId id="278" r:id="rId21"/>
    <p:sldId id="279" r:id="rId22"/>
    <p:sldId id="283" r:id="rId23"/>
    <p:sldId id="284" r:id="rId24"/>
    <p:sldId id="285" r:id="rId25"/>
    <p:sldId id="286" r:id="rId26"/>
    <p:sldId id="287" r:id="rId27"/>
    <p:sldId id="288"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292" r:id="rId44"/>
    <p:sldId id="289" r:id="rId45"/>
    <p:sldId id="290" r:id="rId46"/>
    <p:sldId id="291" r:id="rId47"/>
    <p:sldId id="259" r:id="rId48"/>
    <p:sldId id="260" r:id="rId4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60" d="100"/>
          <a:sy n="60" d="100"/>
        </p:scale>
        <p:origin x="-1644"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A91A8-732A-454A-B02F-EE19FABEC417}" type="datetimeFigureOut">
              <a:rPr lang="id-ID" smtClean="0"/>
              <a:pPr/>
              <a:t>06/03/2018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A8015-9CF2-4F99-9254-121F7C664E24}"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C68004-B74A-4A72-89E0-BA95996B2B22}"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03A8015-9CF2-4F99-9254-121F7C664E24}" type="slidenum">
              <a:rPr lang="id-ID" smtClean="0"/>
              <a:pPr/>
              <a:t>4</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03A8015-9CF2-4F99-9254-121F7C664E24}" type="slidenum">
              <a:rPr lang="id-ID" smtClean="0"/>
              <a:pPr/>
              <a:t>5</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03A8015-9CF2-4F99-9254-121F7C664E24}" type="slidenum">
              <a:rPr lang="id-ID" smtClean="0"/>
              <a:pPr/>
              <a:t>6</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19CF5-0E53-433F-8640-DC80EC82A8F6}" type="slidenum">
              <a:rPr lang="en-US"/>
              <a:pPr/>
              <a:t>7</a:t>
            </a:fld>
            <a:endParaRPr lang="en-US"/>
          </a:p>
        </p:txBody>
      </p:sp>
      <p:sp>
        <p:nvSpPr>
          <p:cNvPr id="88066" name="Rectangle 2"/>
          <p:cNvSpPr>
            <a:spLocks noGrp="1" noRot="1" noChangeAspect="1" noChangeArrowheads="1" noTextEdit="1"/>
          </p:cNvSpPr>
          <p:nvPr>
            <p:ph type="sldImg"/>
          </p:nvPr>
        </p:nvSpPr>
        <p:spPr>
          <a:xfrm>
            <a:off x="1144588" y="685800"/>
            <a:ext cx="4572000" cy="3429000"/>
          </a:xfrm>
          <a:ln/>
        </p:spPr>
      </p:sp>
      <p:sp>
        <p:nvSpPr>
          <p:cNvPr id="88067" name="Rectangle 3"/>
          <p:cNvSpPr>
            <a:spLocks noGrp="1" noChangeArrowheads="1"/>
          </p:cNvSpPr>
          <p:nvPr>
            <p:ph type="body" idx="1"/>
          </p:nvPr>
        </p:nvSpPr>
        <p:spPr>
          <a:xfrm>
            <a:off x="914400" y="4343400"/>
            <a:ext cx="5029200" cy="4114800"/>
          </a:xfrm>
          <a:noFill/>
          <a:ln/>
        </p:spPr>
        <p:txBody>
          <a:bodyPr/>
          <a:lstStyle/>
          <a:p>
            <a:r>
              <a:rPr lang="en-GB"/>
              <a:t>Using this definition, no country in the world can be said to be totally food secure - even in the more developed countries there are significant portions of the population who do not have guaranteed access to the food they need. Often this is forgotten when discussing the overall issue of food security, with attention being focused on the developing countries. However, the fact remains that until all members of the population are food secure, that nation cannot be called food secure - the relative level of food security (or insecurity) does differ vastly between countries but nowhere has this goal been reached. </a:t>
            </a:r>
          </a:p>
          <a:p>
            <a:r>
              <a:rPr lang="en-GB"/>
              <a:t>The depth of food insecurity also varies between countries - and should be considered when assessing efforts towards improving food security.</a:t>
            </a:r>
          </a:p>
          <a:p>
            <a:endParaRPr lang="en-GB"/>
          </a:p>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6D342-F5C9-4A95-8A33-6B6338F3231B}" type="slidenum">
              <a:rPr lang="en-US"/>
              <a:pPr/>
              <a:t>15</a:t>
            </a:fld>
            <a:endParaRPr lang="en-US"/>
          </a:p>
        </p:txBody>
      </p:sp>
      <p:sp>
        <p:nvSpPr>
          <p:cNvPr id="434178" name="Rectangle 2"/>
          <p:cNvSpPr>
            <a:spLocks noGrp="1" noRot="1" noChangeAspect="1" noChangeArrowheads="1" noTextEdit="1"/>
          </p:cNvSpPr>
          <p:nvPr>
            <p:ph type="sldImg"/>
          </p:nvPr>
        </p:nvSpPr>
        <p:spPr>
          <a:xfrm>
            <a:off x="1146175" y="685800"/>
            <a:ext cx="4573588" cy="3430588"/>
          </a:xfrm>
          <a:ln/>
        </p:spPr>
      </p:sp>
      <p:sp>
        <p:nvSpPr>
          <p:cNvPr id="434179" name="Rectangle 3"/>
          <p:cNvSpPr>
            <a:spLocks noGrp="1" noChangeArrowheads="1"/>
          </p:cNvSpPr>
          <p:nvPr>
            <p:ph type="body" idx="1"/>
          </p:nvPr>
        </p:nvSpPr>
        <p:spPr>
          <a:xfrm>
            <a:off x="915988" y="4343400"/>
            <a:ext cx="5026025" cy="4114800"/>
          </a:xfrm>
        </p:spPr>
        <p:txBody>
          <a:bodyPr/>
          <a:lstStyle/>
          <a:p>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03A8015-9CF2-4F99-9254-121F7C664E24}" type="slidenum">
              <a:rPr lang="id-ID" smtClean="0"/>
              <a:pPr/>
              <a:t>16</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9D37DDC6-7380-4C42-A64B-EC165211B1B1}" type="datetimeFigureOut">
              <a:rPr lang="id-ID" smtClean="0"/>
              <a:pPr/>
              <a:t>06/03/2018</a:t>
            </a:fld>
            <a:endParaRPr lang="id-ID"/>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B6AF863-85DE-470C-9AE2-006FEE3BC159}" type="slidenum">
              <a:rPr lang="id-ID" smtClean="0"/>
              <a:pPr/>
              <a:t>‹#›</a:t>
            </a:fld>
            <a:endParaRPr lang="id-ID"/>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37DDC6-7380-4C42-A64B-EC165211B1B1}" type="datetimeFigureOut">
              <a:rPr lang="id-ID" smtClean="0"/>
              <a:pPr/>
              <a:t>06/03/2018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5B6AF863-85DE-470C-9AE2-006FEE3BC15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37DDC6-7380-4C42-A64B-EC165211B1B1}" type="datetimeFigureOut">
              <a:rPr lang="id-ID" smtClean="0"/>
              <a:pPr/>
              <a:t>06/03/2018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5B6AF863-85DE-470C-9AE2-006FEE3BC15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37DDC6-7380-4C42-A64B-EC165211B1B1}" type="datetimeFigureOut">
              <a:rPr lang="id-ID" smtClean="0"/>
              <a:pPr/>
              <a:t>06/03/2018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5B6AF863-85DE-470C-9AE2-006FEE3BC15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9D37DDC6-7380-4C42-A64B-EC165211B1B1}" type="datetimeFigureOut">
              <a:rPr lang="id-ID" smtClean="0"/>
              <a:pPr/>
              <a:t>06/03/2018</a:t>
            </a:fld>
            <a:endParaRPr lang="id-ID"/>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B6AF863-85DE-470C-9AE2-006FEE3BC159}" type="slidenum">
              <a:rPr lang="id-ID" smtClean="0"/>
              <a:pPr/>
              <a:t>‹#›</a:t>
            </a:fld>
            <a:endParaRPr lang="id-ID"/>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37DDC6-7380-4C42-A64B-EC165211B1B1}" type="datetimeFigureOut">
              <a:rPr lang="id-ID" smtClean="0"/>
              <a:pPr/>
              <a:t>06/03/2018</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B6AF863-85DE-470C-9AE2-006FEE3BC159}" type="slidenum">
              <a:rPr lang="id-ID" smtClean="0"/>
              <a:pPr/>
              <a:t>‹#›</a:t>
            </a:fld>
            <a:endParaRPr lang="id-ID"/>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37DDC6-7380-4C42-A64B-EC165211B1B1}" type="datetimeFigureOut">
              <a:rPr lang="id-ID" smtClean="0"/>
              <a:pPr/>
              <a:t>06/03/2018</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B6AF863-85DE-470C-9AE2-006FEE3BC15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D37DDC6-7380-4C42-A64B-EC165211B1B1}" type="datetimeFigureOut">
              <a:rPr lang="id-ID" smtClean="0"/>
              <a:pPr/>
              <a:t>06/03/2018</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5B6AF863-85DE-470C-9AE2-006FEE3BC159}" type="slidenum">
              <a:rPr lang="id-ID" smtClean="0"/>
              <a:pPr/>
              <a:t>‹#›</a:t>
            </a:fld>
            <a:endParaRPr lang="id-ID"/>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D37DDC6-7380-4C42-A64B-EC165211B1B1}" type="datetimeFigureOut">
              <a:rPr lang="id-ID" smtClean="0"/>
              <a:pPr/>
              <a:t>06/03/2018</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5B6AF863-85DE-470C-9AE2-006FEE3BC15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9D37DDC6-7380-4C42-A64B-EC165211B1B1}" type="datetimeFigureOut">
              <a:rPr lang="id-ID" smtClean="0"/>
              <a:pPr/>
              <a:t>06/03/2018</a:t>
            </a:fld>
            <a:endParaRPr lang="id-ID"/>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B6AF863-85DE-470C-9AE2-006FEE3BC159}" type="slidenum">
              <a:rPr lang="id-ID" smtClean="0"/>
              <a:pPr/>
              <a:t>‹#›</a:t>
            </a:fld>
            <a:endParaRPr lang="id-ID"/>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9D37DDC6-7380-4C42-A64B-EC165211B1B1}" type="datetimeFigureOut">
              <a:rPr lang="id-ID" smtClean="0"/>
              <a:pPr/>
              <a:t>06/03/2018</a:t>
            </a:fld>
            <a:endParaRPr lang="id-ID"/>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B6AF863-85DE-470C-9AE2-006FEE3BC159}" type="slidenum">
              <a:rPr lang="id-ID" smtClean="0"/>
              <a:pPr/>
              <a:t>‹#›</a:t>
            </a:fld>
            <a:endParaRPr lang="id-ID"/>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id-ID"/>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D37DDC6-7380-4C42-A64B-EC165211B1B1}" type="datetimeFigureOut">
              <a:rPr lang="id-ID" smtClean="0"/>
              <a:pPr/>
              <a:t>06/03/2018</a:t>
            </a:fld>
            <a:endParaRPr lang="id-ID"/>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B6AF863-85DE-470C-9AE2-006FEE3BC159}" type="slidenum">
              <a:rPr lang="id-ID" smtClean="0"/>
              <a:pPr/>
              <a:t>‹#›</a:t>
            </a:fld>
            <a:endParaRPr lang="id-ID"/>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Office_Excel_97-2003_Worksheet9.xls"/><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Excel_97-2003_Worksheet10.xls"/><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40000" contrast="-12000"/>
          </a:blip>
          <a:srcRect/>
          <a:stretch>
            <a:fillRect/>
          </a:stretch>
        </p:blipFill>
        <p:spPr bwMode="auto">
          <a:xfrm>
            <a:off x="251520" y="764704"/>
            <a:ext cx="8892480" cy="5389690"/>
          </a:xfrm>
          <a:prstGeom prst="rect">
            <a:avLst/>
          </a:prstGeom>
          <a:noFill/>
          <a:ln w="9525">
            <a:noFill/>
            <a:miter lim="800000"/>
            <a:headEnd/>
            <a:tailEnd/>
          </a:ln>
        </p:spPr>
      </p:pic>
      <p:sp>
        <p:nvSpPr>
          <p:cNvPr id="2" name="Title 1"/>
          <p:cNvSpPr>
            <a:spLocks noGrp="1"/>
          </p:cNvSpPr>
          <p:nvPr>
            <p:ph type="ctrTitle"/>
          </p:nvPr>
        </p:nvSpPr>
        <p:spPr>
          <a:xfrm>
            <a:off x="467544" y="4653136"/>
            <a:ext cx="7772400" cy="1470025"/>
          </a:xfrm>
        </p:spPr>
        <p:txBody>
          <a:bodyPr>
            <a:normAutofit/>
          </a:bodyPr>
          <a:lstStyle/>
          <a:p>
            <a:r>
              <a:rPr lang="id-ID" sz="3600" b="1" dirty="0" smtClean="0">
                <a:solidFill>
                  <a:srgbClr val="FF0000"/>
                </a:solidFill>
              </a:rPr>
              <a:t>PERAN PEREMPUAN DALAM KETAHANAN PANGAN</a:t>
            </a:r>
            <a:endParaRPr lang="id-ID" sz="36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381000"/>
            <a:ext cx="8991600" cy="6477000"/>
            <a:chOff x="96" y="240"/>
            <a:chExt cx="5664" cy="4080"/>
          </a:xfrm>
        </p:grpSpPr>
        <p:sp>
          <p:nvSpPr>
            <p:cNvPr id="89091" name="Oval 3">
              <a:hlinkClick r:id="rId2" action="ppaction://hlinksldjump" highlightClick="1"/>
              <a:hlinkHover r:id="" action="ppaction://noaction" highlightClick="1">
                <a:snd r:embed="rId3" name="whoosh.wav"/>
              </a:hlinkHover>
            </p:cNvPr>
            <p:cNvSpPr>
              <a:spLocks noChangeArrowheads="1"/>
            </p:cNvSpPr>
            <p:nvPr/>
          </p:nvSpPr>
          <p:spPr bwMode="auto">
            <a:xfrm>
              <a:off x="624" y="683"/>
              <a:ext cx="2066" cy="1023"/>
            </a:xfrm>
            <a:prstGeom prst="ellipse">
              <a:avLst/>
            </a:prstGeom>
            <a:solidFill>
              <a:srgbClr val="A50021">
                <a:alpha val="50000"/>
              </a:srgbClr>
            </a:solidFill>
            <a:ln w="38100">
              <a:miter lim="800000"/>
              <a:headEnd/>
              <a:tailEnd/>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wrap="none" anchor="ctr">
              <a:flatTx/>
            </a:bodyPr>
            <a:lstStyle/>
            <a:p>
              <a:endParaRPr lang="id-ID"/>
            </a:p>
          </p:txBody>
        </p:sp>
        <p:sp>
          <p:nvSpPr>
            <p:cNvPr id="89092" name="Text Box 4"/>
            <p:cNvSpPr txBox="1">
              <a:spLocks noChangeArrowheads="1"/>
            </p:cNvSpPr>
            <p:nvPr/>
          </p:nvSpPr>
          <p:spPr bwMode="auto">
            <a:xfrm>
              <a:off x="720" y="1008"/>
              <a:ext cx="1768" cy="446"/>
            </a:xfrm>
            <a:prstGeom prst="rect">
              <a:avLst/>
            </a:prstGeom>
            <a:solidFill>
              <a:srgbClr val="A50021">
                <a:alpha val="0"/>
              </a:srgbClr>
            </a:solidFill>
            <a:ln w="9525">
              <a:noFill/>
              <a:miter lim="800000"/>
              <a:headEnd/>
              <a:tailEnd/>
            </a:ln>
            <a:effectLst/>
          </p:spPr>
          <p:txBody>
            <a:bodyPr wrap="none" lIns="97969" tIns="48984" rIns="97969" bIns="48984">
              <a:spAutoFit/>
            </a:bodyPr>
            <a:lstStyle/>
            <a:p>
              <a:pPr algn="ctr" defTabSz="979488"/>
              <a:r>
                <a:rPr kumimoji="1" lang="sq-AL" sz="2000" b="1">
                  <a:solidFill>
                    <a:schemeClr val="bg1"/>
                  </a:solidFill>
                  <a:latin typeface="Arial Narrow" pitchFamily="34" charset="0"/>
                  <a:cs typeface="Times New Roman" pitchFamily="18" charset="0"/>
                </a:rPr>
                <a:t>KETERSEDIAAN PANGAN</a:t>
              </a:r>
              <a:endParaRPr kumimoji="1" lang="en-US" sz="2000" b="1">
                <a:solidFill>
                  <a:schemeClr val="bg1"/>
                </a:solidFill>
                <a:latin typeface="Arial Narrow" pitchFamily="34" charset="0"/>
                <a:cs typeface="Times New Roman" pitchFamily="18" charset="0"/>
              </a:endParaRPr>
            </a:p>
            <a:p>
              <a:pPr algn="ctr" defTabSz="979488"/>
              <a:r>
                <a:rPr kumimoji="1" lang="en-US" sz="2000" b="1">
                  <a:solidFill>
                    <a:schemeClr val="bg1"/>
                  </a:solidFill>
                  <a:latin typeface="Arial Narrow" pitchFamily="34" charset="0"/>
                  <a:cs typeface="Times New Roman" pitchFamily="18" charset="0"/>
                </a:rPr>
                <a:t>PER KAPITA</a:t>
              </a:r>
              <a:endParaRPr kumimoji="1" lang="sq-AL" sz="2000" b="1">
                <a:solidFill>
                  <a:schemeClr val="bg1"/>
                </a:solidFill>
                <a:latin typeface="Arial Narrow" pitchFamily="34" charset="0"/>
                <a:cs typeface="Times New Roman" pitchFamily="18" charset="0"/>
              </a:endParaRPr>
            </a:p>
          </p:txBody>
        </p:sp>
        <p:sp>
          <p:nvSpPr>
            <p:cNvPr id="89093" name="Text Box 5"/>
            <p:cNvSpPr txBox="1">
              <a:spLocks noChangeArrowheads="1"/>
            </p:cNvSpPr>
            <p:nvPr/>
          </p:nvSpPr>
          <p:spPr bwMode="auto">
            <a:xfrm>
              <a:off x="3314" y="240"/>
              <a:ext cx="1990" cy="262"/>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algn="ctr" defTabSz="979488">
                <a:spcBef>
                  <a:spcPct val="50000"/>
                </a:spcBef>
              </a:pPr>
              <a:r>
                <a:rPr lang="sq-AL" sz="2000" b="1">
                  <a:solidFill>
                    <a:schemeClr val="bg1"/>
                  </a:solidFill>
                  <a:latin typeface="Times New Roman" pitchFamily="18" charset="0"/>
                </a:rPr>
                <a:t>Produksi </a:t>
              </a:r>
            </a:p>
          </p:txBody>
        </p:sp>
        <p:sp>
          <p:nvSpPr>
            <p:cNvPr id="89094" name="Text Box 6"/>
            <p:cNvSpPr txBox="1">
              <a:spLocks noChangeArrowheads="1"/>
            </p:cNvSpPr>
            <p:nvPr/>
          </p:nvSpPr>
          <p:spPr bwMode="auto">
            <a:xfrm>
              <a:off x="3359" y="746"/>
              <a:ext cx="1990" cy="454"/>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algn="ctr" defTabSz="979488">
                <a:spcBef>
                  <a:spcPct val="50000"/>
                </a:spcBef>
              </a:pPr>
              <a:r>
                <a:rPr lang="en-US" sz="2000" b="1">
                  <a:solidFill>
                    <a:schemeClr val="bg1"/>
                  </a:solidFill>
                  <a:latin typeface="Times New Roman" pitchFamily="18" charset="0"/>
                </a:rPr>
                <a:t>Pasokan pangan dari luar (</a:t>
              </a:r>
              <a:r>
                <a:rPr lang="sq-AL" sz="2000" b="1">
                  <a:solidFill>
                    <a:schemeClr val="bg1"/>
                  </a:solidFill>
                  <a:latin typeface="Times New Roman" pitchFamily="18" charset="0"/>
                </a:rPr>
                <a:t>Impor</a:t>
              </a:r>
              <a:r>
                <a:rPr lang="en-US" sz="2000" b="1">
                  <a:solidFill>
                    <a:schemeClr val="bg1"/>
                  </a:solidFill>
                  <a:latin typeface="Times New Roman" pitchFamily="18" charset="0"/>
                </a:rPr>
                <a:t> )</a:t>
              </a:r>
              <a:endParaRPr lang="sq-AL" sz="2000" b="1">
                <a:solidFill>
                  <a:schemeClr val="bg1"/>
                </a:solidFill>
                <a:latin typeface="Times New Roman" pitchFamily="18" charset="0"/>
              </a:endParaRPr>
            </a:p>
          </p:txBody>
        </p:sp>
        <p:sp>
          <p:nvSpPr>
            <p:cNvPr id="89095" name="Text Box 7"/>
            <p:cNvSpPr txBox="1">
              <a:spLocks noChangeArrowheads="1"/>
            </p:cNvSpPr>
            <p:nvPr/>
          </p:nvSpPr>
          <p:spPr bwMode="auto">
            <a:xfrm>
              <a:off x="3359" y="1429"/>
              <a:ext cx="1990" cy="262"/>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algn="ctr" defTabSz="979488">
                <a:spcBef>
                  <a:spcPct val="50000"/>
                </a:spcBef>
              </a:pPr>
              <a:r>
                <a:rPr lang="sq-AL" sz="2000" b="1">
                  <a:solidFill>
                    <a:schemeClr val="bg1"/>
                  </a:solidFill>
                  <a:latin typeface="Times New Roman" pitchFamily="18" charset="0"/>
                </a:rPr>
                <a:t>Cadangan pangan</a:t>
              </a:r>
            </a:p>
          </p:txBody>
        </p:sp>
        <p:sp>
          <p:nvSpPr>
            <p:cNvPr id="89096" name="Text Box 8"/>
            <p:cNvSpPr txBox="1">
              <a:spLocks noChangeArrowheads="1"/>
            </p:cNvSpPr>
            <p:nvPr/>
          </p:nvSpPr>
          <p:spPr bwMode="auto">
            <a:xfrm>
              <a:off x="3359" y="1873"/>
              <a:ext cx="1990" cy="262"/>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algn="ctr" defTabSz="979488">
                <a:spcBef>
                  <a:spcPct val="50000"/>
                </a:spcBef>
              </a:pPr>
              <a:r>
                <a:rPr lang="en-US" sz="2000" b="1">
                  <a:solidFill>
                    <a:schemeClr val="bg1"/>
                  </a:solidFill>
                  <a:latin typeface="Times New Roman" pitchFamily="18" charset="0"/>
                </a:rPr>
                <a:t>Bantuan pangan</a:t>
              </a:r>
              <a:endParaRPr lang="sq-AL" sz="2000" b="1">
                <a:solidFill>
                  <a:schemeClr val="bg1"/>
                </a:solidFill>
                <a:latin typeface="Times New Roman" pitchFamily="18" charset="0"/>
              </a:endParaRPr>
            </a:p>
          </p:txBody>
        </p:sp>
        <p:sp>
          <p:nvSpPr>
            <p:cNvPr id="89097" name="Line 9"/>
            <p:cNvSpPr>
              <a:spLocks noChangeShapeType="1"/>
            </p:cNvSpPr>
            <p:nvPr/>
          </p:nvSpPr>
          <p:spPr bwMode="auto">
            <a:xfrm flipV="1">
              <a:off x="2499" y="384"/>
              <a:ext cx="717" cy="575"/>
            </a:xfrm>
            <a:prstGeom prst="line">
              <a:avLst/>
            </a:prstGeom>
            <a:noFill/>
            <a:ln w="38100">
              <a:solidFill>
                <a:srgbClr val="66FF33"/>
              </a:solidFill>
              <a:round/>
              <a:headEnd type="triangle" w="med" len="med"/>
              <a:tailEnd type="none" w="sm" len="sm"/>
            </a:ln>
            <a:effectLst>
              <a:outerShdw dist="35921" dir="2700000" algn="ctr" rotWithShape="0">
                <a:schemeClr val="bg2"/>
              </a:outerShdw>
            </a:effectLst>
          </p:spPr>
          <p:txBody>
            <a:bodyPr wrap="none"/>
            <a:lstStyle/>
            <a:p>
              <a:endParaRPr lang="id-ID"/>
            </a:p>
          </p:txBody>
        </p:sp>
        <p:sp>
          <p:nvSpPr>
            <p:cNvPr id="89098" name="Line 10"/>
            <p:cNvSpPr>
              <a:spLocks noChangeShapeType="1"/>
            </p:cNvSpPr>
            <p:nvPr/>
          </p:nvSpPr>
          <p:spPr bwMode="auto">
            <a:xfrm flipV="1">
              <a:off x="2634" y="912"/>
              <a:ext cx="630" cy="306"/>
            </a:xfrm>
            <a:prstGeom prst="line">
              <a:avLst/>
            </a:prstGeom>
            <a:noFill/>
            <a:ln w="38100">
              <a:solidFill>
                <a:srgbClr val="66FF33"/>
              </a:solidFill>
              <a:round/>
              <a:headEnd type="triangle" w="med" len="med"/>
              <a:tailEnd type="none" w="sm" len="sm"/>
            </a:ln>
            <a:effectLst>
              <a:outerShdw dist="35921" dir="2700000" algn="ctr" rotWithShape="0">
                <a:schemeClr val="bg2"/>
              </a:outerShdw>
            </a:effectLst>
          </p:spPr>
          <p:txBody>
            <a:bodyPr wrap="none"/>
            <a:lstStyle/>
            <a:p>
              <a:endParaRPr lang="id-ID"/>
            </a:p>
          </p:txBody>
        </p:sp>
        <p:sp>
          <p:nvSpPr>
            <p:cNvPr id="89099" name="Line 11"/>
            <p:cNvSpPr>
              <a:spLocks noChangeShapeType="1"/>
            </p:cNvSpPr>
            <p:nvPr/>
          </p:nvSpPr>
          <p:spPr bwMode="auto">
            <a:xfrm>
              <a:off x="2634" y="1404"/>
              <a:ext cx="589" cy="148"/>
            </a:xfrm>
            <a:prstGeom prst="line">
              <a:avLst/>
            </a:prstGeom>
            <a:noFill/>
            <a:ln w="38100">
              <a:solidFill>
                <a:srgbClr val="66FF33"/>
              </a:solidFill>
              <a:round/>
              <a:headEnd type="triangle" w="med" len="med"/>
              <a:tailEnd type="none" w="sm" len="sm"/>
            </a:ln>
            <a:effectLst>
              <a:outerShdw dist="35921" dir="2700000" algn="ctr" rotWithShape="0">
                <a:schemeClr val="bg2"/>
              </a:outerShdw>
            </a:effectLst>
          </p:spPr>
          <p:txBody>
            <a:bodyPr wrap="none"/>
            <a:lstStyle/>
            <a:p>
              <a:endParaRPr lang="id-ID"/>
            </a:p>
          </p:txBody>
        </p:sp>
        <p:sp>
          <p:nvSpPr>
            <p:cNvPr id="89100" name="Line 12"/>
            <p:cNvSpPr>
              <a:spLocks noChangeShapeType="1"/>
            </p:cNvSpPr>
            <p:nvPr/>
          </p:nvSpPr>
          <p:spPr bwMode="auto">
            <a:xfrm>
              <a:off x="2448" y="1536"/>
              <a:ext cx="764" cy="403"/>
            </a:xfrm>
            <a:prstGeom prst="line">
              <a:avLst/>
            </a:prstGeom>
            <a:noFill/>
            <a:ln w="38100">
              <a:solidFill>
                <a:srgbClr val="66FF33"/>
              </a:solidFill>
              <a:round/>
              <a:headEnd type="triangle" w="med" len="med"/>
              <a:tailEnd type="none" w="sm" len="sm"/>
            </a:ln>
            <a:effectLst>
              <a:outerShdw dist="35921" dir="2700000" algn="ctr" rotWithShape="0">
                <a:schemeClr val="bg2"/>
              </a:outerShdw>
            </a:effectLst>
          </p:spPr>
          <p:txBody>
            <a:bodyPr wrap="none"/>
            <a:lstStyle/>
            <a:p>
              <a:endParaRPr lang="id-ID"/>
            </a:p>
          </p:txBody>
        </p:sp>
        <p:sp>
          <p:nvSpPr>
            <p:cNvPr id="89101" name="Line 13"/>
            <p:cNvSpPr>
              <a:spLocks noChangeShapeType="1"/>
            </p:cNvSpPr>
            <p:nvPr/>
          </p:nvSpPr>
          <p:spPr bwMode="auto">
            <a:xfrm>
              <a:off x="432" y="288"/>
              <a:ext cx="2736" cy="0"/>
            </a:xfrm>
            <a:prstGeom prst="line">
              <a:avLst/>
            </a:prstGeom>
            <a:noFill/>
            <a:ln w="38100">
              <a:solidFill>
                <a:srgbClr val="66FF33"/>
              </a:solidFill>
              <a:round/>
              <a:headEnd/>
              <a:tailEnd type="triangle" w="med" len="med"/>
            </a:ln>
            <a:effectLst/>
          </p:spPr>
          <p:txBody>
            <a:bodyPr/>
            <a:lstStyle/>
            <a:p>
              <a:endParaRPr lang="id-ID"/>
            </a:p>
          </p:txBody>
        </p:sp>
        <p:sp>
          <p:nvSpPr>
            <p:cNvPr id="89102" name="Line 14"/>
            <p:cNvSpPr>
              <a:spLocks noChangeShapeType="1"/>
            </p:cNvSpPr>
            <p:nvPr/>
          </p:nvSpPr>
          <p:spPr bwMode="auto">
            <a:xfrm flipH="1">
              <a:off x="432" y="288"/>
              <a:ext cx="0" cy="1584"/>
            </a:xfrm>
            <a:prstGeom prst="line">
              <a:avLst/>
            </a:prstGeom>
            <a:noFill/>
            <a:ln w="38100">
              <a:solidFill>
                <a:srgbClr val="66FF33"/>
              </a:solidFill>
              <a:round/>
              <a:headEnd/>
              <a:tailEnd/>
            </a:ln>
            <a:effectLst/>
          </p:spPr>
          <p:txBody>
            <a:bodyPr/>
            <a:lstStyle/>
            <a:p>
              <a:endParaRPr lang="id-ID"/>
            </a:p>
          </p:txBody>
        </p:sp>
        <p:sp>
          <p:nvSpPr>
            <p:cNvPr id="89103" name="Text Box 15"/>
            <p:cNvSpPr txBox="1">
              <a:spLocks noChangeArrowheads="1"/>
            </p:cNvSpPr>
            <p:nvPr/>
          </p:nvSpPr>
          <p:spPr bwMode="auto">
            <a:xfrm>
              <a:off x="3312" y="4032"/>
              <a:ext cx="2448" cy="288"/>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rPr>
                <a:t>Sumber : Patrick Webb and Beatrice Rogers. 2003 (dimodifikasi</a:t>
              </a:r>
            </a:p>
          </p:txBody>
        </p:sp>
        <p:sp>
          <p:nvSpPr>
            <p:cNvPr id="89104" name="Text Box 16"/>
            <p:cNvSpPr txBox="1">
              <a:spLocks noChangeArrowheads="1"/>
            </p:cNvSpPr>
            <p:nvPr/>
          </p:nvSpPr>
          <p:spPr bwMode="auto">
            <a:xfrm>
              <a:off x="96" y="1986"/>
              <a:ext cx="1440" cy="750"/>
            </a:xfrm>
            <a:prstGeom prst="rect">
              <a:avLst/>
            </a:prstGeom>
            <a:solidFill>
              <a:srgbClr val="339933"/>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a:spAutoFit/>
              <a:flatTx/>
            </a:bodyPr>
            <a:lstStyle/>
            <a:p>
              <a:pPr algn="ctr"/>
              <a:r>
                <a:rPr lang="en-US" b="1">
                  <a:solidFill>
                    <a:schemeClr val="bg1"/>
                  </a:solidFill>
                </a:rPr>
                <a:t>Luas panen</a:t>
              </a:r>
            </a:p>
            <a:p>
              <a:pPr algn="ctr"/>
              <a:r>
                <a:rPr lang="en-US" b="1">
                  <a:solidFill>
                    <a:schemeClr val="bg1"/>
                  </a:solidFill>
                </a:rPr>
                <a:t>Produktifitas </a:t>
              </a:r>
            </a:p>
            <a:p>
              <a:pPr algn="ctr"/>
              <a:r>
                <a:rPr lang="en-US" b="1">
                  <a:solidFill>
                    <a:schemeClr val="bg1"/>
                  </a:solidFill>
                </a:rPr>
                <a:t>Diversifikasi produk</a:t>
              </a:r>
            </a:p>
          </p:txBody>
        </p:sp>
        <p:sp>
          <p:nvSpPr>
            <p:cNvPr id="89105" name="Text Box 17"/>
            <p:cNvSpPr txBox="1">
              <a:spLocks noChangeArrowheads="1"/>
            </p:cNvSpPr>
            <p:nvPr/>
          </p:nvSpPr>
          <p:spPr bwMode="auto">
            <a:xfrm>
              <a:off x="2304" y="2448"/>
              <a:ext cx="1440" cy="601"/>
            </a:xfrm>
            <a:prstGeom prst="rect">
              <a:avLst/>
            </a:prstGeom>
            <a:solidFill>
              <a:srgbClr val="339933"/>
            </a:solidFill>
            <a:ln w="38100">
              <a:miter lim="800000"/>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a:spAutoFit/>
              <a:flatTx/>
            </a:bodyPr>
            <a:lstStyle/>
            <a:p>
              <a:pPr algn="ctr"/>
              <a:r>
                <a:rPr lang="en-US" b="1">
                  <a:solidFill>
                    <a:schemeClr val="bg1"/>
                  </a:solidFill>
                </a:rPr>
                <a:t>Sarana dan prasarana pemasaran</a:t>
              </a:r>
            </a:p>
          </p:txBody>
        </p:sp>
        <p:sp>
          <p:nvSpPr>
            <p:cNvPr id="89106" name="Line 18"/>
            <p:cNvSpPr>
              <a:spLocks noChangeShapeType="1"/>
            </p:cNvSpPr>
            <p:nvPr/>
          </p:nvSpPr>
          <p:spPr bwMode="auto">
            <a:xfrm>
              <a:off x="5472" y="288"/>
              <a:ext cx="0" cy="528"/>
            </a:xfrm>
            <a:prstGeom prst="line">
              <a:avLst/>
            </a:prstGeom>
            <a:noFill/>
            <a:ln w="38100">
              <a:solidFill>
                <a:srgbClr val="66FF33"/>
              </a:solidFill>
              <a:round/>
              <a:headEnd/>
              <a:tailEnd/>
            </a:ln>
            <a:effectLst/>
          </p:spPr>
          <p:txBody>
            <a:bodyPr/>
            <a:lstStyle/>
            <a:p>
              <a:endParaRPr lang="id-ID"/>
            </a:p>
          </p:txBody>
        </p:sp>
        <p:sp>
          <p:nvSpPr>
            <p:cNvPr id="89107" name="Line 19"/>
            <p:cNvSpPr>
              <a:spLocks noChangeShapeType="1"/>
            </p:cNvSpPr>
            <p:nvPr/>
          </p:nvSpPr>
          <p:spPr bwMode="auto">
            <a:xfrm>
              <a:off x="3792" y="2784"/>
              <a:ext cx="1824" cy="0"/>
            </a:xfrm>
            <a:prstGeom prst="line">
              <a:avLst/>
            </a:prstGeom>
            <a:noFill/>
            <a:ln w="38100">
              <a:solidFill>
                <a:srgbClr val="66FF33"/>
              </a:solidFill>
              <a:round/>
              <a:headEnd/>
              <a:tailEnd/>
            </a:ln>
            <a:effectLst/>
          </p:spPr>
          <p:txBody>
            <a:bodyPr/>
            <a:lstStyle/>
            <a:p>
              <a:endParaRPr lang="id-ID"/>
            </a:p>
          </p:txBody>
        </p:sp>
        <p:sp>
          <p:nvSpPr>
            <p:cNvPr id="89108" name="Line 20"/>
            <p:cNvSpPr>
              <a:spLocks noChangeShapeType="1"/>
            </p:cNvSpPr>
            <p:nvPr/>
          </p:nvSpPr>
          <p:spPr bwMode="auto">
            <a:xfrm flipV="1">
              <a:off x="5616" y="912"/>
              <a:ext cx="0" cy="1872"/>
            </a:xfrm>
            <a:prstGeom prst="line">
              <a:avLst/>
            </a:prstGeom>
            <a:noFill/>
            <a:ln w="38100">
              <a:solidFill>
                <a:srgbClr val="66FF33"/>
              </a:solidFill>
              <a:round/>
              <a:headEnd/>
              <a:tailEnd/>
            </a:ln>
            <a:effectLst/>
          </p:spPr>
          <p:txBody>
            <a:bodyPr/>
            <a:lstStyle/>
            <a:p>
              <a:endParaRPr lang="id-ID"/>
            </a:p>
          </p:txBody>
        </p:sp>
        <p:sp>
          <p:nvSpPr>
            <p:cNvPr id="89109" name="Line 21"/>
            <p:cNvSpPr>
              <a:spLocks noChangeShapeType="1"/>
            </p:cNvSpPr>
            <p:nvPr/>
          </p:nvSpPr>
          <p:spPr bwMode="auto">
            <a:xfrm flipH="1">
              <a:off x="5328" y="912"/>
              <a:ext cx="288" cy="0"/>
            </a:xfrm>
            <a:prstGeom prst="line">
              <a:avLst/>
            </a:prstGeom>
            <a:noFill/>
            <a:ln w="38100">
              <a:solidFill>
                <a:srgbClr val="66FF33"/>
              </a:solidFill>
              <a:round/>
              <a:headEnd/>
              <a:tailEnd type="triangle" w="med" len="med"/>
            </a:ln>
            <a:effectLst/>
          </p:spPr>
          <p:txBody>
            <a:bodyPr/>
            <a:lstStyle/>
            <a:p>
              <a:endParaRPr lang="id-ID"/>
            </a:p>
          </p:txBody>
        </p:sp>
        <p:sp>
          <p:nvSpPr>
            <p:cNvPr id="89110" name="Line 22"/>
            <p:cNvSpPr>
              <a:spLocks noChangeShapeType="1"/>
            </p:cNvSpPr>
            <p:nvPr/>
          </p:nvSpPr>
          <p:spPr bwMode="auto">
            <a:xfrm flipH="1">
              <a:off x="5328" y="288"/>
              <a:ext cx="144" cy="0"/>
            </a:xfrm>
            <a:prstGeom prst="line">
              <a:avLst/>
            </a:prstGeom>
            <a:noFill/>
            <a:ln w="38100">
              <a:solidFill>
                <a:srgbClr val="66FF33"/>
              </a:solidFill>
              <a:round/>
              <a:headEnd/>
              <a:tailEnd/>
            </a:ln>
            <a:effectLst/>
          </p:spPr>
          <p:txBody>
            <a:bodyPr/>
            <a:lstStyle/>
            <a:p>
              <a:endParaRPr lang="id-ID"/>
            </a:p>
          </p:txBody>
        </p:sp>
        <p:sp>
          <p:nvSpPr>
            <p:cNvPr id="89111" name="Text Box 23"/>
            <p:cNvSpPr txBox="1">
              <a:spLocks noChangeArrowheads="1"/>
            </p:cNvSpPr>
            <p:nvPr/>
          </p:nvSpPr>
          <p:spPr bwMode="auto">
            <a:xfrm>
              <a:off x="432" y="3023"/>
              <a:ext cx="1296" cy="577"/>
            </a:xfrm>
            <a:prstGeom prst="rect">
              <a:avLst/>
            </a:prstGeom>
            <a:solidFill>
              <a:srgbClr val="339933"/>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a:spAutoFit/>
              <a:flatTx/>
            </a:bodyPr>
            <a:lstStyle/>
            <a:p>
              <a:pPr algn="ctr"/>
              <a:r>
                <a:rPr lang="en-US" b="1" dirty="0" err="1">
                  <a:solidFill>
                    <a:schemeClr val="bg1"/>
                  </a:solidFill>
                </a:rPr>
                <a:t>Irigasi</a:t>
              </a:r>
              <a:r>
                <a:rPr lang="en-US" b="1" dirty="0">
                  <a:solidFill>
                    <a:schemeClr val="bg1"/>
                  </a:solidFill>
                </a:rPr>
                <a:t>, </a:t>
              </a:r>
              <a:r>
                <a:rPr lang="en-US" b="1" dirty="0" err="1">
                  <a:solidFill>
                    <a:schemeClr val="bg1"/>
                  </a:solidFill>
                </a:rPr>
                <a:t>teknologi</a:t>
              </a:r>
              <a:r>
                <a:rPr lang="en-US" b="1" dirty="0">
                  <a:solidFill>
                    <a:schemeClr val="bg1"/>
                  </a:solidFill>
                </a:rPr>
                <a:t>, </a:t>
              </a:r>
            </a:p>
            <a:p>
              <a:pPr algn="ctr"/>
              <a:r>
                <a:rPr lang="en-US" b="1" dirty="0" err="1">
                  <a:solidFill>
                    <a:schemeClr val="bg1"/>
                  </a:solidFill>
                </a:rPr>
                <a:t>Sarana</a:t>
              </a:r>
              <a:r>
                <a:rPr lang="en-US" b="1" dirty="0">
                  <a:solidFill>
                    <a:schemeClr val="bg1"/>
                  </a:solidFill>
                </a:rPr>
                <a:t> </a:t>
              </a:r>
              <a:r>
                <a:rPr lang="en-US" b="1" dirty="0" err="1">
                  <a:solidFill>
                    <a:schemeClr val="bg1"/>
                  </a:solidFill>
                </a:rPr>
                <a:t>produksi</a:t>
              </a:r>
              <a:endParaRPr lang="en-US" b="1" dirty="0">
                <a:solidFill>
                  <a:schemeClr val="bg1"/>
                </a:solidFill>
              </a:endParaRPr>
            </a:p>
          </p:txBody>
        </p:sp>
        <p:sp>
          <p:nvSpPr>
            <p:cNvPr id="89112" name="Line 24"/>
            <p:cNvSpPr>
              <a:spLocks noChangeShapeType="1"/>
            </p:cNvSpPr>
            <p:nvPr/>
          </p:nvSpPr>
          <p:spPr bwMode="auto">
            <a:xfrm flipV="1">
              <a:off x="912" y="2736"/>
              <a:ext cx="0" cy="240"/>
            </a:xfrm>
            <a:prstGeom prst="line">
              <a:avLst/>
            </a:prstGeom>
            <a:noFill/>
            <a:ln w="38100">
              <a:solidFill>
                <a:srgbClr val="66FF33"/>
              </a:solidFill>
              <a:round/>
              <a:headEnd/>
              <a:tailEnd type="triangle" w="med" len="med"/>
            </a:ln>
            <a:effectLst/>
          </p:spPr>
          <p:txBody>
            <a:bodyPr/>
            <a:lstStyle/>
            <a:p>
              <a:endParaRPr lang="id-ID"/>
            </a:p>
          </p:txBody>
        </p:sp>
        <p:sp>
          <p:nvSpPr>
            <p:cNvPr id="89113" name="Line 25"/>
            <p:cNvSpPr>
              <a:spLocks noChangeShapeType="1"/>
            </p:cNvSpPr>
            <p:nvPr/>
          </p:nvSpPr>
          <p:spPr bwMode="auto">
            <a:xfrm flipH="1">
              <a:off x="5280" y="1488"/>
              <a:ext cx="192" cy="0"/>
            </a:xfrm>
            <a:prstGeom prst="line">
              <a:avLst/>
            </a:prstGeom>
            <a:noFill/>
            <a:ln w="38100">
              <a:solidFill>
                <a:srgbClr val="66FF33"/>
              </a:solidFill>
              <a:round/>
              <a:headEnd/>
              <a:tailEnd type="triangle" w="med" len="med"/>
            </a:ln>
            <a:effectLst/>
          </p:spPr>
          <p:txBody>
            <a:bodyPr/>
            <a:lstStyle/>
            <a:p>
              <a:endParaRPr lang="id-ID"/>
            </a:p>
          </p:txBody>
        </p:sp>
        <p:sp>
          <p:nvSpPr>
            <p:cNvPr id="89114" name="Line 26"/>
            <p:cNvSpPr>
              <a:spLocks noChangeShapeType="1"/>
            </p:cNvSpPr>
            <p:nvPr/>
          </p:nvSpPr>
          <p:spPr bwMode="auto">
            <a:xfrm flipH="1" flipV="1">
              <a:off x="5328" y="1584"/>
              <a:ext cx="288" cy="0"/>
            </a:xfrm>
            <a:prstGeom prst="line">
              <a:avLst/>
            </a:prstGeom>
            <a:noFill/>
            <a:ln w="38100">
              <a:solidFill>
                <a:srgbClr val="66FF33"/>
              </a:solidFill>
              <a:round/>
              <a:headEnd/>
              <a:tailEnd type="triangle" w="med" len="med"/>
            </a:ln>
            <a:effectLst/>
          </p:spPr>
          <p:txBody>
            <a:bodyPr/>
            <a:lstStyle/>
            <a:p>
              <a:endParaRPr lang="id-ID"/>
            </a:p>
          </p:txBody>
        </p:sp>
        <p:sp>
          <p:nvSpPr>
            <p:cNvPr id="89115" name="Freeform 27"/>
            <p:cNvSpPr>
              <a:spLocks/>
            </p:cNvSpPr>
            <p:nvPr/>
          </p:nvSpPr>
          <p:spPr bwMode="auto">
            <a:xfrm>
              <a:off x="5472" y="816"/>
              <a:ext cx="96" cy="240"/>
            </a:xfrm>
            <a:custGeom>
              <a:avLst/>
              <a:gdLst/>
              <a:ahLst/>
              <a:cxnLst>
                <a:cxn ang="0">
                  <a:pos x="0" y="0"/>
                </a:cxn>
                <a:cxn ang="0">
                  <a:pos x="96" y="96"/>
                </a:cxn>
                <a:cxn ang="0">
                  <a:pos x="0" y="240"/>
                </a:cxn>
              </a:cxnLst>
              <a:rect l="0" t="0" r="r" b="b"/>
              <a:pathLst>
                <a:path w="96" h="240">
                  <a:moveTo>
                    <a:pt x="0" y="0"/>
                  </a:moveTo>
                  <a:cubicBezTo>
                    <a:pt x="48" y="28"/>
                    <a:pt x="96" y="56"/>
                    <a:pt x="96" y="96"/>
                  </a:cubicBezTo>
                  <a:cubicBezTo>
                    <a:pt x="96" y="136"/>
                    <a:pt x="16" y="216"/>
                    <a:pt x="0" y="240"/>
                  </a:cubicBezTo>
                </a:path>
              </a:pathLst>
            </a:custGeom>
            <a:noFill/>
            <a:ln w="38100" cmpd="sng">
              <a:solidFill>
                <a:srgbClr val="66FF33"/>
              </a:solidFill>
              <a:round/>
              <a:headEnd/>
              <a:tailEnd/>
            </a:ln>
            <a:effectLst/>
          </p:spPr>
          <p:txBody>
            <a:bodyPr/>
            <a:lstStyle/>
            <a:p>
              <a:endParaRPr lang="id-ID"/>
            </a:p>
          </p:txBody>
        </p:sp>
        <p:sp>
          <p:nvSpPr>
            <p:cNvPr id="89116" name="Line 28"/>
            <p:cNvSpPr>
              <a:spLocks noChangeShapeType="1"/>
            </p:cNvSpPr>
            <p:nvPr/>
          </p:nvSpPr>
          <p:spPr bwMode="auto">
            <a:xfrm flipV="1">
              <a:off x="5472" y="1056"/>
              <a:ext cx="0" cy="432"/>
            </a:xfrm>
            <a:prstGeom prst="line">
              <a:avLst/>
            </a:prstGeom>
            <a:noFill/>
            <a:ln w="38100">
              <a:solidFill>
                <a:srgbClr val="66FF33"/>
              </a:solidFill>
              <a:round/>
              <a:headEnd/>
              <a:tailEnd/>
            </a:ln>
            <a:effectLst/>
          </p:spPr>
          <p:txBody>
            <a:bodyPr/>
            <a:lstStyle/>
            <a:p>
              <a:endParaRPr lang="id-ID"/>
            </a:p>
          </p:txBody>
        </p:sp>
        <p:sp>
          <p:nvSpPr>
            <p:cNvPr id="89117" name="Text Box 29"/>
            <p:cNvSpPr txBox="1">
              <a:spLocks noChangeArrowheads="1"/>
            </p:cNvSpPr>
            <p:nvPr/>
          </p:nvSpPr>
          <p:spPr bwMode="auto">
            <a:xfrm>
              <a:off x="2352" y="3216"/>
              <a:ext cx="1440" cy="255"/>
            </a:xfrm>
            <a:prstGeom prst="rect">
              <a:avLst/>
            </a:prstGeom>
            <a:solidFill>
              <a:srgbClr val="339933"/>
            </a:solidFill>
            <a:ln w="38100">
              <a:miter lim="800000"/>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a:spAutoFit/>
              <a:flatTx/>
            </a:bodyPr>
            <a:lstStyle/>
            <a:p>
              <a:pPr algn="ctr"/>
              <a:r>
                <a:rPr lang="en-US" b="1">
                  <a:solidFill>
                    <a:schemeClr val="bg1"/>
                  </a:solidFill>
                </a:rPr>
                <a:t>Jumlah Penduduk</a:t>
              </a:r>
            </a:p>
          </p:txBody>
        </p:sp>
        <p:sp>
          <p:nvSpPr>
            <p:cNvPr id="89118" name="Line 30"/>
            <p:cNvSpPr>
              <a:spLocks noChangeShapeType="1"/>
            </p:cNvSpPr>
            <p:nvPr/>
          </p:nvSpPr>
          <p:spPr bwMode="auto">
            <a:xfrm flipH="1">
              <a:off x="2016" y="3312"/>
              <a:ext cx="336" cy="0"/>
            </a:xfrm>
            <a:prstGeom prst="line">
              <a:avLst/>
            </a:prstGeom>
            <a:noFill/>
            <a:ln w="38100">
              <a:solidFill>
                <a:srgbClr val="66FF33"/>
              </a:solidFill>
              <a:round/>
              <a:headEnd/>
              <a:tailEnd/>
            </a:ln>
            <a:effectLst/>
          </p:spPr>
          <p:txBody>
            <a:bodyPr/>
            <a:lstStyle/>
            <a:p>
              <a:endParaRPr lang="id-ID"/>
            </a:p>
          </p:txBody>
        </p:sp>
        <p:sp>
          <p:nvSpPr>
            <p:cNvPr id="89119" name="Line 31"/>
            <p:cNvSpPr>
              <a:spLocks noChangeShapeType="1"/>
            </p:cNvSpPr>
            <p:nvPr/>
          </p:nvSpPr>
          <p:spPr bwMode="auto">
            <a:xfrm flipV="1">
              <a:off x="2016" y="1680"/>
              <a:ext cx="0" cy="1632"/>
            </a:xfrm>
            <a:prstGeom prst="line">
              <a:avLst/>
            </a:prstGeom>
            <a:noFill/>
            <a:ln w="38100">
              <a:solidFill>
                <a:srgbClr val="66FF33"/>
              </a:solidFill>
              <a:round/>
              <a:headEnd/>
              <a:tailEnd type="triangle" w="med" len="med"/>
            </a:ln>
            <a:effectLst/>
          </p:spPr>
          <p:txBody>
            <a:bodyPr/>
            <a:lstStyle/>
            <a:p>
              <a:endParaRPr lang="id-ID"/>
            </a:p>
          </p:txBody>
        </p:sp>
        <p:sp>
          <p:nvSpPr>
            <p:cNvPr id="89120" name="Text Box 32"/>
            <p:cNvSpPr txBox="1">
              <a:spLocks noChangeArrowheads="1"/>
            </p:cNvSpPr>
            <p:nvPr/>
          </p:nvSpPr>
          <p:spPr bwMode="auto">
            <a:xfrm>
              <a:off x="1344" y="3743"/>
              <a:ext cx="1440" cy="577"/>
            </a:xfrm>
            <a:prstGeom prst="rect">
              <a:avLst/>
            </a:prstGeom>
            <a:solidFill>
              <a:srgbClr val="339933"/>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a:spAutoFit/>
              <a:flatTx/>
            </a:bodyPr>
            <a:lstStyle/>
            <a:p>
              <a:pPr algn="ctr"/>
              <a:r>
                <a:rPr lang="en-US" b="1">
                  <a:solidFill>
                    <a:schemeClr val="bg1"/>
                  </a:solidFill>
                </a:rPr>
                <a:t>Iklim, hama penyakit, bencana,dll. </a:t>
              </a:r>
            </a:p>
          </p:txBody>
        </p:sp>
        <p:sp>
          <p:nvSpPr>
            <p:cNvPr id="89121" name="Line 33"/>
            <p:cNvSpPr>
              <a:spLocks noChangeShapeType="1"/>
            </p:cNvSpPr>
            <p:nvPr/>
          </p:nvSpPr>
          <p:spPr bwMode="auto">
            <a:xfrm flipH="1">
              <a:off x="288" y="4032"/>
              <a:ext cx="1104" cy="0"/>
            </a:xfrm>
            <a:prstGeom prst="line">
              <a:avLst/>
            </a:prstGeom>
            <a:noFill/>
            <a:ln w="38100">
              <a:solidFill>
                <a:srgbClr val="66FF33"/>
              </a:solidFill>
              <a:round/>
              <a:headEnd/>
              <a:tailEnd/>
            </a:ln>
            <a:effectLst/>
          </p:spPr>
          <p:txBody>
            <a:bodyPr/>
            <a:lstStyle/>
            <a:p>
              <a:endParaRPr lang="id-ID"/>
            </a:p>
          </p:txBody>
        </p:sp>
        <p:sp>
          <p:nvSpPr>
            <p:cNvPr id="89122" name="Line 34"/>
            <p:cNvSpPr>
              <a:spLocks noChangeShapeType="1"/>
            </p:cNvSpPr>
            <p:nvPr/>
          </p:nvSpPr>
          <p:spPr bwMode="auto">
            <a:xfrm flipV="1">
              <a:off x="288" y="2784"/>
              <a:ext cx="0" cy="1248"/>
            </a:xfrm>
            <a:prstGeom prst="line">
              <a:avLst/>
            </a:prstGeom>
            <a:noFill/>
            <a:ln w="38100">
              <a:solidFill>
                <a:srgbClr val="66FF33"/>
              </a:solidFill>
              <a:round/>
              <a:headEnd/>
              <a:tailEnd type="triangle" w="med" len="med"/>
            </a:ln>
            <a:effectLst/>
          </p:spPr>
          <p:txBody>
            <a:bodyPr/>
            <a:lstStyle/>
            <a:p>
              <a:endParaRPr lang="id-ID"/>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381000"/>
            <a:ext cx="8915400" cy="6477000"/>
            <a:chOff x="144" y="240"/>
            <a:chExt cx="5616" cy="4080"/>
          </a:xfrm>
        </p:grpSpPr>
        <p:grpSp>
          <p:nvGrpSpPr>
            <p:cNvPr id="3" name="Group 3"/>
            <p:cNvGrpSpPr>
              <a:grpSpLocks/>
            </p:cNvGrpSpPr>
            <p:nvPr/>
          </p:nvGrpSpPr>
          <p:grpSpPr bwMode="auto">
            <a:xfrm>
              <a:off x="144" y="1200"/>
              <a:ext cx="2016" cy="1056"/>
              <a:chOff x="218" y="1672"/>
              <a:chExt cx="1695" cy="1400"/>
            </a:xfrm>
          </p:grpSpPr>
          <p:sp>
            <p:nvSpPr>
              <p:cNvPr id="90116" name="Oval 4">
                <a:hlinkClick r:id="rId2" action="ppaction://hlinksldjump" highlightClick="1"/>
                <a:hlinkHover r:id="" action="ppaction://noaction" highlightClick="1">
                  <a:snd r:embed="rId3" name="whoosh.wav"/>
                </a:hlinkHover>
              </p:cNvPr>
              <p:cNvSpPr>
                <a:spLocks noChangeArrowheads="1"/>
              </p:cNvSpPr>
              <p:nvPr/>
            </p:nvSpPr>
            <p:spPr bwMode="auto">
              <a:xfrm>
                <a:off x="218" y="1672"/>
                <a:ext cx="1695" cy="1400"/>
              </a:xfrm>
              <a:prstGeom prst="ellipse">
                <a:avLst/>
              </a:prstGeom>
              <a:solidFill>
                <a:srgbClr val="A50021">
                  <a:alpha val="50000"/>
                </a:srgbClr>
              </a:solidFill>
              <a:ln w="38100">
                <a:miter lim="800000"/>
                <a:headEnd/>
                <a:tailEnd/>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wrap="none" anchor="ctr">
                <a:flatTx/>
              </a:bodyPr>
              <a:lstStyle/>
              <a:p>
                <a:endParaRPr lang="id-ID"/>
              </a:p>
            </p:txBody>
          </p:sp>
          <p:sp>
            <p:nvSpPr>
              <p:cNvPr id="90117" name="Text Box 5"/>
              <p:cNvSpPr txBox="1">
                <a:spLocks noChangeArrowheads="1"/>
              </p:cNvSpPr>
              <p:nvPr/>
            </p:nvSpPr>
            <p:spPr bwMode="auto">
              <a:xfrm>
                <a:off x="448" y="2231"/>
                <a:ext cx="1260" cy="414"/>
              </a:xfrm>
              <a:prstGeom prst="rect">
                <a:avLst/>
              </a:prstGeom>
              <a:solidFill>
                <a:srgbClr val="A50021">
                  <a:alpha val="0"/>
                </a:srgbClr>
              </a:solidFill>
              <a:ln w="9525">
                <a:noFill/>
                <a:miter lim="800000"/>
                <a:headEnd/>
                <a:tailEnd/>
              </a:ln>
              <a:effectLst/>
            </p:spPr>
            <p:txBody>
              <a:bodyPr wrap="none" lIns="97969" tIns="48984" rIns="97969" bIns="48984">
                <a:spAutoFit/>
              </a:bodyPr>
              <a:lstStyle/>
              <a:p>
                <a:pPr algn="ctr" defTabSz="979488"/>
                <a:r>
                  <a:rPr kumimoji="1" lang="sq-AL" sz="2600" b="1">
                    <a:solidFill>
                      <a:schemeClr val="bg1"/>
                    </a:solidFill>
                    <a:latin typeface="Arial Narrow" pitchFamily="34" charset="0"/>
                    <a:cs typeface="Times New Roman" pitchFamily="18" charset="0"/>
                  </a:rPr>
                  <a:t>AKSES PANGAN</a:t>
                </a:r>
              </a:p>
            </p:txBody>
          </p:sp>
        </p:grpSp>
        <p:sp>
          <p:nvSpPr>
            <p:cNvPr id="90118" name="Text Box 6"/>
            <p:cNvSpPr txBox="1">
              <a:spLocks noChangeArrowheads="1"/>
            </p:cNvSpPr>
            <p:nvPr/>
          </p:nvSpPr>
          <p:spPr bwMode="auto">
            <a:xfrm>
              <a:off x="1008" y="528"/>
              <a:ext cx="1920" cy="292"/>
            </a:xfrm>
            <a:prstGeom prst="rect">
              <a:avLst/>
            </a:prstGeom>
            <a:solidFill>
              <a:srgbClr val="339933"/>
            </a:solidFill>
            <a:ln w="12700">
              <a:noFill/>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339933"/>
              </a:extrusionClr>
            </a:sp3d>
          </p:spPr>
          <p:txBody>
            <a:bodyPr lIns="97969" tIns="48984" rIns="97969" bIns="48984">
              <a:spAutoFit/>
              <a:flatTx/>
            </a:bodyPr>
            <a:lstStyle/>
            <a:p>
              <a:pPr marL="490538" indent="-490538" algn="ctr" defTabSz="979488">
                <a:spcBef>
                  <a:spcPct val="50000"/>
                </a:spcBef>
              </a:pPr>
              <a:r>
                <a:rPr lang="sq-AL" sz="2400" b="1">
                  <a:solidFill>
                    <a:schemeClr val="bg1"/>
                  </a:solidFill>
                </a:rPr>
                <a:t>Akses Ekonomi</a:t>
              </a:r>
            </a:p>
          </p:txBody>
        </p:sp>
        <p:sp>
          <p:nvSpPr>
            <p:cNvPr id="90119" name="Text Box 7"/>
            <p:cNvSpPr txBox="1">
              <a:spLocks noChangeArrowheads="1"/>
            </p:cNvSpPr>
            <p:nvPr/>
          </p:nvSpPr>
          <p:spPr bwMode="auto">
            <a:xfrm>
              <a:off x="816" y="2544"/>
              <a:ext cx="2064" cy="522"/>
            </a:xfrm>
            <a:prstGeom prst="rect">
              <a:avLst/>
            </a:prstGeom>
            <a:solidFill>
              <a:srgbClr val="339933"/>
            </a:solidFill>
            <a:ln w="12700">
              <a:noFill/>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339933"/>
              </a:extrusionClr>
            </a:sp3d>
          </p:spPr>
          <p:txBody>
            <a:bodyPr lIns="97969" tIns="48984" rIns="97969" bIns="48984">
              <a:spAutoFit/>
              <a:flatTx/>
            </a:bodyPr>
            <a:lstStyle/>
            <a:p>
              <a:pPr marL="490538" indent="-490538" algn="ctr" defTabSz="979488">
                <a:spcBef>
                  <a:spcPct val="50000"/>
                </a:spcBef>
              </a:pPr>
              <a:r>
                <a:rPr lang="sq-AL" sz="2400" b="1">
                  <a:solidFill>
                    <a:schemeClr val="bg1"/>
                  </a:solidFill>
                </a:rPr>
                <a:t>Akses Fisik (isolasi daerah)</a:t>
              </a:r>
            </a:p>
          </p:txBody>
        </p:sp>
        <p:sp>
          <p:nvSpPr>
            <p:cNvPr id="90120" name="Text Box 8"/>
            <p:cNvSpPr txBox="1">
              <a:spLocks noChangeArrowheads="1"/>
            </p:cNvSpPr>
            <p:nvPr/>
          </p:nvSpPr>
          <p:spPr bwMode="auto">
            <a:xfrm>
              <a:off x="3530" y="240"/>
              <a:ext cx="1990" cy="243"/>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marL="342900" indent="-342900" algn="ctr" defTabSz="979488"/>
              <a:r>
                <a:rPr lang="sq-AL" b="1">
                  <a:solidFill>
                    <a:schemeClr val="bg1"/>
                  </a:solidFill>
                </a:rPr>
                <a:t>Pendapatan</a:t>
              </a:r>
            </a:p>
          </p:txBody>
        </p:sp>
        <p:sp>
          <p:nvSpPr>
            <p:cNvPr id="90121" name="Text Box 9"/>
            <p:cNvSpPr txBox="1">
              <a:spLocks noChangeArrowheads="1"/>
            </p:cNvSpPr>
            <p:nvPr/>
          </p:nvSpPr>
          <p:spPr bwMode="auto">
            <a:xfrm>
              <a:off x="3530" y="816"/>
              <a:ext cx="1990" cy="243"/>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marL="342900" indent="-342900" algn="ctr" defTabSz="979488"/>
              <a:r>
                <a:rPr lang="sq-AL" b="1">
                  <a:solidFill>
                    <a:schemeClr val="bg1"/>
                  </a:solidFill>
                </a:rPr>
                <a:t>Kesempatan kerja</a:t>
              </a:r>
            </a:p>
          </p:txBody>
        </p:sp>
        <p:sp>
          <p:nvSpPr>
            <p:cNvPr id="90122" name="Text Box 10"/>
            <p:cNvSpPr txBox="1">
              <a:spLocks noChangeArrowheads="1"/>
            </p:cNvSpPr>
            <p:nvPr/>
          </p:nvSpPr>
          <p:spPr bwMode="auto">
            <a:xfrm>
              <a:off x="3552" y="1296"/>
              <a:ext cx="1990" cy="243"/>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marL="342900" indent="-342900" algn="ctr" defTabSz="979488"/>
              <a:r>
                <a:rPr lang="en-US" b="1">
                  <a:solidFill>
                    <a:schemeClr val="bg1"/>
                  </a:solidFill>
                </a:rPr>
                <a:t>Harga Pangan</a:t>
              </a:r>
              <a:endParaRPr lang="sq-AL" b="1">
                <a:solidFill>
                  <a:schemeClr val="bg1"/>
                </a:solidFill>
              </a:endParaRPr>
            </a:p>
          </p:txBody>
        </p:sp>
        <p:sp>
          <p:nvSpPr>
            <p:cNvPr id="90123" name="Text Box 11"/>
            <p:cNvSpPr txBox="1">
              <a:spLocks noChangeArrowheads="1"/>
            </p:cNvSpPr>
            <p:nvPr/>
          </p:nvSpPr>
          <p:spPr bwMode="auto">
            <a:xfrm>
              <a:off x="3482" y="2928"/>
              <a:ext cx="1990" cy="243"/>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marL="342900" indent="-342900" algn="ctr" defTabSz="979488"/>
              <a:r>
                <a:rPr lang="sq-AL" b="1">
                  <a:solidFill>
                    <a:schemeClr val="bg1"/>
                  </a:solidFill>
                </a:rPr>
                <a:t>Infrastruktur pedesaan</a:t>
              </a:r>
            </a:p>
          </p:txBody>
        </p:sp>
        <p:sp>
          <p:nvSpPr>
            <p:cNvPr id="90124" name="Text Box 12"/>
            <p:cNvSpPr txBox="1">
              <a:spLocks noChangeArrowheads="1"/>
            </p:cNvSpPr>
            <p:nvPr/>
          </p:nvSpPr>
          <p:spPr bwMode="auto">
            <a:xfrm>
              <a:off x="3504" y="2256"/>
              <a:ext cx="1990" cy="416"/>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marL="342900" indent="-342900" algn="ctr" defTabSz="979488"/>
              <a:r>
                <a:rPr lang="sq-AL" b="1">
                  <a:solidFill>
                    <a:schemeClr val="bg1"/>
                  </a:solidFill>
                </a:rPr>
                <a:t>Sarana dan prasarana perhubungan</a:t>
              </a:r>
            </a:p>
          </p:txBody>
        </p:sp>
        <p:sp>
          <p:nvSpPr>
            <p:cNvPr id="90125" name="Text Box 13"/>
            <p:cNvSpPr txBox="1">
              <a:spLocks noChangeArrowheads="1"/>
            </p:cNvSpPr>
            <p:nvPr/>
          </p:nvSpPr>
          <p:spPr bwMode="auto">
            <a:xfrm>
              <a:off x="288" y="3360"/>
              <a:ext cx="2064" cy="292"/>
            </a:xfrm>
            <a:prstGeom prst="rect">
              <a:avLst/>
            </a:prstGeom>
            <a:solidFill>
              <a:srgbClr val="339933"/>
            </a:solidFill>
            <a:ln w="12700">
              <a:noFill/>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339933"/>
              </a:extrusionClr>
            </a:sp3d>
          </p:spPr>
          <p:txBody>
            <a:bodyPr lIns="97969" tIns="48984" rIns="97969" bIns="48984">
              <a:spAutoFit/>
              <a:flatTx/>
            </a:bodyPr>
            <a:lstStyle/>
            <a:p>
              <a:pPr marL="490538" indent="-490538" algn="ctr" defTabSz="979488">
                <a:spcBef>
                  <a:spcPct val="50000"/>
                </a:spcBef>
              </a:pPr>
              <a:r>
                <a:rPr lang="sq-AL" sz="2400" b="1">
                  <a:solidFill>
                    <a:schemeClr val="bg1"/>
                  </a:solidFill>
                </a:rPr>
                <a:t>Akses </a:t>
              </a:r>
              <a:r>
                <a:rPr lang="en-US" sz="2400" b="1">
                  <a:solidFill>
                    <a:schemeClr val="bg1"/>
                  </a:solidFill>
                </a:rPr>
                <a:t>sosial </a:t>
              </a:r>
              <a:endParaRPr lang="sq-AL" sz="2400" b="1">
                <a:solidFill>
                  <a:schemeClr val="bg1"/>
                </a:solidFill>
              </a:endParaRPr>
            </a:p>
          </p:txBody>
        </p:sp>
        <p:sp>
          <p:nvSpPr>
            <p:cNvPr id="90126" name="Text Box 14"/>
            <p:cNvSpPr txBox="1">
              <a:spLocks noChangeArrowheads="1"/>
            </p:cNvSpPr>
            <p:nvPr/>
          </p:nvSpPr>
          <p:spPr bwMode="auto">
            <a:xfrm>
              <a:off x="1392" y="3840"/>
              <a:ext cx="1776" cy="416"/>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marL="342900" indent="-342900" algn="ctr" defTabSz="979488"/>
              <a:r>
                <a:rPr lang="en-US" b="1">
                  <a:solidFill>
                    <a:schemeClr val="bg1"/>
                  </a:solidFill>
                </a:rPr>
                <a:t>Tidak adanya konflik. Perang. Bencana. dll</a:t>
              </a:r>
              <a:endParaRPr lang="sq-AL" b="1">
                <a:solidFill>
                  <a:schemeClr val="bg1"/>
                </a:solidFill>
              </a:endParaRPr>
            </a:p>
          </p:txBody>
        </p:sp>
        <p:sp>
          <p:nvSpPr>
            <p:cNvPr id="90127" name="Line 15"/>
            <p:cNvSpPr>
              <a:spLocks noChangeShapeType="1"/>
            </p:cNvSpPr>
            <p:nvPr/>
          </p:nvSpPr>
          <p:spPr bwMode="auto">
            <a:xfrm flipH="1">
              <a:off x="2928" y="720"/>
              <a:ext cx="288" cy="0"/>
            </a:xfrm>
            <a:prstGeom prst="line">
              <a:avLst/>
            </a:prstGeom>
            <a:noFill/>
            <a:ln w="38100">
              <a:solidFill>
                <a:srgbClr val="66FF33"/>
              </a:solidFill>
              <a:round/>
              <a:headEnd/>
              <a:tailEnd type="triangle" w="med" len="med"/>
            </a:ln>
            <a:effectLst/>
          </p:spPr>
          <p:txBody>
            <a:bodyPr/>
            <a:lstStyle/>
            <a:p>
              <a:endParaRPr lang="id-ID"/>
            </a:p>
          </p:txBody>
        </p:sp>
        <p:sp>
          <p:nvSpPr>
            <p:cNvPr id="90128" name="Line 16"/>
            <p:cNvSpPr>
              <a:spLocks noChangeShapeType="1"/>
            </p:cNvSpPr>
            <p:nvPr/>
          </p:nvSpPr>
          <p:spPr bwMode="auto">
            <a:xfrm flipH="1">
              <a:off x="3216" y="336"/>
              <a:ext cx="240" cy="0"/>
            </a:xfrm>
            <a:prstGeom prst="line">
              <a:avLst/>
            </a:prstGeom>
            <a:noFill/>
            <a:ln w="38100">
              <a:solidFill>
                <a:srgbClr val="66FF33"/>
              </a:solidFill>
              <a:round/>
              <a:headEnd/>
              <a:tailEnd/>
            </a:ln>
            <a:effectLst/>
          </p:spPr>
          <p:txBody>
            <a:bodyPr/>
            <a:lstStyle/>
            <a:p>
              <a:endParaRPr lang="id-ID"/>
            </a:p>
          </p:txBody>
        </p:sp>
        <p:sp>
          <p:nvSpPr>
            <p:cNvPr id="90129" name="Line 17"/>
            <p:cNvSpPr>
              <a:spLocks noChangeShapeType="1"/>
            </p:cNvSpPr>
            <p:nvPr/>
          </p:nvSpPr>
          <p:spPr bwMode="auto">
            <a:xfrm flipH="1">
              <a:off x="3216" y="864"/>
              <a:ext cx="240" cy="0"/>
            </a:xfrm>
            <a:prstGeom prst="line">
              <a:avLst/>
            </a:prstGeom>
            <a:noFill/>
            <a:ln w="38100">
              <a:solidFill>
                <a:srgbClr val="66FF33"/>
              </a:solidFill>
              <a:round/>
              <a:headEnd/>
              <a:tailEnd/>
            </a:ln>
            <a:effectLst/>
          </p:spPr>
          <p:txBody>
            <a:bodyPr/>
            <a:lstStyle/>
            <a:p>
              <a:endParaRPr lang="id-ID"/>
            </a:p>
          </p:txBody>
        </p:sp>
        <p:sp>
          <p:nvSpPr>
            <p:cNvPr id="90130" name="Line 18"/>
            <p:cNvSpPr>
              <a:spLocks noChangeShapeType="1"/>
            </p:cNvSpPr>
            <p:nvPr/>
          </p:nvSpPr>
          <p:spPr bwMode="auto">
            <a:xfrm flipH="1">
              <a:off x="3216" y="1392"/>
              <a:ext cx="240" cy="0"/>
            </a:xfrm>
            <a:prstGeom prst="line">
              <a:avLst/>
            </a:prstGeom>
            <a:noFill/>
            <a:ln w="38100">
              <a:solidFill>
                <a:srgbClr val="66FF33"/>
              </a:solidFill>
              <a:round/>
              <a:headEnd/>
              <a:tailEnd/>
            </a:ln>
            <a:effectLst/>
          </p:spPr>
          <p:txBody>
            <a:bodyPr/>
            <a:lstStyle/>
            <a:p>
              <a:endParaRPr lang="id-ID"/>
            </a:p>
          </p:txBody>
        </p:sp>
        <p:sp>
          <p:nvSpPr>
            <p:cNvPr id="90131" name="Line 19"/>
            <p:cNvSpPr>
              <a:spLocks noChangeShapeType="1"/>
            </p:cNvSpPr>
            <p:nvPr/>
          </p:nvSpPr>
          <p:spPr bwMode="auto">
            <a:xfrm>
              <a:off x="3216" y="336"/>
              <a:ext cx="0" cy="1056"/>
            </a:xfrm>
            <a:prstGeom prst="line">
              <a:avLst/>
            </a:prstGeom>
            <a:noFill/>
            <a:ln w="38100">
              <a:solidFill>
                <a:srgbClr val="66FF33"/>
              </a:solidFill>
              <a:round/>
              <a:headEnd/>
              <a:tailEnd/>
            </a:ln>
            <a:effectLst/>
          </p:spPr>
          <p:txBody>
            <a:bodyPr/>
            <a:lstStyle/>
            <a:p>
              <a:endParaRPr lang="id-ID"/>
            </a:p>
          </p:txBody>
        </p:sp>
        <p:sp>
          <p:nvSpPr>
            <p:cNvPr id="90132" name="Line 20"/>
            <p:cNvSpPr>
              <a:spLocks noChangeShapeType="1"/>
            </p:cNvSpPr>
            <p:nvPr/>
          </p:nvSpPr>
          <p:spPr bwMode="auto">
            <a:xfrm flipH="1">
              <a:off x="2880" y="2688"/>
              <a:ext cx="288" cy="0"/>
            </a:xfrm>
            <a:prstGeom prst="line">
              <a:avLst/>
            </a:prstGeom>
            <a:noFill/>
            <a:ln w="38100">
              <a:solidFill>
                <a:srgbClr val="66FF33"/>
              </a:solidFill>
              <a:round/>
              <a:headEnd/>
              <a:tailEnd type="triangle" w="med" len="med"/>
            </a:ln>
            <a:effectLst/>
          </p:spPr>
          <p:txBody>
            <a:bodyPr/>
            <a:lstStyle/>
            <a:p>
              <a:endParaRPr lang="id-ID"/>
            </a:p>
          </p:txBody>
        </p:sp>
        <p:sp>
          <p:nvSpPr>
            <p:cNvPr id="90133" name="Line 21"/>
            <p:cNvSpPr>
              <a:spLocks noChangeShapeType="1"/>
            </p:cNvSpPr>
            <p:nvPr/>
          </p:nvSpPr>
          <p:spPr bwMode="auto">
            <a:xfrm flipH="1">
              <a:off x="3168" y="2496"/>
              <a:ext cx="240" cy="0"/>
            </a:xfrm>
            <a:prstGeom prst="line">
              <a:avLst/>
            </a:prstGeom>
            <a:noFill/>
            <a:ln w="38100">
              <a:solidFill>
                <a:srgbClr val="66FF33"/>
              </a:solidFill>
              <a:round/>
              <a:headEnd/>
              <a:tailEnd/>
            </a:ln>
            <a:effectLst/>
          </p:spPr>
          <p:txBody>
            <a:bodyPr/>
            <a:lstStyle/>
            <a:p>
              <a:endParaRPr lang="id-ID"/>
            </a:p>
          </p:txBody>
        </p:sp>
        <p:sp>
          <p:nvSpPr>
            <p:cNvPr id="90134" name="Line 22"/>
            <p:cNvSpPr>
              <a:spLocks noChangeShapeType="1"/>
            </p:cNvSpPr>
            <p:nvPr/>
          </p:nvSpPr>
          <p:spPr bwMode="auto">
            <a:xfrm flipH="1">
              <a:off x="3168" y="3024"/>
              <a:ext cx="240" cy="0"/>
            </a:xfrm>
            <a:prstGeom prst="line">
              <a:avLst/>
            </a:prstGeom>
            <a:noFill/>
            <a:ln w="38100">
              <a:solidFill>
                <a:srgbClr val="66FF33"/>
              </a:solidFill>
              <a:round/>
              <a:headEnd/>
              <a:tailEnd/>
            </a:ln>
            <a:effectLst/>
          </p:spPr>
          <p:txBody>
            <a:bodyPr/>
            <a:lstStyle/>
            <a:p>
              <a:endParaRPr lang="id-ID"/>
            </a:p>
          </p:txBody>
        </p:sp>
        <p:sp>
          <p:nvSpPr>
            <p:cNvPr id="90135" name="Line 23"/>
            <p:cNvSpPr>
              <a:spLocks noChangeShapeType="1"/>
            </p:cNvSpPr>
            <p:nvPr/>
          </p:nvSpPr>
          <p:spPr bwMode="auto">
            <a:xfrm>
              <a:off x="3168" y="2496"/>
              <a:ext cx="0" cy="528"/>
            </a:xfrm>
            <a:prstGeom prst="line">
              <a:avLst/>
            </a:prstGeom>
            <a:noFill/>
            <a:ln w="38100">
              <a:solidFill>
                <a:srgbClr val="66FF33"/>
              </a:solidFill>
              <a:round/>
              <a:headEnd/>
              <a:tailEnd/>
            </a:ln>
            <a:effectLst/>
          </p:spPr>
          <p:txBody>
            <a:bodyPr/>
            <a:lstStyle/>
            <a:p>
              <a:endParaRPr lang="id-ID"/>
            </a:p>
          </p:txBody>
        </p:sp>
        <p:sp>
          <p:nvSpPr>
            <p:cNvPr id="90136" name="Line 24"/>
            <p:cNvSpPr>
              <a:spLocks noChangeShapeType="1"/>
            </p:cNvSpPr>
            <p:nvPr/>
          </p:nvSpPr>
          <p:spPr bwMode="auto">
            <a:xfrm flipH="1" flipV="1">
              <a:off x="528" y="3648"/>
              <a:ext cx="0" cy="336"/>
            </a:xfrm>
            <a:prstGeom prst="line">
              <a:avLst/>
            </a:prstGeom>
            <a:noFill/>
            <a:ln w="38100">
              <a:solidFill>
                <a:srgbClr val="66FF33"/>
              </a:solidFill>
              <a:round/>
              <a:headEnd/>
              <a:tailEnd type="triangle" w="med" len="med"/>
            </a:ln>
            <a:effectLst/>
          </p:spPr>
          <p:txBody>
            <a:bodyPr/>
            <a:lstStyle/>
            <a:p>
              <a:endParaRPr lang="id-ID"/>
            </a:p>
          </p:txBody>
        </p:sp>
        <p:sp>
          <p:nvSpPr>
            <p:cNvPr id="90137" name="Line 25"/>
            <p:cNvSpPr>
              <a:spLocks noChangeShapeType="1"/>
            </p:cNvSpPr>
            <p:nvPr/>
          </p:nvSpPr>
          <p:spPr bwMode="auto">
            <a:xfrm flipV="1">
              <a:off x="528" y="2160"/>
              <a:ext cx="0" cy="1104"/>
            </a:xfrm>
            <a:prstGeom prst="line">
              <a:avLst/>
            </a:prstGeom>
            <a:noFill/>
            <a:ln w="38100">
              <a:solidFill>
                <a:srgbClr val="66FF33"/>
              </a:solidFill>
              <a:round/>
              <a:headEnd/>
              <a:tailEnd type="triangle" w="med" len="med"/>
            </a:ln>
            <a:effectLst/>
          </p:spPr>
          <p:txBody>
            <a:bodyPr/>
            <a:lstStyle/>
            <a:p>
              <a:endParaRPr lang="id-ID"/>
            </a:p>
          </p:txBody>
        </p:sp>
        <p:sp>
          <p:nvSpPr>
            <p:cNvPr id="90138" name="Line 26"/>
            <p:cNvSpPr>
              <a:spLocks noChangeShapeType="1"/>
            </p:cNvSpPr>
            <p:nvPr/>
          </p:nvSpPr>
          <p:spPr bwMode="auto">
            <a:xfrm flipV="1">
              <a:off x="1296" y="2256"/>
              <a:ext cx="0" cy="240"/>
            </a:xfrm>
            <a:prstGeom prst="line">
              <a:avLst/>
            </a:prstGeom>
            <a:noFill/>
            <a:ln w="38100">
              <a:solidFill>
                <a:srgbClr val="66FF33"/>
              </a:solidFill>
              <a:round/>
              <a:headEnd/>
              <a:tailEnd type="triangle" w="med" len="med"/>
            </a:ln>
            <a:effectLst/>
          </p:spPr>
          <p:txBody>
            <a:bodyPr/>
            <a:lstStyle/>
            <a:p>
              <a:endParaRPr lang="id-ID"/>
            </a:p>
          </p:txBody>
        </p:sp>
        <p:sp>
          <p:nvSpPr>
            <p:cNvPr id="90139" name="Line 27"/>
            <p:cNvSpPr>
              <a:spLocks noChangeShapeType="1"/>
            </p:cNvSpPr>
            <p:nvPr/>
          </p:nvSpPr>
          <p:spPr bwMode="auto">
            <a:xfrm>
              <a:off x="1296" y="816"/>
              <a:ext cx="0" cy="336"/>
            </a:xfrm>
            <a:prstGeom prst="line">
              <a:avLst/>
            </a:prstGeom>
            <a:noFill/>
            <a:ln w="38100">
              <a:solidFill>
                <a:srgbClr val="66FF33"/>
              </a:solidFill>
              <a:round/>
              <a:headEnd/>
              <a:tailEnd type="triangle" w="med" len="med"/>
            </a:ln>
            <a:effectLst/>
          </p:spPr>
          <p:txBody>
            <a:bodyPr/>
            <a:lstStyle/>
            <a:p>
              <a:endParaRPr lang="id-ID"/>
            </a:p>
          </p:txBody>
        </p:sp>
        <p:sp>
          <p:nvSpPr>
            <p:cNvPr id="90140" name="Text Box 28"/>
            <p:cNvSpPr txBox="1">
              <a:spLocks noChangeArrowheads="1"/>
            </p:cNvSpPr>
            <p:nvPr/>
          </p:nvSpPr>
          <p:spPr bwMode="auto">
            <a:xfrm>
              <a:off x="3312" y="4032"/>
              <a:ext cx="2448" cy="288"/>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rPr>
                <a:t>Sumber : Patrick Webb and Beatrice Rogers. 2003 (dimodifikasi)</a:t>
              </a:r>
            </a:p>
          </p:txBody>
        </p:sp>
        <p:sp>
          <p:nvSpPr>
            <p:cNvPr id="90141" name="Line 29"/>
            <p:cNvSpPr>
              <a:spLocks noChangeShapeType="1"/>
            </p:cNvSpPr>
            <p:nvPr/>
          </p:nvSpPr>
          <p:spPr bwMode="auto">
            <a:xfrm>
              <a:off x="528" y="3984"/>
              <a:ext cx="816" cy="0"/>
            </a:xfrm>
            <a:prstGeom prst="line">
              <a:avLst/>
            </a:prstGeom>
            <a:noFill/>
            <a:ln w="38100">
              <a:solidFill>
                <a:srgbClr val="66FF33"/>
              </a:solidFill>
              <a:round/>
              <a:headEnd/>
              <a:tailEnd/>
            </a:ln>
            <a:effectLst/>
          </p:spPr>
          <p:txBody>
            <a:bodyPr/>
            <a:lstStyle/>
            <a:p>
              <a:endParaRPr lang="id-ID"/>
            </a:p>
          </p:txBody>
        </p:sp>
        <p:sp>
          <p:nvSpPr>
            <p:cNvPr id="90142" name="Text Box 30"/>
            <p:cNvSpPr txBox="1">
              <a:spLocks noChangeArrowheads="1"/>
            </p:cNvSpPr>
            <p:nvPr/>
          </p:nvSpPr>
          <p:spPr bwMode="auto">
            <a:xfrm>
              <a:off x="2971" y="3294"/>
              <a:ext cx="2308" cy="411"/>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wrap="square" lIns="97969" tIns="48984" rIns="97969" bIns="48984">
              <a:spAutoFit/>
              <a:flatTx/>
            </a:bodyPr>
            <a:lstStyle/>
            <a:p>
              <a:pPr marL="342900" indent="-342900" algn="ctr" defTabSz="979488"/>
              <a:r>
                <a:rPr lang="en-US" b="1" dirty="0" err="1">
                  <a:solidFill>
                    <a:schemeClr val="bg1"/>
                  </a:solidFill>
                </a:rPr>
                <a:t>Preferensi</a:t>
              </a:r>
              <a:r>
                <a:rPr lang="en-US" b="1" dirty="0">
                  <a:solidFill>
                    <a:schemeClr val="bg1"/>
                  </a:solidFill>
                </a:rPr>
                <a:t> </a:t>
              </a:r>
              <a:r>
                <a:rPr lang="en-US" b="1" dirty="0" err="1">
                  <a:solidFill>
                    <a:schemeClr val="bg1"/>
                  </a:solidFill>
                </a:rPr>
                <a:t>thd</a:t>
              </a:r>
              <a:r>
                <a:rPr lang="en-US" b="1" dirty="0">
                  <a:solidFill>
                    <a:schemeClr val="bg1"/>
                  </a:solidFill>
                </a:rPr>
                <a:t> </a:t>
              </a:r>
              <a:r>
                <a:rPr lang="en-US" b="1" dirty="0" err="1">
                  <a:solidFill>
                    <a:schemeClr val="bg1"/>
                  </a:solidFill>
                </a:rPr>
                <a:t>jenis</a:t>
              </a:r>
              <a:r>
                <a:rPr lang="en-US" b="1" dirty="0">
                  <a:solidFill>
                    <a:schemeClr val="bg1"/>
                  </a:solidFill>
                </a:rPr>
                <a:t> </a:t>
              </a:r>
              <a:r>
                <a:rPr lang="en-US" b="1" dirty="0" err="1">
                  <a:solidFill>
                    <a:schemeClr val="bg1"/>
                  </a:solidFill>
                </a:rPr>
                <a:t>pangan</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Pendidikan</a:t>
              </a:r>
              <a:endParaRPr lang="sq-AL" b="1" dirty="0">
                <a:solidFill>
                  <a:schemeClr val="bg1"/>
                </a:solidFill>
              </a:endParaRPr>
            </a:p>
          </p:txBody>
        </p:sp>
        <p:sp>
          <p:nvSpPr>
            <p:cNvPr id="90143" name="Line 31"/>
            <p:cNvSpPr>
              <a:spLocks noChangeShapeType="1"/>
            </p:cNvSpPr>
            <p:nvPr/>
          </p:nvSpPr>
          <p:spPr bwMode="auto">
            <a:xfrm flipH="1">
              <a:off x="2352" y="3504"/>
              <a:ext cx="576" cy="0"/>
            </a:xfrm>
            <a:prstGeom prst="line">
              <a:avLst/>
            </a:prstGeom>
            <a:noFill/>
            <a:ln w="38100">
              <a:solidFill>
                <a:srgbClr val="66FF33"/>
              </a:solidFill>
              <a:round/>
              <a:headEnd/>
              <a:tailEnd type="triangle" w="med" len="med"/>
            </a:ln>
            <a:effectLst/>
          </p:spPr>
          <p:txBody>
            <a:bodyPr/>
            <a:lstStyle/>
            <a:p>
              <a:endParaRPr lang="id-ID"/>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28600"/>
            <a:ext cx="8839200" cy="6553200"/>
            <a:chOff x="192" y="144"/>
            <a:chExt cx="5568" cy="4128"/>
          </a:xfrm>
        </p:grpSpPr>
        <p:sp>
          <p:nvSpPr>
            <p:cNvPr id="91139" name="Oval 3">
              <a:hlinkClick r:id="rId2" action="ppaction://hlinksldjump" highlightClick="1"/>
              <a:hlinkHover r:id="" action="ppaction://noaction" highlightClick="1">
                <a:snd r:embed="rId3" name="whoosh.wav"/>
              </a:hlinkHover>
            </p:cNvPr>
            <p:cNvSpPr>
              <a:spLocks noChangeArrowheads="1"/>
            </p:cNvSpPr>
            <p:nvPr/>
          </p:nvSpPr>
          <p:spPr bwMode="auto">
            <a:xfrm>
              <a:off x="336" y="1728"/>
              <a:ext cx="1290" cy="1415"/>
            </a:xfrm>
            <a:prstGeom prst="ellipse">
              <a:avLst/>
            </a:prstGeom>
            <a:solidFill>
              <a:srgbClr val="A50021">
                <a:alpha val="50000"/>
              </a:srgbClr>
            </a:solidFill>
            <a:ln w="38100">
              <a:miter lim="800000"/>
              <a:headEnd/>
              <a:tailEnd/>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wrap="none" anchor="ctr">
              <a:flatTx/>
            </a:bodyPr>
            <a:lstStyle/>
            <a:p>
              <a:endParaRPr lang="id-ID"/>
            </a:p>
          </p:txBody>
        </p:sp>
        <p:sp>
          <p:nvSpPr>
            <p:cNvPr id="91140" name="Text Box 4"/>
            <p:cNvSpPr txBox="1">
              <a:spLocks noChangeArrowheads="1"/>
            </p:cNvSpPr>
            <p:nvPr/>
          </p:nvSpPr>
          <p:spPr bwMode="auto">
            <a:xfrm>
              <a:off x="240" y="2208"/>
              <a:ext cx="1283" cy="446"/>
            </a:xfrm>
            <a:prstGeom prst="rect">
              <a:avLst/>
            </a:prstGeom>
            <a:solidFill>
              <a:srgbClr val="A50021">
                <a:alpha val="0"/>
              </a:srgbClr>
            </a:solidFill>
            <a:ln w="9525">
              <a:noFill/>
              <a:miter lim="800000"/>
              <a:headEnd/>
              <a:tailEnd/>
            </a:ln>
            <a:effectLst/>
          </p:spPr>
          <p:txBody>
            <a:bodyPr wrap="none" lIns="97969" tIns="48984" rIns="97969" bIns="48984">
              <a:spAutoFit/>
            </a:bodyPr>
            <a:lstStyle/>
            <a:p>
              <a:pPr algn="ctr" defTabSz="979488"/>
              <a:r>
                <a:rPr kumimoji="1" lang="sq-AL" sz="2000" b="1">
                  <a:solidFill>
                    <a:schemeClr val="bg1"/>
                  </a:solidFill>
                  <a:cs typeface="Times New Roman" pitchFamily="18" charset="0"/>
                </a:rPr>
                <a:t>PENYERAPAN </a:t>
              </a:r>
              <a:endParaRPr kumimoji="1" lang="en-US" sz="2000" b="1">
                <a:solidFill>
                  <a:schemeClr val="bg1"/>
                </a:solidFill>
                <a:cs typeface="Times New Roman" pitchFamily="18" charset="0"/>
              </a:endParaRPr>
            </a:p>
            <a:p>
              <a:pPr algn="ctr" defTabSz="979488"/>
              <a:r>
                <a:rPr kumimoji="1" lang="sq-AL" sz="2000" b="1">
                  <a:solidFill>
                    <a:schemeClr val="bg1"/>
                  </a:solidFill>
                  <a:cs typeface="Times New Roman" pitchFamily="18" charset="0"/>
                </a:rPr>
                <a:t>PANGAN</a:t>
              </a:r>
            </a:p>
          </p:txBody>
        </p:sp>
        <p:sp>
          <p:nvSpPr>
            <p:cNvPr id="91141" name="Text Box 5"/>
            <p:cNvSpPr txBox="1">
              <a:spLocks noChangeArrowheads="1"/>
            </p:cNvSpPr>
            <p:nvPr/>
          </p:nvSpPr>
          <p:spPr bwMode="auto">
            <a:xfrm>
              <a:off x="2160" y="624"/>
              <a:ext cx="2976" cy="646"/>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marL="490538" indent="-490538" algn="ctr" defTabSz="979488">
                <a:spcBef>
                  <a:spcPct val="50000"/>
                </a:spcBef>
              </a:pPr>
              <a:r>
                <a:rPr lang="sq-AL" sz="2000" b="1">
                  <a:solidFill>
                    <a:schemeClr val="bg1"/>
                  </a:solidFill>
                </a:rPr>
                <a:t>Falilitas dan Layanan Kesehatan</a:t>
              </a:r>
            </a:p>
            <a:p>
              <a:pPr marL="490538" indent="-490538" defTabSz="979488">
                <a:buFontTx/>
                <a:buAutoNum type="arabicPeriod"/>
              </a:pPr>
              <a:r>
                <a:rPr lang="sq-AL" sz="2000">
                  <a:solidFill>
                    <a:schemeClr val="bg1"/>
                  </a:solidFill>
                </a:rPr>
                <a:t>Fasilitas Kesehatan</a:t>
              </a:r>
            </a:p>
            <a:p>
              <a:pPr marL="490538" indent="-490538" defTabSz="979488">
                <a:buFontTx/>
                <a:buAutoNum type="arabicPeriod"/>
              </a:pPr>
              <a:r>
                <a:rPr lang="sq-AL" sz="2000">
                  <a:solidFill>
                    <a:schemeClr val="bg1"/>
                  </a:solidFill>
                </a:rPr>
                <a:t>Layanan kesehatan </a:t>
              </a:r>
            </a:p>
          </p:txBody>
        </p:sp>
        <p:sp>
          <p:nvSpPr>
            <p:cNvPr id="91142" name="Text Box 6"/>
            <p:cNvSpPr txBox="1">
              <a:spLocks noChangeArrowheads="1"/>
            </p:cNvSpPr>
            <p:nvPr/>
          </p:nvSpPr>
          <p:spPr bwMode="auto">
            <a:xfrm>
              <a:off x="2160" y="1536"/>
              <a:ext cx="2976" cy="646"/>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marL="490538" indent="-490538" algn="ctr" defTabSz="979488">
                <a:spcBef>
                  <a:spcPct val="50000"/>
                </a:spcBef>
              </a:pPr>
              <a:r>
                <a:rPr lang="sq-AL" sz="2000" b="1">
                  <a:solidFill>
                    <a:schemeClr val="bg1"/>
                  </a:solidFill>
                </a:rPr>
                <a:t>Sanitasi dan Ketersediaan air</a:t>
              </a:r>
            </a:p>
            <a:p>
              <a:pPr marL="490538" indent="-490538" defTabSz="979488">
                <a:buFontTx/>
                <a:buAutoNum type="arabicPeriod"/>
              </a:pPr>
              <a:r>
                <a:rPr lang="en-US" sz="2000">
                  <a:solidFill>
                    <a:schemeClr val="bg1"/>
                  </a:solidFill>
                </a:rPr>
                <a:t>Kecukupan </a:t>
              </a:r>
              <a:r>
                <a:rPr lang="sq-AL" sz="2000">
                  <a:solidFill>
                    <a:schemeClr val="bg1"/>
                  </a:solidFill>
                </a:rPr>
                <a:t>air bersih </a:t>
              </a:r>
            </a:p>
            <a:p>
              <a:pPr marL="490538" indent="-490538" defTabSz="979488">
                <a:buFontTx/>
                <a:buAutoNum type="arabicPeriod"/>
              </a:pPr>
              <a:r>
                <a:rPr lang="sq-AL" sz="2000">
                  <a:solidFill>
                    <a:schemeClr val="bg1"/>
                  </a:solidFill>
                </a:rPr>
                <a:t>Sanitasi </a:t>
              </a:r>
              <a:endParaRPr lang="sq-AL" sz="2000" b="1">
                <a:solidFill>
                  <a:schemeClr val="bg1"/>
                </a:solidFill>
              </a:endParaRPr>
            </a:p>
          </p:txBody>
        </p:sp>
        <p:sp>
          <p:nvSpPr>
            <p:cNvPr id="91143" name="Text Box 7"/>
            <p:cNvSpPr txBox="1">
              <a:spLocks noChangeArrowheads="1"/>
            </p:cNvSpPr>
            <p:nvPr/>
          </p:nvSpPr>
          <p:spPr bwMode="auto">
            <a:xfrm>
              <a:off x="2190" y="2448"/>
              <a:ext cx="2946" cy="646"/>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marL="490538" indent="-490538" algn="ctr" defTabSz="979488">
                <a:spcBef>
                  <a:spcPct val="50000"/>
                </a:spcBef>
              </a:pPr>
              <a:r>
                <a:rPr lang="sq-AL" sz="2000" b="1">
                  <a:solidFill>
                    <a:schemeClr val="bg1"/>
                  </a:solidFill>
                </a:rPr>
                <a:t>Pengetahuan  ibu  RT</a:t>
              </a:r>
            </a:p>
            <a:p>
              <a:pPr marL="490538" indent="-490538" defTabSz="979488">
                <a:buFontTx/>
                <a:buAutoNum type="arabicPeriod"/>
              </a:pPr>
              <a:r>
                <a:rPr lang="sq-AL" sz="2000">
                  <a:solidFill>
                    <a:schemeClr val="bg1"/>
                  </a:solidFill>
                </a:rPr>
                <a:t>Pola makan</a:t>
              </a:r>
            </a:p>
            <a:p>
              <a:pPr marL="490538" indent="-490538" defTabSz="979488">
                <a:buFontTx/>
                <a:buAutoNum type="arabicPeriod"/>
              </a:pPr>
              <a:r>
                <a:rPr lang="sq-AL" sz="2000">
                  <a:solidFill>
                    <a:schemeClr val="bg1"/>
                  </a:solidFill>
                </a:rPr>
                <a:t>Pola asuh kesehatan</a:t>
              </a:r>
              <a:endParaRPr lang="sq-AL" sz="2000" b="1">
                <a:solidFill>
                  <a:schemeClr val="bg1"/>
                </a:solidFill>
              </a:endParaRPr>
            </a:p>
          </p:txBody>
        </p:sp>
        <p:sp>
          <p:nvSpPr>
            <p:cNvPr id="91144" name="Text Box 8"/>
            <p:cNvSpPr txBox="1">
              <a:spLocks noChangeArrowheads="1"/>
            </p:cNvSpPr>
            <p:nvPr/>
          </p:nvSpPr>
          <p:spPr bwMode="auto">
            <a:xfrm>
              <a:off x="2190" y="3434"/>
              <a:ext cx="3570" cy="838"/>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marL="490538" indent="-490538" algn="ctr" defTabSz="979488">
                <a:spcBef>
                  <a:spcPct val="50000"/>
                </a:spcBef>
              </a:pPr>
              <a:r>
                <a:rPr lang="sq-AL" sz="2000" b="1">
                  <a:solidFill>
                    <a:schemeClr val="bg1"/>
                  </a:solidFill>
                </a:rPr>
                <a:t>Outcome Nutrisi  dan kesehatan</a:t>
              </a:r>
            </a:p>
            <a:p>
              <a:pPr marL="490538" indent="-490538" defTabSz="979488">
                <a:buFontTx/>
                <a:buAutoNum type="arabicPeriod"/>
              </a:pPr>
              <a:r>
                <a:rPr lang="sq-AL" sz="2000">
                  <a:solidFill>
                    <a:schemeClr val="bg1"/>
                  </a:solidFill>
                </a:rPr>
                <a:t>Harapan hidup</a:t>
              </a:r>
            </a:p>
            <a:p>
              <a:pPr marL="490538" indent="-490538" defTabSz="979488">
                <a:buFontTx/>
                <a:buAutoNum type="arabicPeriod"/>
              </a:pPr>
              <a:r>
                <a:rPr lang="sq-AL" sz="2000">
                  <a:solidFill>
                    <a:schemeClr val="bg1"/>
                  </a:solidFill>
                </a:rPr>
                <a:t>Gizi balita</a:t>
              </a:r>
            </a:p>
            <a:p>
              <a:pPr marL="490538" indent="-490538" defTabSz="979488">
                <a:buFontTx/>
                <a:buAutoNum type="arabicPeriod"/>
              </a:pPr>
              <a:r>
                <a:rPr lang="sq-AL" sz="2000">
                  <a:solidFill>
                    <a:schemeClr val="bg1"/>
                  </a:solidFill>
                </a:rPr>
                <a:t>Kematian bayi</a:t>
              </a:r>
              <a:endParaRPr lang="sq-AL" sz="2000" b="1">
                <a:solidFill>
                  <a:schemeClr val="bg1"/>
                </a:solidFill>
              </a:endParaRPr>
            </a:p>
          </p:txBody>
        </p:sp>
        <p:sp>
          <p:nvSpPr>
            <p:cNvPr id="91145" name="Line 9"/>
            <p:cNvSpPr>
              <a:spLocks noChangeShapeType="1"/>
            </p:cNvSpPr>
            <p:nvPr/>
          </p:nvSpPr>
          <p:spPr bwMode="auto">
            <a:xfrm>
              <a:off x="1872" y="1056"/>
              <a:ext cx="20" cy="2775"/>
            </a:xfrm>
            <a:prstGeom prst="line">
              <a:avLst/>
            </a:prstGeom>
            <a:noFill/>
            <a:ln w="57150">
              <a:solidFill>
                <a:srgbClr val="66FF33"/>
              </a:solidFill>
              <a:round/>
              <a:headEnd type="none" w="sm" len="sm"/>
              <a:tailEnd type="none" w="sm" len="sm"/>
            </a:ln>
            <a:effectLst/>
          </p:spPr>
          <p:txBody>
            <a:bodyPr wrap="none"/>
            <a:lstStyle/>
            <a:p>
              <a:endParaRPr lang="id-ID"/>
            </a:p>
          </p:txBody>
        </p:sp>
        <p:sp>
          <p:nvSpPr>
            <p:cNvPr id="91146" name="Line 10"/>
            <p:cNvSpPr>
              <a:spLocks noChangeShapeType="1"/>
            </p:cNvSpPr>
            <p:nvPr/>
          </p:nvSpPr>
          <p:spPr bwMode="auto">
            <a:xfrm>
              <a:off x="1872" y="1056"/>
              <a:ext cx="192" cy="0"/>
            </a:xfrm>
            <a:prstGeom prst="line">
              <a:avLst/>
            </a:prstGeom>
            <a:noFill/>
            <a:ln w="57150">
              <a:solidFill>
                <a:srgbClr val="66FF33"/>
              </a:solidFill>
              <a:round/>
              <a:headEnd type="none" w="sm" len="sm"/>
              <a:tailEnd type="none" w="sm" len="sm"/>
            </a:ln>
            <a:effectLst/>
          </p:spPr>
          <p:txBody>
            <a:bodyPr wrap="none"/>
            <a:lstStyle/>
            <a:p>
              <a:endParaRPr lang="id-ID"/>
            </a:p>
          </p:txBody>
        </p:sp>
        <p:sp>
          <p:nvSpPr>
            <p:cNvPr id="91147" name="Line 11"/>
            <p:cNvSpPr>
              <a:spLocks noChangeShapeType="1"/>
            </p:cNvSpPr>
            <p:nvPr/>
          </p:nvSpPr>
          <p:spPr bwMode="auto">
            <a:xfrm>
              <a:off x="1892" y="1768"/>
              <a:ext cx="172" cy="0"/>
            </a:xfrm>
            <a:prstGeom prst="line">
              <a:avLst/>
            </a:prstGeom>
            <a:noFill/>
            <a:ln w="57150">
              <a:solidFill>
                <a:srgbClr val="66FF33"/>
              </a:solidFill>
              <a:round/>
              <a:headEnd type="none" w="sm" len="sm"/>
              <a:tailEnd type="none" w="sm" len="sm"/>
            </a:ln>
            <a:effectLst/>
          </p:spPr>
          <p:txBody>
            <a:bodyPr wrap="none"/>
            <a:lstStyle/>
            <a:p>
              <a:endParaRPr lang="id-ID"/>
            </a:p>
          </p:txBody>
        </p:sp>
        <p:sp>
          <p:nvSpPr>
            <p:cNvPr id="91148" name="Line 12"/>
            <p:cNvSpPr>
              <a:spLocks noChangeShapeType="1"/>
            </p:cNvSpPr>
            <p:nvPr/>
          </p:nvSpPr>
          <p:spPr bwMode="auto">
            <a:xfrm>
              <a:off x="1892" y="2780"/>
              <a:ext cx="172" cy="0"/>
            </a:xfrm>
            <a:prstGeom prst="line">
              <a:avLst/>
            </a:prstGeom>
            <a:noFill/>
            <a:ln w="57150">
              <a:solidFill>
                <a:srgbClr val="66FF33"/>
              </a:solidFill>
              <a:round/>
              <a:headEnd type="none" w="sm" len="sm"/>
              <a:tailEnd type="none" w="sm" len="sm"/>
            </a:ln>
            <a:effectLst/>
          </p:spPr>
          <p:txBody>
            <a:bodyPr wrap="none"/>
            <a:lstStyle/>
            <a:p>
              <a:endParaRPr lang="id-ID"/>
            </a:p>
          </p:txBody>
        </p:sp>
        <p:sp>
          <p:nvSpPr>
            <p:cNvPr id="91149" name="Line 13"/>
            <p:cNvSpPr>
              <a:spLocks noChangeShapeType="1"/>
            </p:cNvSpPr>
            <p:nvPr/>
          </p:nvSpPr>
          <p:spPr bwMode="auto">
            <a:xfrm>
              <a:off x="1892" y="3831"/>
              <a:ext cx="172" cy="0"/>
            </a:xfrm>
            <a:prstGeom prst="line">
              <a:avLst/>
            </a:prstGeom>
            <a:noFill/>
            <a:ln w="57150">
              <a:solidFill>
                <a:srgbClr val="66FF33"/>
              </a:solidFill>
              <a:round/>
              <a:headEnd type="none" w="sm" len="sm"/>
              <a:tailEnd type="none" w="sm" len="sm"/>
            </a:ln>
            <a:effectLst/>
          </p:spPr>
          <p:txBody>
            <a:bodyPr wrap="none"/>
            <a:lstStyle/>
            <a:p>
              <a:endParaRPr lang="id-ID"/>
            </a:p>
          </p:txBody>
        </p:sp>
        <p:sp>
          <p:nvSpPr>
            <p:cNvPr id="91150" name="Line 14"/>
            <p:cNvSpPr>
              <a:spLocks noChangeShapeType="1"/>
            </p:cNvSpPr>
            <p:nvPr/>
          </p:nvSpPr>
          <p:spPr bwMode="auto">
            <a:xfrm flipV="1">
              <a:off x="1536" y="2487"/>
              <a:ext cx="396" cy="9"/>
            </a:xfrm>
            <a:prstGeom prst="line">
              <a:avLst/>
            </a:prstGeom>
            <a:noFill/>
            <a:ln w="57150">
              <a:solidFill>
                <a:srgbClr val="66FF33"/>
              </a:solidFill>
              <a:round/>
              <a:headEnd type="triangle" w="med" len="med"/>
              <a:tailEnd type="none" w="sm" len="sm"/>
            </a:ln>
            <a:effectLst/>
          </p:spPr>
          <p:txBody>
            <a:bodyPr wrap="none"/>
            <a:lstStyle/>
            <a:p>
              <a:endParaRPr lang="id-ID"/>
            </a:p>
          </p:txBody>
        </p:sp>
        <p:sp>
          <p:nvSpPr>
            <p:cNvPr id="91151" name="Text Box 15"/>
            <p:cNvSpPr txBox="1">
              <a:spLocks noChangeArrowheads="1"/>
            </p:cNvSpPr>
            <p:nvPr/>
          </p:nvSpPr>
          <p:spPr bwMode="auto">
            <a:xfrm>
              <a:off x="192" y="240"/>
              <a:ext cx="1776" cy="954"/>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marL="490538" indent="-490538" algn="ctr" defTabSz="979488">
                <a:spcBef>
                  <a:spcPct val="50000"/>
                </a:spcBef>
              </a:pPr>
              <a:r>
                <a:rPr lang="en-US" sz="2000" b="1">
                  <a:solidFill>
                    <a:schemeClr val="bg1"/>
                  </a:solidFill>
                </a:rPr>
                <a:t>Konsumsi </a:t>
              </a:r>
              <a:endParaRPr lang="sq-AL" sz="2000" b="1">
                <a:solidFill>
                  <a:schemeClr val="bg1"/>
                </a:solidFill>
              </a:endParaRPr>
            </a:p>
            <a:p>
              <a:pPr marL="490538" indent="-490538" defTabSz="979488">
                <a:buFontTx/>
                <a:buAutoNum type="arabicPeriod"/>
              </a:pPr>
              <a:r>
                <a:rPr lang="en-US">
                  <a:solidFill>
                    <a:schemeClr val="bg1"/>
                  </a:solidFill>
                </a:rPr>
                <a:t>Kecukupan Energi</a:t>
              </a:r>
            </a:p>
            <a:p>
              <a:pPr marL="490538" indent="-490538" defTabSz="979488">
                <a:buFontTx/>
                <a:buAutoNum type="arabicPeriod"/>
              </a:pPr>
              <a:r>
                <a:rPr lang="en-US">
                  <a:solidFill>
                    <a:schemeClr val="bg1"/>
                  </a:solidFill>
                </a:rPr>
                <a:t>Kecukupan Gizi</a:t>
              </a:r>
            </a:p>
            <a:p>
              <a:pPr marL="490538" indent="-490538" defTabSz="979488">
                <a:buFontTx/>
                <a:buAutoNum type="arabicPeriod"/>
              </a:pPr>
              <a:r>
                <a:rPr lang="en-US">
                  <a:solidFill>
                    <a:schemeClr val="bg1"/>
                  </a:solidFill>
                </a:rPr>
                <a:t>Diversifikasi pangan</a:t>
              </a:r>
            </a:p>
            <a:p>
              <a:pPr marL="490538" indent="-490538" defTabSz="979488">
                <a:buFontTx/>
                <a:buAutoNum type="arabicPeriod"/>
              </a:pPr>
              <a:r>
                <a:rPr lang="en-US">
                  <a:solidFill>
                    <a:schemeClr val="bg1"/>
                  </a:solidFill>
                </a:rPr>
                <a:t>Keamanan pangan</a:t>
              </a:r>
              <a:endParaRPr lang="sq-AL" sz="2000">
                <a:solidFill>
                  <a:schemeClr val="bg1"/>
                </a:solidFill>
              </a:endParaRPr>
            </a:p>
          </p:txBody>
        </p:sp>
        <p:sp>
          <p:nvSpPr>
            <p:cNvPr id="91152" name="Line 16"/>
            <p:cNvSpPr>
              <a:spLocks noChangeShapeType="1"/>
            </p:cNvSpPr>
            <p:nvPr/>
          </p:nvSpPr>
          <p:spPr bwMode="auto">
            <a:xfrm>
              <a:off x="960" y="1152"/>
              <a:ext cx="0" cy="576"/>
            </a:xfrm>
            <a:prstGeom prst="line">
              <a:avLst/>
            </a:prstGeom>
            <a:noFill/>
            <a:ln w="57150">
              <a:solidFill>
                <a:srgbClr val="66FF33"/>
              </a:solidFill>
              <a:round/>
              <a:headEnd/>
              <a:tailEnd type="triangle" w="med" len="med"/>
            </a:ln>
            <a:effectLst/>
          </p:spPr>
          <p:txBody>
            <a:bodyPr/>
            <a:lstStyle/>
            <a:p>
              <a:endParaRPr lang="id-ID"/>
            </a:p>
          </p:txBody>
        </p:sp>
        <p:sp>
          <p:nvSpPr>
            <p:cNvPr id="91153" name="Line 17"/>
            <p:cNvSpPr>
              <a:spLocks noChangeShapeType="1"/>
            </p:cNvSpPr>
            <p:nvPr/>
          </p:nvSpPr>
          <p:spPr bwMode="auto">
            <a:xfrm>
              <a:off x="5136" y="960"/>
              <a:ext cx="384" cy="0"/>
            </a:xfrm>
            <a:prstGeom prst="line">
              <a:avLst/>
            </a:prstGeom>
            <a:noFill/>
            <a:ln w="9525">
              <a:solidFill>
                <a:schemeClr val="bg1"/>
              </a:solidFill>
              <a:round/>
              <a:headEnd/>
              <a:tailEnd/>
            </a:ln>
            <a:effectLst/>
          </p:spPr>
          <p:txBody>
            <a:bodyPr/>
            <a:lstStyle/>
            <a:p>
              <a:endParaRPr lang="id-ID"/>
            </a:p>
          </p:txBody>
        </p:sp>
        <p:sp>
          <p:nvSpPr>
            <p:cNvPr id="91154" name="Line 18"/>
            <p:cNvSpPr>
              <a:spLocks noChangeShapeType="1"/>
            </p:cNvSpPr>
            <p:nvPr/>
          </p:nvSpPr>
          <p:spPr bwMode="auto">
            <a:xfrm>
              <a:off x="5520" y="960"/>
              <a:ext cx="0" cy="2448"/>
            </a:xfrm>
            <a:prstGeom prst="line">
              <a:avLst/>
            </a:prstGeom>
            <a:noFill/>
            <a:ln w="9525">
              <a:solidFill>
                <a:schemeClr val="bg1"/>
              </a:solidFill>
              <a:round/>
              <a:headEnd/>
              <a:tailEnd type="triangle" w="med" len="med"/>
            </a:ln>
            <a:effectLst/>
          </p:spPr>
          <p:txBody>
            <a:bodyPr/>
            <a:lstStyle/>
            <a:p>
              <a:endParaRPr lang="id-ID"/>
            </a:p>
          </p:txBody>
        </p:sp>
        <p:sp>
          <p:nvSpPr>
            <p:cNvPr id="91155" name="Line 19"/>
            <p:cNvSpPr>
              <a:spLocks noChangeShapeType="1"/>
            </p:cNvSpPr>
            <p:nvPr/>
          </p:nvSpPr>
          <p:spPr bwMode="auto">
            <a:xfrm>
              <a:off x="5184" y="1776"/>
              <a:ext cx="240" cy="0"/>
            </a:xfrm>
            <a:prstGeom prst="line">
              <a:avLst/>
            </a:prstGeom>
            <a:noFill/>
            <a:ln w="9525">
              <a:solidFill>
                <a:schemeClr val="bg1"/>
              </a:solidFill>
              <a:round/>
              <a:headEnd/>
              <a:tailEnd/>
            </a:ln>
            <a:effectLst/>
          </p:spPr>
          <p:txBody>
            <a:bodyPr/>
            <a:lstStyle/>
            <a:p>
              <a:endParaRPr lang="id-ID"/>
            </a:p>
          </p:txBody>
        </p:sp>
        <p:sp>
          <p:nvSpPr>
            <p:cNvPr id="91156" name="Line 20"/>
            <p:cNvSpPr>
              <a:spLocks noChangeShapeType="1"/>
            </p:cNvSpPr>
            <p:nvPr/>
          </p:nvSpPr>
          <p:spPr bwMode="auto">
            <a:xfrm>
              <a:off x="5424" y="1776"/>
              <a:ext cx="0" cy="1632"/>
            </a:xfrm>
            <a:prstGeom prst="line">
              <a:avLst/>
            </a:prstGeom>
            <a:noFill/>
            <a:ln w="9525">
              <a:solidFill>
                <a:schemeClr val="bg1"/>
              </a:solidFill>
              <a:round/>
              <a:headEnd/>
              <a:tailEnd type="triangle" w="med" len="med"/>
            </a:ln>
            <a:effectLst/>
          </p:spPr>
          <p:txBody>
            <a:bodyPr/>
            <a:lstStyle/>
            <a:p>
              <a:endParaRPr lang="id-ID"/>
            </a:p>
          </p:txBody>
        </p:sp>
        <p:sp>
          <p:nvSpPr>
            <p:cNvPr id="91157" name="Line 21"/>
            <p:cNvSpPr>
              <a:spLocks noChangeShapeType="1"/>
            </p:cNvSpPr>
            <p:nvPr/>
          </p:nvSpPr>
          <p:spPr bwMode="auto">
            <a:xfrm>
              <a:off x="5136" y="2736"/>
              <a:ext cx="144" cy="0"/>
            </a:xfrm>
            <a:prstGeom prst="line">
              <a:avLst/>
            </a:prstGeom>
            <a:noFill/>
            <a:ln w="9525">
              <a:solidFill>
                <a:schemeClr val="bg1"/>
              </a:solidFill>
              <a:round/>
              <a:headEnd/>
              <a:tailEnd/>
            </a:ln>
            <a:effectLst/>
          </p:spPr>
          <p:txBody>
            <a:bodyPr/>
            <a:lstStyle/>
            <a:p>
              <a:endParaRPr lang="id-ID"/>
            </a:p>
          </p:txBody>
        </p:sp>
        <p:sp>
          <p:nvSpPr>
            <p:cNvPr id="91158" name="Line 22"/>
            <p:cNvSpPr>
              <a:spLocks noChangeShapeType="1"/>
            </p:cNvSpPr>
            <p:nvPr/>
          </p:nvSpPr>
          <p:spPr bwMode="auto">
            <a:xfrm>
              <a:off x="5280" y="2736"/>
              <a:ext cx="0" cy="672"/>
            </a:xfrm>
            <a:prstGeom prst="line">
              <a:avLst/>
            </a:prstGeom>
            <a:noFill/>
            <a:ln w="9525">
              <a:solidFill>
                <a:schemeClr val="bg1"/>
              </a:solidFill>
              <a:round/>
              <a:headEnd/>
              <a:tailEnd type="triangle" w="med" len="med"/>
            </a:ln>
            <a:effectLst/>
          </p:spPr>
          <p:txBody>
            <a:bodyPr/>
            <a:lstStyle/>
            <a:p>
              <a:endParaRPr lang="id-ID"/>
            </a:p>
          </p:txBody>
        </p:sp>
        <p:sp>
          <p:nvSpPr>
            <p:cNvPr id="91159" name="Line 23"/>
            <p:cNvSpPr>
              <a:spLocks noChangeShapeType="1"/>
            </p:cNvSpPr>
            <p:nvPr/>
          </p:nvSpPr>
          <p:spPr bwMode="auto">
            <a:xfrm>
              <a:off x="192" y="1152"/>
              <a:ext cx="0" cy="2832"/>
            </a:xfrm>
            <a:prstGeom prst="line">
              <a:avLst/>
            </a:prstGeom>
            <a:noFill/>
            <a:ln w="9525">
              <a:solidFill>
                <a:schemeClr val="bg1"/>
              </a:solidFill>
              <a:round/>
              <a:headEnd/>
              <a:tailEnd/>
            </a:ln>
            <a:effectLst/>
          </p:spPr>
          <p:txBody>
            <a:bodyPr/>
            <a:lstStyle/>
            <a:p>
              <a:endParaRPr lang="id-ID"/>
            </a:p>
          </p:txBody>
        </p:sp>
        <p:sp>
          <p:nvSpPr>
            <p:cNvPr id="91160" name="Line 24"/>
            <p:cNvSpPr>
              <a:spLocks noChangeShapeType="1"/>
            </p:cNvSpPr>
            <p:nvPr/>
          </p:nvSpPr>
          <p:spPr bwMode="auto">
            <a:xfrm>
              <a:off x="192" y="3984"/>
              <a:ext cx="1920" cy="0"/>
            </a:xfrm>
            <a:prstGeom prst="line">
              <a:avLst/>
            </a:prstGeom>
            <a:noFill/>
            <a:ln w="9525">
              <a:solidFill>
                <a:schemeClr val="bg1"/>
              </a:solidFill>
              <a:round/>
              <a:headEnd/>
              <a:tailEnd type="triangle" w="med" len="med"/>
            </a:ln>
            <a:effectLst/>
          </p:spPr>
          <p:txBody>
            <a:bodyPr/>
            <a:lstStyle/>
            <a:p>
              <a:endParaRPr lang="id-ID"/>
            </a:p>
          </p:txBody>
        </p:sp>
        <p:sp>
          <p:nvSpPr>
            <p:cNvPr id="91161" name="Text Box 25"/>
            <p:cNvSpPr txBox="1">
              <a:spLocks noChangeArrowheads="1"/>
            </p:cNvSpPr>
            <p:nvPr/>
          </p:nvSpPr>
          <p:spPr bwMode="auto">
            <a:xfrm>
              <a:off x="3168" y="144"/>
              <a:ext cx="2448" cy="288"/>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rPr>
                <a:t>Sumber : Patrick Webb and Beatrice Rogers. 2003 (dimodifikasi)</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41363" y="733425"/>
            <a:ext cx="3009900" cy="5591175"/>
            <a:chOff x="1292" y="1661"/>
            <a:chExt cx="2304" cy="1824"/>
          </a:xfrm>
        </p:grpSpPr>
        <p:sp>
          <p:nvSpPr>
            <p:cNvPr id="82948" name="Oval 4">
              <a:hlinkClick r:id="rId2" action="ppaction://hlinksldjump" highlightClick="1"/>
              <a:hlinkHover r:id="" action="ppaction://noaction" highlightClick="1">
                <a:snd r:embed="rId3" name="whoosh.wav"/>
              </a:hlinkHover>
            </p:cNvPr>
            <p:cNvSpPr>
              <a:spLocks noChangeArrowheads="1"/>
            </p:cNvSpPr>
            <p:nvPr/>
          </p:nvSpPr>
          <p:spPr bwMode="auto">
            <a:xfrm>
              <a:off x="1292" y="1661"/>
              <a:ext cx="2304" cy="1824"/>
            </a:xfrm>
            <a:prstGeom prst="ellipse">
              <a:avLst/>
            </a:prstGeom>
            <a:solidFill>
              <a:srgbClr val="A50021">
                <a:alpha val="50000"/>
              </a:srgbClr>
            </a:solidFill>
            <a:ln w="38100">
              <a:miter lim="800000"/>
              <a:headEnd/>
              <a:tailEnd/>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wrap="none" anchor="ctr">
              <a:flatTx/>
            </a:bodyPr>
            <a:lstStyle/>
            <a:p>
              <a:endParaRPr lang="id-ID"/>
            </a:p>
          </p:txBody>
        </p:sp>
        <p:sp>
          <p:nvSpPr>
            <p:cNvPr id="82949" name="Text Box 5"/>
            <p:cNvSpPr txBox="1">
              <a:spLocks noChangeArrowheads="1"/>
            </p:cNvSpPr>
            <p:nvPr/>
          </p:nvSpPr>
          <p:spPr bwMode="auto">
            <a:xfrm>
              <a:off x="1429" y="2532"/>
              <a:ext cx="1787" cy="270"/>
            </a:xfrm>
            <a:prstGeom prst="rect">
              <a:avLst/>
            </a:prstGeom>
            <a:solidFill>
              <a:srgbClr val="A50021">
                <a:alpha val="0"/>
              </a:srgbClr>
            </a:solidFill>
            <a:ln w="9525">
              <a:noFill/>
              <a:miter lim="800000"/>
              <a:headEnd/>
              <a:tailEnd/>
            </a:ln>
            <a:effectLst/>
          </p:spPr>
          <p:txBody>
            <a:bodyPr wrap="none" lIns="97969" tIns="48984" rIns="97969" bIns="48984">
              <a:spAutoFit/>
            </a:bodyPr>
            <a:lstStyle/>
            <a:p>
              <a:pPr defTabSz="979488"/>
              <a:r>
                <a:rPr kumimoji="1" lang="sq-AL" sz="2400" b="1">
                  <a:solidFill>
                    <a:schemeClr val="bg1"/>
                  </a:solidFill>
                  <a:cs typeface="Times New Roman" pitchFamily="18" charset="0"/>
                </a:rPr>
                <a:t>KERENTANAN</a:t>
              </a:r>
              <a:endParaRPr kumimoji="1" lang="en-US" sz="2400" b="1">
                <a:solidFill>
                  <a:schemeClr val="bg1"/>
                </a:solidFill>
                <a:cs typeface="Times New Roman" pitchFamily="18" charset="0"/>
              </a:endParaRPr>
            </a:p>
            <a:p>
              <a:pPr defTabSz="979488"/>
              <a:r>
                <a:rPr kumimoji="1" lang="sq-AL" sz="2400" b="1">
                  <a:solidFill>
                    <a:schemeClr val="bg1"/>
                  </a:solidFill>
                  <a:cs typeface="Times New Roman" pitchFamily="18" charset="0"/>
                </a:rPr>
                <a:t>PANGAN</a:t>
              </a:r>
            </a:p>
          </p:txBody>
        </p:sp>
      </p:grpSp>
      <p:sp>
        <p:nvSpPr>
          <p:cNvPr id="82950" name="Text Box 6"/>
          <p:cNvSpPr txBox="1">
            <a:spLocks noChangeArrowheads="1"/>
          </p:cNvSpPr>
          <p:nvPr/>
        </p:nvSpPr>
        <p:spPr bwMode="auto">
          <a:xfrm>
            <a:off x="4651375" y="976313"/>
            <a:ext cx="2606675" cy="476250"/>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algn="ctr" defTabSz="979488">
              <a:spcBef>
                <a:spcPct val="50000"/>
              </a:spcBef>
            </a:pPr>
            <a:r>
              <a:rPr lang="sq-AL" sz="2400" b="1">
                <a:solidFill>
                  <a:srgbClr val="FFFFFF"/>
                </a:solidFill>
              </a:rPr>
              <a:t>Gangguan iklim</a:t>
            </a:r>
          </a:p>
        </p:txBody>
      </p:sp>
      <p:sp>
        <p:nvSpPr>
          <p:cNvPr id="82951" name="Text Box 7"/>
          <p:cNvSpPr txBox="1">
            <a:spLocks noChangeArrowheads="1"/>
          </p:cNvSpPr>
          <p:nvPr/>
        </p:nvSpPr>
        <p:spPr bwMode="auto">
          <a:xfrm>
            <a:off x="4710113" y="2389188"/>
            <a:ext cx="2605087" cy="1206500"/>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algn="ctr" defTabSz="979488">
              <a:spcBef>
                <a:spcPct val="50000"/>
              </a:spcBef>
            </a:pPr>
            <a:r>
              <a:rPr lang="sq-AL" sz="2400" b="1">
                <a:solidFill>
                  <a:srgbClr val="FFFFFF"/>
                </a:solidFill>
              </a:rPr>
              <a:t>Hama dan penyakit tanaman</a:t>
            </a:r>
          </a:p>
        </p:txBody>
      </p:sp>
      <p:sp>
        <p:nvSpPr>
          <p:cNvPr id="82952" name="Text Box 8"/>
          <p:cNvSpPr txBox="1">
            <a:spLocks noChangeArrowheads="1"/>
          </p:cNvSpPr>
          <p:nvPr/>
        </p:nvSpPr>
        <p:spPr bwMode="auto">
          <a:xfrm>
            <a:off x="4649788" y="4252913"/>
            <a:ext cx="2606675" cy="476250"/>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algn="ctr" defTabSz="979488">
              <a:spcBef>
                <a:spcPct val="50000"/>
              </a:spcBef>
            </a:pPr>
            <a:r>
              <a:rPr lang="sq-AL" sz="2400" b="1">
                <a:solidFill>
                  <a:srgbClr val="FFFFFF"/>
                </a:solidFill>
              </a:rPr>
              <a:t>Bencana alam</a:t>
            </a:r>
          </a:p>
        </p:txBody>
      </p:sp>
      <p:sp>
        <p:nvSpPr>
          <p:cNvPr id="82953" name="Line 9"/>
          <p:cNvSpPr>
            <a:spLocks noChangeShapeType="1"/>
          </p:cNvSpPr>
          <p:nvPr/>
        </p:nvSpPr>
        <p:spPr bwMode="auto">
          <a:xfrm flipV="1">
            <a:off x="3584575" y="1201738"/>
            <a:ext cx="889000" cy="922337"/>
          </a:xfrm>
          <a:prstGeom prst="line">
            <a:avLst/>
          </a:prstGeom>
          <a:noFill/>
          <a:ln w="38100">
            <a:solidFill>
              <a:srgbClr val="66FF33"/>
            </a:solidFill>
            <a:round/>
            <a:headEnd type="triangle" w="med" len="med"/>
            <a:tailEnd type="none" w="sm" len="sm"/>
          </a:ln>
          <a:effectLst/>
        </p:spPr>
        <p:txBody>
          <a:bodyPr wrap="none"/>
          <a:lstStyle/>
          <a:p>
            <a:endParaRPr lang="id-ID"/>
          </a:p>
        </p:txBody>
      </p:sp>
      <p:sp>
        <p:nvSpPr>
          <p:cNvPr id="82954" name="Line 10"/>
          <p:cNvSpPr>
            <a:spLocks noChangeShapeType="1"/>
          </p:cNvSpPr>
          <p:nvPr/>
        </p:nvSpPr>
        <p:spPr bwMode="auto">
          <a:xfrm flipV="1">
            <a:off x="3762375" y="2665413"/>
            <a:ext cx="769938" cy="431800"/>
          </a:xfrm>
          <a:prstGeom prst="line">
            <a:avLst/>
          </a:prstGeom>
          <a:noFill/>
          <a:ln w="38100">
            <a:solidFill>
              <a:srgbClr val="66FF33"/>
            </a:solidFill>
            <a:round/>
            <a:headEnd type="triangle" w="med" len="med"/>
            <a:tailEnd type="none" w="sm" len="sm"/>
          </a:ln>
          <a:effectLst/>
        </p:spPr>
        <p:txBody>
          <a:bodyPr wrap="none"/>
          <a:lstStyle/>
          <a:p>
            <a:endParaRPr lang="id-ID"/>
          </a:p>
        </p:txBody>
      </p:sp>
      <p:sp>
        <p:nvSpPr>
          <p:cNvPr id="82955" name="Line 11"/>
          <p:cNvSpPr>
            <a:spLocks noChangeShapeType="1"/>
          </p:cNvSpPr>
          <p:nvPr/>
        </p:nvSpPr>
        <p:spPr bwMode="auto">
          <a:xfrm>
            <a:off x="3762375" y="3790950"/>
            <a:ext cx="769938" cy="557213"/>
          </a:xfrm>
          <a:prstGeom prst="line">
            <a:avLst/>
          </a:prstGeom>
          <a:noFill/>
          <a:ln w="38100">
            <a:solidFill>
              <a:srgbClr val="66FF33"/>
            </a:solidFill>
            <a:round/>
            <a:headEnd type="triangle" w="med" len="med"/>
            <a:tailEnd type="none" w="sm" len="sm"/>
          </a:ln>
          <a:effectLst/>
        </p:spPr>
        <p:txBody>
          <a:bodyPr wrap="none"/>
          <a:lstStyle/>
          <a:p>
            <a:endParaRPr lang="id-ID"/>
          </a:p>
        </p:txBody>
      </p:sp>
      <p:sp>
        <p:nvSpPr>
          <p:cNvPr id="82956" name="Text Box 12"/>
          <p:cNvSpPr txBox="1">
            <a:spLocks noChangeArrowheads="1"/>
          </p:cNvSpPr>
          <p:nvPr/>
        </p:nvSpPr>
        <p:spPr bwMode="auto">
          <a:xfrm>
            <a:off x="4800600" y="5486400"/>
            <a:ext cx="2606675" cy="385763"/>
          </a:xfrm>
          <a:prstGeom prst="rect">
            <a:avLst/>
          </a:prstGeom>
          <a:solidFill>
            <a:srgbClr val="A50021"/>
          </a:solidFill>
          <a:ln w="12700">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A50021"/>
            </a:extrusionClr>
          </a:sp3d>
        </p:spPr>
        <p:txBody>
          <a:bodyPr lIns="97969" tIns="48984" rIns="97969" bIns="48984">
            <a:spAutoFit/>
            <a:flatTx/>
          </a:bodyPr>
          <a:lstStyle/>
          <a:p>
            <a:pPr algn="ctr" defTabSz="979488"/>
            <a:r>
              <a:rPr lang="en-US" b="1">
                <a:solidFill>
                  <a:schemeClr val="bg1"/>
                </a:solidFill>
              </a:rPr>
              <a:t>Konflik, Perang. dll</a:t>
            </a:r>
            <a:endParaRPr lang="sq-AL" b="1">
              <a:solidFill>
                <a:schemeClr val="bg1"/>
              </a:solidFill>
            </a:endParaRPr>
          </a:p>
        </p:txBody>
      </p:sp>
      <p:sp>
        <p:nvSpPr>
          <p:cNvPr id="82957" name="Line 13"/>
          <p:cNvSpPr>
            <a:spLocks noChangeShapeType="1"/>
          </p:cNvSpPr>
          <p:nvPr/>
        </p:nvSpPr>
        <p:spPr bwMode="auto">
          <a:xfrm flipH="1" flipV="1">
            <a:off x="3581400" y="4800600"/>
            <a:ext cx="1066800" cy="762000"/>
          </a:xfrm>
          <a:prstGeom prst="line">
            <a:avLst/>
          </a:prstGeom>
          <a:noFill/>
          <a:ln w="38100">
            <a:solidFill>
              <a:srgbClr val="66FF33"/>
            </a:solidFill>
            <a:round/>
            <a:headEnd/>
            <a:tailEnd type="triangle" w="med" len="med"/>
          </a:ln>
          <a:effectLst/>
        </p:spPr>
        <p:txBody>
          <a:bodyPr/>
          <a:lstStyle/>
          <a:p>
            <a:endParaRPr lang="id-ID"/>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57200" y="2057400"/>
            <a:ext cx="8458200" cy="3314700"/>
            <a:chOff x="528" y="1808"/>
            <a:chExt cx="5088" cy="1635"/>
          </a:xfrm>
        </p:grpSpPr>
        <p:sp>
          <p:nvSpPr>
            <p:cNvPr id="4" name="Text Box 5"/>
            <p:cNvSpPr txBox="1">
              <a:spLocks noChangeArrowheads="1"/>
            </p:cNvSpPr>
            <p:nvPr/>
          </p:nvSpPr>
          <p:spPr bwMode="auto">
            <a:xfrm>
              <a:off x="528" y="1856"/>
              <a:ext cx="1536" cy="230"/>
            </a:xfrm>
            <a:prstGeom prst="rect">
              <a:avLst/>
            </a:prstGeom>
            <a:solidFill>
              <a:schemeClr val="bg1"/>
            </a:solidFill>
            <a:ln w="9525">
              <a:solidFill>
                <a:schemeClr val="tx1"/>
              </a:solidFill>
              <a:miter lim="800000"/>
              <a:headEnd/>
              <a:tailEnd/>
            </a:ln>
            <a:effectLst/>
            <a:scene3d>
              <a:camera prst="legacyObliqueTopRight"/>
              <a:lightRig rig="legacyFlat3" dir="b"/>
            </a:scene3d>
            <a:sp3d extrusionH="430200" prstMaterial="legacyMatte">
              <a:bevelT w="13500" h="13500" prst="angle"/>
              <a:bevelB w="13500" h="13500" prst="angle"/>
              <a:extrusionClr>
                <a:schemeClr val="bg1"/>
              </a:extrusionClr>
            </a:sp3d>
          </p:spPr>
          <p:txBody>
            <a:bodyPr>
              <a:spAutoFit/>
              <a:flatTx/>
            </a:bodyPr>
            <a:lstStyle/>
            <a:p>
              <a:pPr eaLnBrk="0" hangingPunct="0">
                <a:spcBef>
                  <a:spcPct val="50000"/>
                </a:spcBef>
              </a:pPr>
              <a:r>
                <a:rPr lang="sq-AL" sz="2400" b="1">
                  <a:solidFill>
                    <a:srgbClr val="0000FF"/>
                  </a:solidFill>
                  <a:effectLst>
                    <a:outerShdw blurRad="38100" dist="38100" dir="2700000" algn="tl">
                      <a:srgbClr val="C0C0C0"/>
                    </a:outerShdw>
                  </a:effectLst>
                  <a:latin typeface="Tahoma" pitchFamily="34" charset="0"/>
                </a:rPr>
                <a:t>Sementara</a:t>
              </a:r>
            </a:p>
          </p:txBody>
        </p:sp>
        <p:sp>
          <p:nvSpPr>
            <p:cNvPr id="5" name="Text Box 6"/>
            <p:cNvSpPr txBox="1">
              <a:spLocks noChangeArrowheads="1"/>
            </p:cNvSpPr>
            <p:nvPr/>
          </p:nvSpPr>
          <p:spPr bwMode="auto">
            <a:xfrm>
              <a:off x="528" y="2720"/>
              <a:ext cx="1536" cy="229"/>
            </a:xfrm>
            <a:prstGeom prst="rect">
              <a:avLst/>
            </a:prstGeom>
            <a:solidFill>
              <a:schemeClr val="bg1"/>
            </a:solidFill>
            <a:ln w="9525" algn="ctr">
              <a:solidFill>
                <a:schemeClr val="tx1"/>
              </a:solidFill>
              <a:miter lim="800000"/>
              <a:headEnd/>
              <a:tailEnd/>
            </a:ln>
            <a:effectLst/>
            <a:scene3d>
              <a:camera prst="legacyObliqueTopRight"/>
              <a:lightRig rig="legacyFlat3" dir="b"/>
            </a:scene3d>
            <a:sp3d extrusionH="430200" prstMaterial="legacyMatte">
              <a:bevelT w="13500" h="13500" prst="angle"/>
              <a:bevelB w="13500" h="13500" prst="angle"/>
              <a:extrusionClr>
                <a:schemeClr val="bg1"/>
              </a:extrusionClr>
            </a:sp3d>
          </p:spPr>
          <p:txBody>
            <a:bodyPr>
              <a:spAutoFit/>
              <a:flatTx/>
            </a:bodyPr>
            <a:lstStyle/>
            <a:p>
              <a:pPr eaLnBrk="0" hangingPunct="0">
                <a:spcBef>
                  <a:spcPct val="50000"/>
                </a:spcBef>
              </a:pPr>
              <a:r>
                <a:rPr lang="sq-AL" sz="2400" b="1">
                  <a:solidFill>
                    <a:schemeClr val="tx2"/>
                  </a:solidFill>
                  <a:effectLst>
                    <a:outerShdw blurRad="38100" dist="38100" dir="2700000" algn="tl">
                      <a:srgbClr val="C0C0C0"/>
                    </a:outerShdw>
                  </a:effectLst>
                  <a:latin typeface="Tahoma" pitchFamily="34" charset="0"/>
                </a:rPr>
                <a:t>Khronis</a:t>
              </a:r>
            </a:p>
          </p:txBody>
        </p:sp>
        <p:sp>
          <p:nvSpPr>
            <p:cNvPr id="6" name="Line 7"/>
            <p:cNvSpPr>
              <a:spLocks noChangeShapeType="1"/>
            </p:cNvSpPr>
            <p:nvPr/>
          </p:nvSpPr>
          <p:spPr bwMode="auto">
            <a:xfrm>
              <a:off x="2208" y="2000"/>
              <a:ext cx="720" cy="0"/>
            </a:xfrm>
            <a:prstGeom prst="line">
              <a:avLst/>
            </a:prstGeom>
            <a:noFill/>
            <a:ln w="38100">
              <a:solidFill>
                <a:schemeClr val="bg1"/>
              </a:solidFill>
              <a:round/>
              <a:headEnd/>
              <a:tailEnd type="triangle" w="med" len="med"/>
            </a:ln>
          </p:spPr>
          <p:txBody>
            <a:bodyPr wrap="none" anchor="ctr"/>
            <a:lstStyle/>
            <a:p>
              <a:endParaRPr lang="id-ID"/>
            </a:p>
          </p:txBody>
        </p:sp>
        <p:sp>
          <p:nvSpPr>
            <p:cNvPr id="7" name="Line 8"/>
            <p:cNvSpPr>
              <a:spLocks noChangeShapeType="1"/>
            </p:cNvSpPr>
            <p:nvPr/>
          </p:nvSpPr>
          <p:spPr bwMode="auto">
            <a:xfrm>
              <a:off x="2208" y="2912"/>
              <a:ext cx="720" cy="0"/>
            </a:xfrm>
            <a:prstGeom prst="line">
              <a:avLst/>
            </a:prstGeom>
            <a:noFill/>
            <a:ln w="38100">
              <a:solidFill>
                <a:schemeClr val="bg1"/>
              </a:solidFill>
              <a:round/>
              <a:headEnd/>
              <a:tailEnd type="triangle" w="med" len="med"/>
            </a:ln>
          </p:spPr>
          <p:txBody>
            <a:bodyPr wrap="none" anchor="ctr"/>
            <a:lstStyle/>
            <a:p>
              <a:endParaRPr lang="id-ID"/>
            </a:p>
          </p:txBody>
        </p:sp>
        <p:sp>
          <p:nvSpPr>
            <p:cNvPr id="8" name="Text Box 9"/>
            <p:cNvSpPr txBox="1">
              <a:spLocks noChangeArrowheads="1"/>
            </p:cNvSpPr>
            <p:nvPr/>
          </p:nvSpPr>
          <p:spPr bwMode="auto">
            <a:xfrm>
              <a:off x="3264" y="1808"/>
              <a:ext cx="2304" cy="590"/>
            </a:xfrm>
            <a:prstGeom prst="rect">
              <a:avLst/>
            </a:prstGeom>
            <a:noFill/>
            <a:ln w="9525">
              <a:solidFill>
                <a:schemeClr val="tx1"/>
              </a:solidFill>
              <a:miter lim="800000"/>
              <a:headEnd/>
              <a:tailEnd/>
            </a:ln>
          </p:spPr>
          <p:txBody>
            <a:bodyPr>
              <a:spAutoFit/>
            </a:bodyPr>
            <a:lstStyle/>
            <a:p>
              <a:pPr eaLnBrk="0" hangingPunct="0">
                <a:spcBef>
                  <a:spcPct val="50000"/>
                </a:spcBef>
              </a:pPr>
              <a:r>
                <a:rPr lang="sq-AL" sz="2400" b="1">
                  <a:solidFill>
                    <a:srgbClr val="FFFF00"/>
                  </a:solidFill>
                  <a:effectLst>
                    <a:outerShdw blurRad="38100" dist="38100" dir="2700000" algn="tl">
                      <a:srgbClr val="C0C0C0"/>
                    </a:outerShdw>
                  </a:effectLst>
                  <a:latin typeface="Tahoma" pitchFamily="34" charset="0"/>
                </a:rPr>
                <a:t>Sementara tidak mampu memperoleh pangan yang cukup</a:t>
              </a:r>
            </a:p>
          </p:txBody>
        </p:sp>
        <p:sp>
          <p:nvSpPr>
            <p:cNvPr id="9" name="Text Box 10"/>
            <p:cNvSpPr txBox="1">
              <a:spLocks noChangeArrowheads="1"/>
            </p:cNvSpPr>
            <p:nvPr/>
          </p:nvSpPr>
          <p:spPr bwMode="auto">
            <a:xfrm>
              <a:off x="3312" y="2673"/>
              <a:ext cx="2304" cy="770"/>
            </a:xfrm>
            <a:prstGeom prst="rect">
              <a:avLst/>
            </a:prstGeom>
            <a:noFill/>
            <a:ln w="9525" algn="ctr">
              <a:solidFill>
                <a:schemeClr val="tx1"/>
              </a:solidFill>
              <a:miter lim="800000"/>
              <a:headEnd/>
              <a:tailEnd/>
            </a:ln>
          </p:spPr>
          <p:txBody>
            <a:bodyPr>
              <a:spAutoFit/>
            </a:bodyPr>
            <a:lstStyle/>
            <a:p>
              <a:pPr eaLnBrk="0" hangingPunct="0">
                <a:spcBef>
                  <a:spcPct val="50000"/>
                </a:spcBef>
              </a:pPr>
              <a:r>
                <a:rPr lang="sq-AL" sz="2400" b="1">
                  <a:solidFill>
                    <a:srgbClr val="FFFF00"/>
                  </a:solidFill>
                  <a:effectLst>
                    <a:outerShdw blurRad="38100" dist="38100" dir="2700000" algn="tl">
                      <a:srgbClr val="C0C0C0"/>
                    </a:outerShdw>
                  </a:effectLst>
                  <a:latin typeface="Tahoma" pitchFamily="34" charset="0"/>
                </a:rPr>
                <a:t>Dalam jangka waktu lama tidak mampu memperoleh pangan yang cukup</a:t>
              </a:r>
            </a:p>
          </p:txBody>
        </p:sp>
      </p:grpSp>
      <p:sp>
        <p:nvSpPr>
          <p:cNvPr id="10" name="Rectangle 11"/>
          <p:cNvSpPr txBox="1">
            <a:spLocks noChangeArrowheads="1"/>
          </p:cNvSpPr>
          <p:nvPr/>
        </p:nvSpPr>
        <p:spPr>
          <a:xfrm>
            <a:off x="838200" y="609600"/>
            <a:ext cx="7564438" cy="1143000"/>
          </a:xfrm>
          <a:prstGeom prst="rect">
            <a:avLst/>
          </a:prstGeom>
          <a:noFill/>
          <a:ln/>
        </p:spPr>
        <p:txBody>
          <a:bodyPr lIns="92075" tIns="46038" rIns="92075" bIns="46038"/>
          <a:lstStyle/>
          <a:p>
            <a:pPr>
              <a:defRPr/>
            </a:pPr>
            <a:r>
              <a:rPr lang="sq-AL" sz="2800" b="1" kern="0" dirty="0">
                <a:solidFill>
                  <a:srgbClr val="FF00FF"/>
                </a:solidFill>
                <a:effectLst>
                  <a:outerShdw blurRad="38100" dist="38100" dir="2700000" algn="tl">
                    <a:srgbClr val="C0C0C0"/>
                  </a:outerShdw>
                </a:effectLst>
                <a:latin typeface="Tahoma" pitchFamily="34" charset="0"/>
                <a:ea typeface="+mj-ea"/>
                <a:cs typeface="Tahoma" pitchFamily="34" charset="0"/>
              </a:rPr>
              <a:t>Sifat Kerawanan Pangan</a:t>
            </a:r>
            <a:br>
              <a:rPr lang="sq-AL" sz="2800" b="1" kern="0" dirty="0">
                <a:solidFill>
                  <a:srgbClr val="FF00FF"/>
                </a:solidFill>
                <a:effectLst>
                  <a:outerShdw blurRad="38100" dist="38100" dir="2700000" algn="tl">
                    <a:srgbClr val="C0C0C0"/>
                  </a:outerShdw>
                </a:effectLst>
                <a:latin typeface="Tahoma" pitchFamily="34" charset="0"/>
                <a:ea typeface="+mj-ea"/>
                <a:cs typeface="Tahoma" pitchFamily="34" charset="0"/>
              </a:rPr>
            </a:br>
            <a:endParaRPr lang="sq-AL" sz="2800" b="1" kern="0" dirty="0">
              <a:solidFill>
                <a:srgbClr val="FF00FF"/>
              </a:solidFill>
              <a:effectLst>
                <a:outerShdw blurRad="38100" dist="38100" dir="2700000" algn="tl">
                  <a:srgbClr val="C0C0C0"/>
                </a:outerShdw>
              </a:effectLst>
              <a:latin typeface="Tahoma" pitchFamily="34" charset="0"/>
              <a:ea typeface="+mj-ea"/>
              <a:cs typeface="Tahom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ChangeArrowheads="1"/>
          </p:cNvSpPr>
          <p:nvPr/>
        </p:nvSpPr>
        <p:spPr bwMode="auto">
          <a:xfrm>
            <a:off x="1979613" y="93663"/>
            <a:ext cx="4578350" cy="641350"/>
          </a:xfrm>
          <a:prstGeom prst="rect">
            <a:avLst/>
          </a:prstGeom>
          <a:noFill/>
          <a:ln w="12700" cap="sq">
            <a:noFill/>
            <a:miter lim="800000"/>
            <a:headEnd type="none" w="sm" len="sm"/>
            <a:tailEnd type="none" w="sm" len="sm"/>
          </a:ln>
          <a:effectLst/>
        </p:spPr>
        <p:txBody>
          <a:bodyPr wrap="none">
            <a:spAutoFit/>
          </a:bodyPr>
          <a:lstStyle/>
          <a:p>
            <a:r>
              <a:rPr lang="en-US" sz="3600" b="1">
                <a:solidFill>
                  <a:srgbClr val="FFFF00"/>
                </a:solidFill>
              </a:rPr>
              <a:t>MASALAH PANGAN</a:t>
            </a:r>
          </a:p>
        </p:txBody>
      </p:sp>
      <p:grpSp>
        <p:nvGrpSpPr>
          <p:cNvPr id="2" name="Group 31"/>
          <p:cNvGrpSpPr>
            <a:grpSpLocks/>
          </p:cNvGrpSpPr>
          <p:nvPr/>
        </p:nvGrpSpPr>
        <p:grpSpPr bwMode="auto">
          <a:xfrm>
            <a:off x="200025" y="608013"/>
            <a:ext cx="8758238" cy="5753100"/>
            <a:chOff x="126" y="383"/>
            <a:chExt cx="5517" cy="3624"/>
          </a:xfrm>
        </p:grpSpPr>
        <p:grpSp>
          <p:nvGrpSpPr>
            <p:cNvPr id="3" name="Group 3"/>
            <p:cNvGrpSpPr>
              <a:grpSpLocks/>
            </p:cNvGrpSpPr>
            <p:nvPr/>
          </p:nvGrpSpPr>
          <p:grpSpPr bwMode="auto">
            <a:xfrm>
              <a:off x="167" y="441"/>
              <a:ext cx="2252" cy="772"/>
              <a:chOff x="2122" y="193"/>
              <a:chExt cx="1315" cy="907"/>
            </a:xfrm>
          </p:grpSpPr>
          <p:sp>
            <p:nvSpPr>
              <p:cNvPr id="433156" name="Oval 4"/>
              <p:cNvSpPr>
                <a:spLocks noChangeArrowheads="1"/>
              </p:cNvSpPr>
              <p:nvPr/>
            </p:nvSpPr>
            <p:spPr bwMode="auto">
              <a:xfrm>
                <a:off x="2122" y="193"/>
                <a:ext cx="1315" cy="907"/>
              </a:xfrm>
              <a:prstGeom prst="ellipse">
                <a:avLst/>
              </a:prstGeom>
              <a:gradFill rotWithShape="1">
                <a:gsLst>
                  <a:gs pos="0">
                    <a:srgbClr val="FF66FF">
                      <a:alpha val="71001"/>
                    </a:srgbClr>
                  </a:gs>
                  <a:gs pos="100000">
                    <a:srgbClr val="FF66FF">
                      <a:gamma/>
                      <a:shade val="46275"/>
                      <a:invGamma/>
                    </a:srgbClr>
                  </a:gs>
                </a:gsLst>
                <a:lin ang="5400000" scaled="1"/>
              </a:gradFill>
              <a:ln w="12700" cap="sq">
                <a:noFill/>
                <a:round/>
                <a:headEnd type="none" w="sm" len="sm"/>
                <a:tailEnd type="none" w="sm" len="sm"/>
              </a:ln>
              <a:effectLst/>
            </p:spPr>
            <p:txBody>
              <a:bodyPr wrap="none" anchor="ctr"/>
              <a:lstStyle/>
              <a:p>
                <a:endParaRPr lang="id-ID"/>
              </a:p>
            </p:txBody>
          </p:sp>
          <p:sp>
            <p:nvSpPr>
              <p:cNvPr id="433157" name="Text Box 5"/>
              <p:cNvSpPr txBox="1">
                <a:spLocks noChangeArrowheads="1"/>
              </p:cNvSpPr>
              <p:nvPr/>
            </p:nvSpPr>
            <p:spPr bwMode="auto">
              <a:xfrm>
                <a:off x="2304" y="420"/>
                <a:ext cx="1043" cy="258"/>
              </a:xfrm>
              <a:prstGeom prst="rect">
                <a:avLst/>
              </a:prstGeom>
              <a:noFill/>
              <a:ln w="12700" cap="sq">
                <a:noFill/>
                <a:miter lim="800000"/>
                <a:headEnd type="none" w="sm" len="sm"/>
                <a:tailEnd type="none" w="sm" len="sm"/>
              </a:ln>
              <a:effectLst/>
            </p:spPr>
            <p:txBody>
              <a:bodyPr lIns="91423" tIns="45711" rIns="91423" bIns="45711">
                <a:spAutoFit/>
              </a:bodyPr>
              <a:lstStyle/>
              <a:p>
                <a:pPr algn="ctr">
                  <a:spcBef>
                    <a:spcPct val="50000"/>
                  </a:spcBef>
                </a:pPr>
                <a:r>
                  <a:rPr lang="en-US" b="1">
                    <a:solidFill>
                      <a:schemeClr val="bg1"/>
                    </a:solidFill>
                  </a:rPr>
                  <a:t>KELEBIHAN PANGAN</a:t>
                </a:r>
              </a:p>
            </p:txBody>
          </p:sp>
        </p:grpSp>
        <p:grpSp>
          <p:nvGrpSpPr>
            <p:cNvPr id="4" name="Group 6"/>
            <p:cNvGrpSpPr>
              <a:grpSpLocks/>
            </p:cNvGrpSpPr>
            <p:nvPr/>
          </p:nvGrpSpPr>
          <p:grpSpPr bwMode="auto">
            <a:xfrm>
              <a:off x="126" y="1387"/>
              <a:ext cx="2293" cy="771"/>
              <a:chOff x="2122" y="193"/>
              <a:chExt cx="1315" cy="907"/>
            </a:xfrm>
          </p:grpSpPr>
          <p:sp>
            <p:nvSpPr>
              <p:cNvPr id="433159" name="Oval 7"/>
              <p:cNvSpPr>
                <a:spLocks noChangeArrowheads="1"/>
              </p:cNvSpPr>
              <p:nvPr/>
            </p:nvSpPr>
            <p:spPr bwMode="auto">
              <a:xfrm>
                <a:off x="2122" y="193"/>
                <a:ext cx="1315" cy="907"/>
              </a:xfrm>
              <a:prstGeom prst="ellipse">
                <a:avLst/>
              </a:prstGeom>
              <a:gradFill rotWithShape="1">
                <a:gsLst>
                  <a:gs pos="0">
                    <a:srgbClr val="FF66FF">
                      <a:alpha val="71001"/>
                    </a:srgbClr>
                  </a:gs>
                  <a:gs pos="100000">
                    <a:srgbClr val="FF66FF">
                      <a:gamma/>
                      <a:shade val="46275"/>
                      <a:invGamma/>
                    </a:srgbClr>
                  </a:gs>
                </a:gsLst>
                <a:lin ang="5400000" scaled="1"/>
              </a:gradFill>
              <a:ln w="12700" cap="sq">
                <a:noFill/>
                <a:round/>
                <a:headEnd type="none" w="sm" len="sm"/>
                <a:tailEnd type="none" w="sm" len="sm"/>
              </a:ln>
              <a:effectLst/>
            </p:spPr>
            <p:txBody>
              <a:bodyPr wrap="none" anchor="ctr"/>
              <a:lstStyle/>
              <a:p>
                <a:endParaRPr lang="id-ID"/>
              </a:p>
            </p:txBody>
          </p:sp>
          <p:sp>
            <p:nvSpPr>
              <p:cNvPr id="433160" name="Text Box 8"/>
              <p:cNvSpPr txBox="1">
                <a:spLocks noChangeArrowheads="1"/>
              </p:cNvSpPr>
              <p:nvPr/>
            </p:nvSpPr>
            <p:spPr bwMode="auto">
              <a:xfrm>
                <a:off x="2304" y="420"/>
                <a:ext cx="1043" cy="258"/>
              </a:xfrm>
              <a:prstGeom prst="rect">
                <a:avLst/>
              </a:prstGeom>
              <a:noFill/>
              <a:ln w="12700" cap="sq">
                <a:noFill/>
                <a:miter lim="800000"/>
                <a:headEnd type="none" w="sm" len="sm"/>
                <a:tailEnd type="none" w="sm" len="sm"/>
              </a:ln>
              <a:effectLst/>
            </p:spPr>
            <p:txBody>
              <a:bodyPr lIns="91423" tIns="45711" rIns="91423" bIns="45711">
                <a:spAutoFit/>
              </a:bodyPr>
              <a:lstStyle/>
              <a:p>
                <a:pPr algn="ctr">
                  <a:spcBef>
                    <a:spcPct val="50000"/>
                  </a:spcBef>
                </a:pPr>
                <a:r>
                  <a:rPr lang="en-US" b="1">
                    <a:solidFill>
                      <a:schemeClr val="bg1"/>
                    </a:solidFill>
                  </a:rPr>
                  <a:t>KEKURANGAN PANGAN</a:t>
                </a:r>
                <a:endParaRPr lang="en-US" sz="1600" b="1">
                  <a:solidFill>
                    <a:schemeClr val="bg1"/>
                  </a:solidFill>
                </a:endParaRPr>
              </a:p>
            </p:txBody>
          </p:sp>
        </p:grpSp>
        <p:sp>
          <p:nvSpPr>
            <p:cNvPr id="433162" name="Oval 10"/>
            <p:cNvSpPr>
              <a:spLocks noChangeArrowheads="1"/>
            </p:cNvSpPr>
            <p:nvPr/>
          </p:nvSpPr>
          <p:spPr bwMode="auto">
            <a:xfrm>
              <a:off x="167" y="2246"/>
              <a:ext cx="2252" cy="900"/>
            </a:xfrm>
            <a:prstGeom prst="ellipse">
              <a:avLst/>
            </a:prstGeom>
            <a:gradFill rotWithShape="1">
              <a:gsLst>
                <a:gs pos="0">
                  <a:srgbClr val="FF66FF">
                    <a:alpha val="71001"/>
                  </a:srgbClr>
                </a:gs>
                <a:gs pos="100000">
                  <a:srgbClr val="FF66FF">
                    <a:gamma/>
                    <a:shade val="46275"/>
                    <a:invGamma/>
                  </a:srgbClr>
                </a:gs>
              </a:gsLst>
              <a:lin ang="5400000" scaled="1"/>
            </a:gradFill>
            <a:ln w="12700" cap="sq">
              <a:noFill/>
              <a:round/>
              <a:headEnd type="none" w="sm" len="sm"/>
              <a:tailEnd type="none" w="sm" len="sm"/>
            </a:ln>
            <a:effectLst/>
          </p:spPr>
          <p:txBody>
            <a:bodyPr wrap="none" anchor="ctr"/>
            <a:lstStyle/>
            <a:p>
              <a:endParaRPr lang="id-ID"/>
            </a:p>
          </p:txBody>
        </p:sp>
        <p:sp>
          <p:nvSpPr>
            <p:cNvPr id="433163" name="Text Box 11"/>
            <p:cNvSpPr txBox="1">
              <a:spLocks noChangeArrowheads="1"/>
            </p:cNvSpPr>
            <p:nvPr/>
          </p:nvSpPr>
          <p:spPr bwMode="auto">
            <a:xfrm>
              <a:off x="479" y="2352"/>
              <a:ext cx="1786" cy="750"/>
            </a:xfrm>
            <a:prstGeom prst="rect">
              <a:avLst/>
            </a:prstGeom>
            <a:noFill/>
            <a:ln w="12700" cap="sq">
              <a:noFill/>
              <a:miter lim="800000"/>
              <a:headEnd type="none" w="sm" len="sm"/>
              <a:tailEnd type="none" w="sm" len="sm"/>
            </a:ln>
            <a:effectLst/>
          </p:spPr>
          <p:txBody>
            <a:bodyPr lIns="91423" tIns="45711" rIns="91423" bIns="45711">
              <a:spAutoFit/>
            </a:bodyPr>
            <a:lstStyle/>
            <a:p>
              <a:pPr algn="ctr">
                <a:spcBef>
                  <a:spcPct val="50000"/>
                </a:spcBef>
              </a:pPr>
              <a:r>
                <a:rPr lang="en-US" b="1">
                  <a:solidFill>
                    <a:schemeClr val="bg1"/>
                  </a:solidFill>
                </a:rPr>
                <a:t>RUMAH TANGGA TIDAK BISA AKSES DALAM PEMENUHAN PANGAN</a:t>
              </a:r>
              <a:endParaRPr lang="en-US" sz="1600" b="1">
                <a:solidFill>
                  <a:schemeClr val="bg1"/>
                </a:solidFill>
              </a:endParaRPr>
            </a:p>
          </p:txBody>
        </p:sp>
        <p:grpSp>
          <p:nvGrpSpPr>
            <p:cNvPr id="5" name="Group 12"/>
            <p:cNvGrpSpPr>
              <a:grpSpLocks/>
            </p:cNvGrpSpPr>
            <p:nvPr/>
          </p:nvGrpSpPr>
          <p:grpSpPr bwMode="auto">
            <a:xfrm>
              <a:off x="168" y="3236"/>
              <a:ext cx="2210" cy="771"/>
              <a:chOff x="2122" y="193"/>
              <a:chExt cx="1315" cy="907"/>
            </a:xfrm>
          </p:grpSpPr>
          <p:sp>
            <p:nvSpPr>
              <p:cNvPr id="433165" name="Oval 13"/>
              <p:cNvSpPr>
                <a:spLocks noChangeArrowheads="1"/>
              </p:cNvSpPr>
              <p:nvPr/>
            </p:nvSpPr>
            <p:spPr bwMode="auto">
              <a:xfrm>
                <a:off x="2122" y="193"/>
                <a:ext cx="1315" cy="907"/>
              </a:xfrm>
              <a:prstGeom prst="ellipse">
                <a:avLst/>
              </a:prstGeom>
              <a:gradFill rotWithShape="1">
                <a:gsLst>
                  <a:gs pos="0">
                    <a:srgbClr val="FF66FF">
                      <a:alpha val="71001"/>
                    </a:srgbClr>
                  </a:gs>
                  <a:gs pos="100000">
                    <a:srgbClr val="FF66FF">
                      <a:gamma/>
                      <a:shade val="46275"/>
                      <a:invGamma/>
                    </a:srgbClr>
                  </a:gs>
                </a:gsLst>
                <a:lin ang="5400000" scaled="1"/>
              </a:gradFill>
              <a:ln w="12700" cap="sq">
                <a:noFill/>
                <a:round/>
                <a:headEnd type="none" w="sm" len="sm"/>
                <a:tailEnd type="none" w="sm" len="sm"/>
              </a:ln>
              <a:effectLst/>
            </p:spPr>
            <p:txBody>
              <a:bodyPr wrap="none" anchor="ctr"/>
              <a:lstStyle/>
              <a:p>
                <a:endParaRPr lang="id-ID"/>
              </a:p>
            </p:txBody>
          </p:sp>
          <p:sp>
            <p:nvSpPr>
              <p:cNvPr id="433166" name="Text Box 14"/>
              <p:cNvSpPr txBox="1">
                <a:spLocks noChangeArrowheads="1"/>
              </p:cNvSpPr>
              <p:nvPr/>
            </p:nvSpPr>
            <p:spPr bwMode="auto">
              <a:xfrm>
                <a:off x="2304" y="419"/>
                <a:ext cx="1043" cy="582"/>
              </a:xfrm>
              <a:prstGeom prst="rect">
                <a:avLst/>
              </a:prstGeom>
              <a:noFill/>
              <a:ln w="12700" cap="sq">
                <a:noFill/>
                <a:miter lim="800000"/>
                <a:headEnd type="none" w="sm" len="sm"/>
                <a:tailEnd type="none" w="sm" len="sm"/>
              </a:ln>
              <a:effectLst/>
            </p:spPr>
            <p:txBody>
              <a:bodyPr lIns="91423" tIns="45711" rIns="91423" bIns="45711">
                <a:spAutoFit/>
              </a:bodyPr>
              <a:lstStyle/>
              <a:p>
                <a:pPr marL="457200" indent="-457200" algn="ctr">
                  <a:lnSpc>
                    <a:spcPct val="90000"/>
                  </a:lnSpc>
                </a:pPr>
                <a:r>
                  <a:rPr lang="en-US" b="1">
                    <a:solidFill>
                      <a:schemeClr val="bg1"/>
                    </a:solidFill>
                  </a:rPr>
                  <a:t>KEAMANAN PANGAN</a:t>
                </a:r>
              </a:p>
              <a:p>
                <a:pPr marL="457200" indent="-457200" algn="ctr" eaLnBrk="0" hangingPunct="0"/>
                <a:endParaRPr lang="id-ID" sz="1600" b="1">
                  <a:solidFill>
                    <a:schemeClr val="bg1"/>
                  </a:solidFill>
                </a:endParaRPr>
              </a:p>
              <a:p>
                <a:pPr marL="457200" indent="-457200" algn="ctr" eaLnBrk="0" hangingPunct="0"/>
                <a:endParaRPr lang="en-US" sz="1600" b="1">
                  <a:solidFill>
                    <a:schemeClr val="bg1"/>
                  </a:solidFill>
                </a:endParaRPr>
              </a:p>
            </p:txBody>
          </p:sp>
        </p:grpSp>
        <p:sp>
          <p:nvSpPr>
            <p:cNvPr id="433168" name="Oval 16"/>
            <p:cNvSpPr>
              <a:spLocks noChangeArrowheads="1"/>
            </p:cNvSpPr>
            <p:nvPr/>
          </p:nvSpPr>
          <p:spPr bwMode="auto">
            <a:xfrm>
              <a:off x="3550" y="383"/>
              <a:ext cx="1874" cy="865"/>
            </a:xfrm>
            <a:prstGeom prst="ellipse">
              <a:avLst/>
            </a:prstGeom>
            <a:gradFill rotWithShape="1">
              <a:gsLst>
                <a:gs pos="0">
                  <a:srgbClr val="FF0000">
                    <a:alpha val="67000"/>
                  </a:srgbClr>
                </a:gs>
                <a:gs pos="100000">
                  <a:srgbClr val="FFFFFF">
                    <a:alpha val="20000"/>
                  </a:srgbClr>
                </a:gs>
              </a:gsLst>
              <a:lin ang="5400000" scaled="1"/>
            </a:gradFill>
            <a:ln w="12700" cap="sq">
              <a:noFill/>
              <a:round/>
              <a:headEnd type="none" w="sm" len="sm"/>
              <a:tailEnd type="none" w="sm" len="sm"/>
            </a:ln>
            <a:effectLst>
              <a:outerShdw dist="35921" dir="2700000" algn="ctr" rotWithShape="0">
                <a:schemeClr val="bg2"/>
              </a:outerShdw>
            </a:effectLst>
          </p:spPr>
          <p:txBody>
            <a:bodyPr wrap="none" anchor="ctr"/>
            <a:lstStyle/>
            <a:p>
              <a:endParaRPr lang="id-ID"/>
            </a:p>
          </p:txBody>
        </p:sp>
        <p:sp>
          <p:nvSpPr>
            <p:cNvPr id="433169" name="Text Box 17"/>
            <p:cNvSpPr txBox="1">
              <a:spLocks noChangeArrowheads="1"/>
            </p:cNvSpPr>
            <p:nvPr/>
          </p:nvSpPr>
          <p:spPr bwMode="auto">
            <a:xfrm>
              <a:off x="3648" y="576"/>
              <a:ext cx="1753" cy="750"/>
            </a:xfrm>
            <a:prstGeom prst="rect">
              <a:avLst/>
            </a:prstGeom>
            <a:noFill/>
            <a:ln w="12700" cap="sq">
              <a:noFill/>
              <a:miter lim="800000"/>
              <a:headEnd type="none" w="sm" len="sm"/>
              <a:tailEnd type="none" w="sm" len="sm"/>
            </a:ln>
            <a:effectLst/>
          </p:spPr>
          <p:txBody>
            <a:bodyPr lIns="91423" tIns="45711" rIns="91423" bIns="45711">
              <a:spAutoFit/>
            </a:bodyPr>
            <a:lstStyle/>
            <a:p>
              <a:pPr marL="276225" indent="-276225">
                <a:buFontTx/>
                <a:buChar char="•"/>
              </a:pPr>
              <a:r>
                <a:rPr lang="en-US" b="1">
                  <a:solidFill>
                    <a:schemeClr val="bg1"/>
                  </a:solidFill>
                </a:rPr>
                <a:t>TURUNNYA HARGA</a:t>
              </a:r>
            </a:p>
            <a:p>
              <a:pPr marL="276225" indent="-276225">
                <a:buFontTx/>
                <a:buChar char="•"/>
              </a:pPr>
              <a:r>
                <a:rPr lang="en-US" b="1">
                  <a:solidFill>
                    <a:schemeClr val="bg1"/>
                  </a:solidFill>
                </a:rPr>
                <a:t>KERUSAKAN PRODUKSI</a:t>
              </a:r>
            </a:p>
            <a:p>
              <a:pPr marL="276225" indent="-276225" algn="ctr"/>
              <a:endParaRPr lang="en-US" b="1">
                <a:solidFill>
                  <a:schemeClr val="bg1"/>
                </a:solidFill>
              </a:endParaRPr>
            </a:p>
          </p:txBody>
        </p:sp>
        <p:grpSp>
          <p:nvGrpSpPr>
            <p:cNvPr id="6" name="Group 18"/>
            <p:cNvGrpSpPr>
              <a:grpSpLocks/>
            </p:cNvGrpSpPr>
            <p:nvPr/>
          </p:nvGrpSpPr>
          <p:grpSpPr bwMode="auto">
            <a:xfrm>
              <a:off x="3601" y="1431"/>
              <a:ext cx="1959" cy="772"/>
              <a:chOff x="2122" y="193"/>
              <a:chExt cx="1315" cy="907"/>
            </a:xfrm>
          </p:grpSpPr>
          <p:sp>
            <p:nvSpPr>
              <p:cNvPr id="433171" name="Oval 19"/>
              <p:cNvSpPr>
                <a:spLocks noChangeArrowheads="1"/>
              </p:cNvSpPr>
              <p:nvPr/>
            </p:nvSpPr>
            <p:spPr bwMode="auto">
              <a:xfrm>
                <a:off x="2122" y="193"/>
                <a:ext cx="1315" cy="907"/>
              </a:xfrm>
              <a:prstGeom prst="ellipse">
                <a:avLst/>
              </a:prstGeom>
              <a:solidFill>
                <a:schemeClr val="accent1">
                  <a:alpha val="36000"/>
                </a:schemeClr>
              </a:solidFill>
              <a:ln w="12700" cap="sq">
                <a:solidFill>
                  <a:schemeClr val="tx1"/>
                </a:solidFill>
                <a:round/>
                <a:headEnd type="none" w="sm" len="sm"/>
                <a:tailEnd type="none" w="sm" len="sm"/>
              </a:ln>
              <a:effectLst/>
            </p:spPr>
            <p:txBody>
              <a:bodyPr wrap="none" anchor="ctr"/>
              <a:lstStyle/>
              <a:p>
                <a:endParaRPr lang="id-ID"/>
              </a:p>
            </p:txBody>
          </p:sp>
          <p:sp>
            <p:nvSpPr>
              <p:cNvPr id="433172" name="Text Box 20"/>
              <p:cNvSpPr txBox="1">
                <a:spLocks noChangeArrowheads="1"/>
              </p:cNvSpPr>
              <p:nvPr/>
            </p:nvSpPr>
            <p:spPr bwMode="auto">
              <a:xfrm>
                <a:off x="2304" y="420"/>
                <a:ext cx="1043" cy="450"/>
              </a:xfrm>
              <a:prstGeom prst="rect">
                <a:avLst/>
              </a:prstGeom>
              <a:noFill/>
              <a:ln w="12700" cap="sq">
                <a:noFill/>
                <a:miter lim="800000"/>
                <a:headEnd type="none" w="sm" len="sm"/>
                <a:tailEnd type="none" w="sm" len="sm"/>
              </a:ln>
              <a:effectLst/>
            </p:spPr>
            <p:txBody>
              <a:bodyPr lIns="91423" tIns="45711" rIns="91423" bIns="45711">
                <a:spAutoFit/>
              </a:bodyPr>
              <a:lstStyle/>
              <a:p>
                <a:pPr algn="ctr" eaLnBrk="0" hangingPunct="0"/>
                <a:r>
                  <a:rPr lang="en-US" b="1">
                    <a:solidFill>
                      <a:schemeClr val="bg1"/>
                    </a:solidFill>
                  </a:rPr>
                  <a:t>GIZI BURUK </a:t>
                </a:r>
                <a:endParaRPr lang="id-ID" b="1">
                  <a:solidFill>
                    <a:schemeClr val="bg1"/>
                  </a:solidFill>
                </a:endParaRPr>
              </a:p>
              <a:p>
                <a:pPr algn="ctr" eaLnBrk="0" hangingPunct="0"/>
                <a:endParaRPr lang="en-US" b="1">
                  <a:solidFill>
                    <a:schemeClr val="bg1"/>
                  </a:solidFill>
                </a:endParaRPr>
              </a:p>
            </p:txBody>
          </p:sp>
        </p:grpSp>
        <p:sp>
          <p:nvSpPr>
            <p:cNvPr id="433173" name="AutoShape 21"/>
            <p:cNvSpPr>
              <a:spLocks noChangeArrowheads="1"/>
            </p:cNvSpPr>
            <p:nvPr/>
          </p:nvSpPr>
          <p:spPr bwMode="auto">
            <a:xfrm>
              <a:off x="2461" y="484"/>
              <a:ext cx="1047" cy="732"/>
            </a:xfrm>
            <a:prstGeom prst="rightArrow">
              <a:avLst>
                <a:gd name="adj1" fmla="val 50000"/>
                <a:gd name="adj2" fmla="val 35758"/>
              </a:avLst>
            </a:prstGeom>
            <a:solidFill>
              <a:schemeClr val="accent1"/>
            </a:solidFill>
            <a:ln w="12700" cap="sq">
              <a:solidFill>
                <a:schemeClr val="tx1"/>
              </a:solidFill>
              <a:miter lim="800000"/>
              <a:headEnd type="none" w="sm" len="sm"/>
              <a:tailEnd type="none" w="sm" len="sm"/>
            </a:ln>
            <a:effectLst/>
          </p:spPr>
          <p:txBody>
            <a:bodyPr wrap="none" anchor="ctr"/>
            <a:lstStyle/>
            <a:p>
              <a:endParaRPr lang="id-ID"/>
            </a:p>
          </p:txBody>
        </p:sp>
        <p:sp>
          <p:nvSpPr>
            <p:cNvPr id="433174" name="AutoShape 22"/>
            <p:cNvSpPr>
              <a:spLocks noChangeArrowheads="1"/>
            </p:cNvSpPr>
            <p:nvPr/>
          </p:nvSpPr>
          <p:spPr bwMode="auto">
            <a:xfrm>
              <a:off x="2462" y="1428"/>
              <a:ext cx="1088" cy="732"/>
            </a:xfrm>
            <a:prstGeom prst="rightArrow">
              <a:avLst>
                <a:gd name="adj1" fmla="val 50000"/>
                <a:gd name="adj2" fmla="val 37158"/>
              </a:avLst>
            </a:prstGeom>
            <a:solidFill>
              <a:schemeClr val="accent1"/>
            </a:solidFill>
            <a:ln w="12700" cap="sq">
              <a:solidFill>
                <a:schemeClr val="tx1"/>
              </a:solidFill>
              <a:miter lim="800000"/>
              <a:headEnd type="none" w="sm" len="sm"/>
              <a:tailEnd type="none" w="sm" len="sm"/>
            </a:ln>
            <a:effectLst/>
          </p:spPr>
          <p:txBody>
            <a:bodyPr wrap="none" anchor="ctr"/>
            <a:lstStyle/>
            <a:p>
              <a:endParaRPr lang="id-ID"/>
            </a:p>
          </p:txBody>
        </p:sp>
        <p:sp>
          <p:nvSpPr>
            <p:cNvPr id="433175" name="AutoShape 23"/>
            <p:cNvSpPr>
              <a:spLocks noChangeArrowheads="1"/>
            </p:cNvSpPr>
            <p:nvPr/>
          </p:nvSpPr>
          <p:spPr bwMode="auto">
            <a:xfrm>
              <a:off x="2461" y="2331"/>
              <a:ext cx="1131" cy="732"/>
            </a:xfrm>
            <a:prstGeom prst="rightArrow">
              <a:avLst>
                <a:gd name="adj1" fmla="val 50000"/>
                <a:gd name="adj2" fmla="val 38627"/>
              </a:avLst>
            </a:prstGeom>
            <a:solidFill>
              <a:schemeClr val="accent1"/>
            </a:solidFill>
            <a:ln w="12700" cap="sq">
              <a:solidFill>
                <a:schemeClr val="tx1"/>
              </a:solidFill>
              <a:miter lim="800000"/>
              <a:headEnd type="none" w="sm" len="sm"/>
              <a:tailEnd type="none" w="sm" len="sm"/>
            </a:ln>
            <a:effectLst/>
          </p:spPr>
          <p:txBody>
            <a:bodyPr wrap="none" anchor="ctr"/>
            <a:lstStyle/>
            <a:p>
              <a:endParaRPr lang="id-ID"/>
            </a:p>
          </p:txBody>
        </p:sp>
        <p:sp>
          <p:nvSpPr>
            <p:cNvPr id="433176" name="AutoShape 24"/>
            <p:cNvSpPr>
              <a:spLocks noChangeArrowheads="1"/>
            </p:cNvSpPr>
            <p:nvPr/>
          </p:nvSpPr>
          <p:spPr bwMode="auto">
            <a:xfrm>
              <a:off x="2419" y="3234"/>
              <a:ext cx="1173" cy="733"/>
            </a:xfrm>
            <a:prstGeom prst="rightArrow">
              <a:avLst>
                <a:gd name="adj1" fmla="val 50000"/>
                <a:gd name="adj2" fmla="val 40007"/>
              </a:avLst>
            </a:prstGeom>
            <a:solidFill>
              <a:schemeClr val="accent1"/>
            </a:solidFill>
            <a:ln w="12700" cap="sq">
              <a:solidFill>
                <a:schemeClr val="tx1"/>
              </a:solidFill>
              <a:miter lim="800000"/>
              <a:headEnd type="none" w="sm" len="sm"/>
              <a:tailEnd type="none" w="sm" len="sm"/>
            </a:ln>
            <a:effectLst/>
          </p:spPr>
          <p:txBody>
            <a:bodyPr wrap="none" anchor="ctr"/>
            <a:lstStyle/>
            <a:p>
              <a:endParaRPr lang="id-ID"/>
            </a:p>
          </p:txBody>
        </p:sp>
        <p:grpSp>
          <p:nvGrpSpPr>
            <p:cNvPr id="7" name="Group 25"/>
            <p:cNvGrpSpPr>
              <a:grpSpLocks/>
            </p:cNvGrpSpPr>
            <p:nvPr/>
          </p:nvGrpSpPr>
          <p:grpSpPr bwMode="auto">
            <a:xfrm>
              <a:off x="3633" y="2292"/>
              <a:ext cx="2010" cy="771"/>
              <a:chOff x="2122" y="193"/>
              <a:chExt cx="1315" cy="907"/>
            </a:xfrm>
          </p:grpSpPr>
          <p:sp>
            <p:nvSpPr>
              <p:cNvPr id="433178" name="Oval 26"/>
              <p:cNvSpPr>
                <a:spLocks noChangeArrowheads="1"/>
              </p:cNvSpPr>
              <p:nvPr/>
            </p:nvSpPr>
            <p:spPr bwMode="auto">
              <a:xfrm>
                <a:off x="2122" y="193"/>
                <a:ext cx="1315" cy="907"/>
              </a:xfrm>
              <a:prstGeom prst="ellipse">
                <a:avLst/>
              </a:prstGeom>
              <a:solidFill>
                <a:schemeClr val="accent1">
                  <a:alpha val="36000"/>
                </a:schemeClr>
              </a:solidFill>
              <a:ln w="12700" cap="sq">
                <a:solidFill>
                  <a:schemeClr val="tx1"/>
                </a:solidFill>
                <a:round/>
                <a:headEnd type="none" w="sm" len="sm"/>
                <a:tailEnd type="none" w="sm" len="sm"/>
              </a:ln>
              <a:effectLst/>
            </p:spPr>
            <p:txBody>
              <a:bodyPr wrap="none" anchor="ctr"/>
              <a:lstStyle/>
              <a:p>
                <a:endParaRPr lang="id-ID"/>
              </a:p>
            </p:txBody>
          </p:sp>
          <p:sp>
            <p:nvSpPr>
              <p:cNvPr id="433179" name="Text Box 27"/>
              <p:cNvSpPr txBox="1">
                <a:spLocks noChangeArrowheads="1"/>
              </p:cNvSpPr>
              <p:nvPr/>
            </p:nvSpPr>
            <p:spPr bwMode="auto">
              <a:xfrm>
                <a:off x="2304" y="420"/>
                <a:ext cx="1043" cy="475"/>
              </a:xfrm>
              <a:prstGeom prst="rect">
                <a:avLst/>
              </a:prstGeom>
              <a:noFill/>
              <a:ln w="12700" cap="sq">
                <a:noFill/>
                <a:miter lim="800000"/>
                <a:headEnd type="none" w="sm" len="sm"/>
                <a:tailEnd type="none" w="sm" len="sm"/>
              </a:ln>
              <a:effectLst/>
            </p:spPr>
            <p:txBody>
              <a:bodyPr lIns="91423" tIns="45711" rIns="91423" bIns="45711">
                <a:spAutoFit/>
              </a:bodyPr>
              <a:lstStyle/>
              <a:p>
                <a:pPr algn="ctr" eaLnBrk="0" hangingPunct="0"/>
                <a:r>
                  <a:rPr lang="en-US" b="1">
                    <a:solidFill>
                      <a:srgbClr val="FFFF00"/>
                    </a:solidFill>
                  </a:rPr>
                  <a:t>GIZI BURUK </a:t>
                </a:r>
                <a:endParaRPr lang="id-ID" b="1">
                  <a:solidFill>
                    <a:srgbClr val="FFFF00"/>
                  </a:solidFill>
                </a:endParaRPr>
              </a:p>
              <a:p>
                <a:pPr algn="ctr" eaLnBrk="0" hangingPunct="0"/>
                <a:endParaRPr lang="en-US" b="1">
                  <a:solidFill>
                    <a:srgbClr val="FFFF00"/>
                  </a:solidFill>
                </a:endParaRPr>
              </a:p>
            </p:txBody>
          </p:sp>
        </p:grpSp>
        <p:grpSp>
          <p:nvGrpSpPr>
            <p:cNvPr id="8" name="Group 28"/>
            <p:cNvGrpSpPr>
              <a:grpSpLocks/>
            </p:cNvGrpSpPr>
            <p:nvPr/>
          </p:nvGrpSpPr>
          <p:grpSpPr bwMode="auto">
            <a:xfrm>
              <a:off x="3633" y="3194"/>
              <a:ext cx="1959" cy="771"/>
              <a:chOff x="2122" y="193"/>
              <a:chExt cx="1315" cy="907"/>
            </a:xfrm>
          </p:grpSpPr>
          <p:sp>
            <p:nvSpPr>
              <p:cNvPr id="433181" name="Oval 29"/>
              <p:cNvSpPr>
                <a:spLocks noChangeArrowheads="1"/>
              </p:cNvSpPr>
              <p:nvPr/>
            </p:nvSpPr>
            <p:spPr bwMode="auto">
              <a:xfrm>
                <a:off x="2122" y="193"/>
                <a:ext cx="1315" cy="907"/>
              </a:xfrm>
              <a:prstGeom prst="ellipse">
                <a:avLst/>
              </a:prstGeom>
              <a:solidFill>
                <a:schemeClr val="accent1">
                  <a:alpha val="36000"/>
                </a:schemeClr>
              </a:solidFill>
              <a:ln w="12700" cap="sq">
                <a:solidFill>
                  <a:schemeClr val="tx1"/>
                </a:solidFill>
                <a:round/>
                <a:headEnd type="none" w="sm" len="sm"/>
                <a:tailEnd type="none" w="sm" len="sm"/>
              </a:ln>
              <a:effectLst/>
            </p:spPr>
            <p:txBody>
              <a:bodyPr wrap="none" anchor="ctr"/>
              <a:lstStyle/>
              <a:p>
                <a:endParaRPr lang="id-ID"/>
              </a:p>
            </p:txBody>
          </p:sp>
          <p:sp>
            <p:nvSpPr>
              <p:cNvPr id="433182" name="Text Box 30"/>
              <p:cNvSpPr txBox="1">
                <a:spLocks noChangeArrowheads="1"/>
              </p:cNvSpPr>
              <p:nvPr/>
            </p:nvSpPr>
            <p:spPr bwMode="auto">
              <a:xfrm>
                <a:off x="2304" y="420"/>
                <a:ext cx="1043" cy="679"/>
              </a:xfrm>
              <a:prstGeom prst="rect">
                <a:avLst/>
              </a:prstGeom>
              <a:noFill/>
              <a:ln w="12700" cap="sq">
                <a:noFill/>
                <a:miter lim="800000"/>
                <a:headEnd type="none" w="sm" len="sm"/>
                <a:tailEnd type="none" w="sm" len="sm"/>
              </a:ln>
              <a:effectLst/>
            </p:spPr>
            <p:txBody>
              <a:bodyPr lIns="91423" tIns="45711" rIns="91423" bIns="45711">
                <a:spAutoFit/>
              </a:bodyPr>
              <a:lstStyle/>
              <a:p>
                <a:pPr algn="ctr" eaLnBrk="0" hangingPunct="0"/>
                <a:r>
                  <a:rPr lang="en-US" b="1">
                    <a:solidFill>
                      <a:srgbClr val="FFFF00"/>
                    </a:solidFill>
                  </a:rPr>
                  <a:t>GANGGUAN KESEHATAN</a:t>
                </a:r>
                <a:endParaRPr lang="id-ID" b="1">
                  <a:solidFill>
                    <a:srgbClr val="FFFF00"/>
                  </a:solidFill>
                </a:endParaRPr>
              </a:p>
              <a:p>
                <a:pPr algn="ctr" eaLnBrk="0" hangingPunct="0"/>
                <a:endParaRPr lang="en-US" b="1">
                  <a:solidFill>
                    <a:srgbClr val="FFFF00"/>
                  </a:solidFill>
                </a:endParaRPr>
              </a:p>
            </p:txBody>
          </p:sp>
        </p:gr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280920" cy="4832092"/>
          </a:xfrm>
          <a:prstGeom prst="rect">
            <a:avLst/>
          </a:prstGeom>
          <a:noFill/>
        </p:spPr>
        <p:txBody>
          <a:bodyPr wrap="square" rtlCol="0">
            <a:spAutoFit/>
          </a:bodyPr>
          <a:lstStyle/>
          <a:p>
            <a:pPr algn="ctr"/>
            <a:r>
              <a:rPr lang="id-ID" sz="2800" dirty="0" smtClean="0">
                <a:solidFill>
                  <a:srgbClr val="FF0000"/>
                </a:solidFill>
              </a:rPr>
              <a:t>PERBEDAAN KERAWANAN DAN KERENTANAN</a:t>
            </a:r>
          </a:p>
          <a:p>
            <a:endParaRPr lang="id-ID" sz="2800" dirty="0" smtClean="0"/>
          </a:p>
          <a:p>
            <a:r>
              <a:rPr lang="id-ID" sz="2800" dirty="0" smtClean="0"/>
              <a:t>Kerawanan		:  Kondisi ketidakmampuan untuk memperoleh pangan yang cukup dan sesuai untuk hidup sehat dan beraktifitas dengan baik.</a:t>
            </a:r>
          </a:p>
          <a:p>
            <a:endParaRPr lang="id-ID" sz="2800" dirty="0" smtClean="0"/>
          </a:p>
          <a:p>
            <a:endParaRPr lang="id-ID" sz="2800" dirty="0" smtClean="0"/>
          </a:p>
          <a:p>
            <a:r>
              <a:rPr lang="id-ID" sz="2800" dirty="0" smtClean="0"/>
              <a:t>Kerentanan	:  Kondisi atau keadaan yang dapat mengurangi kemampuan masyarakat untuk mempersiapkan diri dalam menghadapi bencana </a:t>
            </a:r>
            <a:endParaRPr lang="id-ID"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Text Box 2"/>
          <p:cNvSpPr txBox="1">
            <a:spLocks noChangeArrowheads="1"/>
          </p:cNvSpPr>
          <p:nvPr/>
        </p:nvSpPr>
        <p:spPr bwMode="auto">
          <a:xfrm>
            <a:off x="252413" y="1925638"/>
            <a:ext cx="8574087" cy="3600986"/>
          </a:xfrm>
          <a:prstGeom prst="rect">
            <a:avLst/>
          </a:prstGeom>
          <a:noFill/>
          <a:ln w="12700" cap="sq">
            <a:noFill/>
            <a:miter lim="800000"/>
            <a:headEnd type="none" w="sm" len="sm"/>
            <a:tailEnd type="none" w="sm" len="sm"/>
          </a:ln>
          <a:effectLst/>
        </p:spPr>
        <p:txBody>
          <a:bodyPr>
            <a:spAutoFit/>
          </a:bodyPr>
          <a:lstStyle/>
          <a:p>
            <a:pPr marL="457200" indent="-457200">
              <a:spcBef>
                <a:spcPct val="50000"/>
              </a:spcBef>
            </a:pPr>
            <a:r>
              <a:rPr lang="en-US" sz="2400" dirty="0" err="1"/>
              <a:t>Diselenggarakan</a:t>
            </a:r>
            <a:r>
              <a:rPr lang="en-US" sz="2400" dirty="0"/>
              <a:t> </a:t>
            </a:r>
            <a:r>
              <a:rPr lang="en-US" sz="2400" dirty="0" err="1"/>
              <a:t>untuk</a:t>
            </a:r>
            <a:r>
              <a:rPr lang="en-US" sz="2400" dirty="0"/>
              <a:t> </a:t>
            </a:r>
            <a:r>
              <a:rPr lang="en-US" sz="2400" dirty="0" err="1"/>
              <a:t>menghindari</a:t>
            </a:r>
            <a:r>
              <a:rPr lang="en-US" sz="2400" dirty="0"/>
              <a:t> </a:t>
            </a:r>
            <a:r>
              <a:rPr lang="en-US" sz="2400" dirty="0" err="1"/>
              <a:t>terjadinya</a:t>
            </a:r>
            <a:r>
              <a:rPr lang="en-US" sz="2400" dirty="0"/>
              <a:t> </a:t>
            </a:r>
            <a:r>
              <a:rPr lang="en-US" sz="2400" dirty="0" err="1"/>
              <a:t>masalah</a:t>
            </a:r>
            <a:r>
              <a:rPr lang="en-US" sz="2400" dirty="0"/>
              <a:t> </a:t>
            </a:r>
            <a:r>
              <a:rPr lang="en-US" sz="2400" dirty="0" err="1"/>
              <a:t>pangan</a:t>
            </a:r>
            <a:r>
              <a:rPr lang="en-US" sz="2400" dirty="0"/>
              <a:t>, </a:t>
            </a:r>
            <a:r>
              <a:rPr lang="en-US" sz="2400" dirty="0" err="1"/>
              <a:t>dilakukan</a:t>
            </a:r>
            <a:r>
              <a:rPr lang="en-US" sz="2400" dirty="0"/>
              <a:t> </a:t>
            </a:r>
            <a:r>
              <a:rPr lang="en-US" sz="2400" dirty="0" err="1"/>
              <a:t>dengan</a:t>
            </a:r>
            <a:r>
              <a:rPr lang="en-US" sz="2400" dirty="0"/>
              <a:t>: </a:t>
            </a:r>
          </a:p>
          <a:p>
            <a:pPr marL="457200" indent="-457200">
              <a:spcBef>
                <a:spcPct val="50000"/>
              </a:spcBef>
              <a:buFontTx/>
              <a:buAutoNum type="alphaLcPeriod"/>
            </a:pPr>
            <a:r>
              <a:rPr lang="en-US" sz="2400" dirty="0" err="1"/>
              <a:t>memantau</a:t>
            </a:r>
            <a:r>
              <a:rPr lang="en-US" sz="2400" dirty="0"/>
              <a:t>, </a:t>
            </a:r>
            <a:r>
              <a:rPr lang="en-US" sz="2400" dirty="0" err="1"/>
              <a:t>menganalisis</a:t>
            </a:r>
            <a:r>
              <a:rPr lang="en-US" sz="2400" dirty="0"/>
              <a:t>, </a:t>
            </a:r>
            <a:r>
              <a:rPr lang="en-US" sz="2400" dirty="0" err="1"/>
              <a:t>dan</a:t>
            </a:r>
            <a:r>
              <a:rPr lang="en-US" sz="2400" dirty="0"/>
              <a:t> </a:t>
            </a:r>
            <a:r>
              <a:rPr lang="en-US" sz="2400" dirty="0" err="1"/>
              <a:t>mengevaluasi</a:t>
            </a:r>
            <a:r>
              <a:rPr lang="en-US" sz="2400" dirty="0"/>
              <a:t> </a:t>
            </a:r>
            <a:r>
              <a:rPr lang="en-US" sz="2400" dirty="0" err="1"/>
              <a:t>ketersediaan</a:t>
            </a:r>
            <a:r>
              <a:rPr lang="en-US" sz="2400" dirty="0"/>
              <a:t> </a:t>
            </a:r>
            <a:r>
              <a:rPr lang="en-US" sz="2400" dirty="0" err="1"/>
              <a:t>pangan</a:t>
            </a:r>
            <a:r>
              <a:rPr lang="en-US" sz="2400" dirty="0"/>
              <a:t> </a:t>
            </a:r>
          </a:p>
          <a:p>
            <a:pPr marL="457200" indent="-457200">
              <a:spcBef>
                <a:spcPct val="50000"/>
              </a:spcBef>
              <a:buFontTx/>
              <a:buAutoNum type="alphaLcPeriod"/>
            </a:pPr>
            <a:r>
              <a:rPr lang="en-US" sz="2400" dirty="0" err="1"/>
              <a:t>memantau</a:t>
            </a:r>
            <a:r>
              <a:rPr lang="en-US" sz="2400" dirty="0"/>
              <a:t>, </a:t>
            </a:r>
            <a:r>
              <a:rPr lang="en-US" sz="2400" dirty="0" err="1"/>
              <a:t>menganalisis</a:t>
            </a:r>
            <a:r>
              <a:rPr lang="en-US" sz="2400" dirty="0"/>
              <a:t> </a:t>
            </a:r>
            <a:r>
              <a:rPr lang="en-US" sz="2400" dirty="0" err="1"/>
              <a:t>dan</a:t>
            </a:r>
            <a:r>
              <a:rPr lang="en-US" sz="2400" dirty="0"/>
              <a:t> </a:t>
            </a:r>
            <a:r>
              <a:rPr lang="en-US" sz="2400" dirty="0" err="1"/>
              <a:t>mengevaluasi</a:t>
            </a:r>
            <a:r>
              <a:rPr lang="en-US" sz="2400" dirty="0"/>
              <a:t> </a:t>
            </a:r>
            <a:r>
              <a:rPr lang="en-US" sz="2400" dirty="0" err="1"/>
              <a:t>faktor</a:t>
            </a:r>
            <a:r>
              <a:rPr lang="en-US" sz="2400" dirty="0"/>
              <a:t> yang </a:t>
            </a:r>
            <a:r>
              <a:rPr lang="en-US" sz="2400" dirty="0" err="1"/>
              <a:t>mempengaruhi</a:t>
            </a:r>
            <a:r>
              <a:rPr lang="en-US" sz="2400" dirty="0"/>
              <a:t>  </a:t>
            </a:r>
            <a:r>
              <a:rPr lang="en-US" sz="2400" dirty="0" err="1" smtClean="0"/>
              <a:t>ketersediaan</a:t>
            </a:r>
            <a:r>
              <a:rPr lang="en-US" sz="2400" dirty="0" smtClean="0"/>
              <a:t> </a:t>
            </a:r>
            <a:r>
              <a:rPr lang="en-US" sz="2400" dirty="0" err="1"/>
              <a:t>pangan</a:t>
            </a:r>
            <a:endParaRPr lang="en-US" sz="2400" dirty="0"/>
          </a:p>
          <a:p>
            <a:pPr marL="457200" indent="-457200">
              <a:spcBef>
                <a:spcPct val="50000"/>
              </a:spcBef>
              <a:buFontTx/>
              <a:buAutoNum type="alphaLcPeriod"/>
            </a:pPr>
            <a:r>
              <a:rPr lang="en-US" sz="2400" dirty="0" err="1"/>
              <a:t>merencanakan</a:t>
            </a:r>
            <a:r>
              <a:rPr lang="en-US" sz="2400" dirty="0"/>
              <a:t> </a:t>
            </a:r>
            <a:r>
              <a:rPr lang="en-US" sz="2400" dirty="0" err="1"/>
              <a:t>dan</a:t>
            </a:r>
            <a:r>
              <a:rPr lang="en-US" sz="2400" dirty="0"/>
              <a:t> </a:t>
            </a:r>
            <a:r>
              <a:rPr lang="en-US" sz="2400" dirty="0" err="1"/>
              <a:t>melaksanakan</a:t>
            </a:r>
            <a:r>
              <a:rPr lang="en-US" sz="2400" dirty="0"/>
              <a:t> program </a:t>
            </a:r>
            <a:r>
              <a:rPr lang="en-US" sz="2400" dirty="0" err="1"/>
              <a:t>pencegahan</a:t>
            </a:r>
            <a:r>
              <a:rPr lang="en-US" sz="2400" dirty="0"/>
              <a:t> </a:t>
            </a:r>
            <a:r>
              <a:rPr lang="en-US" sz="2400" dirty="0" err="1"/>
              <a:t>masalah</a:t>
            </a:r>
            <a:r>
              <a:rPr lang="en-US" sz="2400" dirty="0"/>
              <a:t> </a:t>
            </a:r>
            <a:r>
              <a:rPr lang="en-US" sz="2400" dirty="0" err="1"/>
              <a:t>pangan</a:t>
            </a:r>
            <a:r>
              <a:rPr lang="en-US" sz="2400" dirty="0"/>
              <a:t> </a:t>
            </a:r>
          </a:p>
        </p:txBody>
      </p:sp>
      <p:sp>
        <p:nvSpPr>
          <p:cNvPr id="435203" name="Text Box 3"/>
          <p:cNvSpPr txBox="1">
            <a:spLocks noChangeArrowheads="1"/>
          </p:cNvSpPr>
          <p:nvPr/>
        </p:nvSpPr>
        <p:spPr bwMode="auto">
          <a:xfrm>
            <a:off x="228600" y="304800"/>
            <a:ext cx="88392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dirty="0"/>
              <a:t>PRINSIP PENCEGAHAN MASALAH PANGAN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184150" y="1519238"/>
            <a:ext cx="8826500" cy="4893647"/>
          </a:xfrm>
          <a:prstGeom prst="rect">
            <a:avLst/>
          </a:prstGeom>
          <a:noFill/>
          <a:ln w="12700" cap="sq">
            <a:noFill/>
            <a:miter lim="800000"/>
            <a:headEnd type="none" w="sm" len="sm"/>
            <a:tailEnd type="none" w="sm" len="sm"/>
          </a:ln>
          <a:effectLst/>
        </p:spPr>
        <p:txBody>
          <a:bodyPr>
            <a:spAutoFit/>
          </a:bodyPr>
          <a:lstStyle/>
          <a:p>
            <a:pPr marL="457200" indent="-457200">
              <a:spcBef>
                <a:spcPct val="50000"/>
              </a:spcBef>
            </a:pPr>
            <a:r>
              <a:rPr lang="en-US" sz="2400" dirty="0" err="1">
                <a:solidFill>
                  <a:srgbClr val="FFFF00"/>
                </a:solidFill>
              </a:rPr>
              <a:t>Diselenggarakan</a:t>
            </a:r>
            <a:r>
              <a:rPr lang="en-US" sz="2400" dirty="0">
                <a:solidFill>
                  <a:srgbClr val="FFFF00"/>
                </a:solidFill>
              </a:rPr>
              <a:t> </a:t>
            </a:r>
            <a:r>
              <a:rPr lang="en-US" sz="2400" dirty="0" err="1">
                <a:solidFill>
                  <a:srgbClr val="FFFF00"/>
                </a:solidFill>
              </a:rPr>
              <a:t>untuk</a:t>
            </a:r>
            <a:r>
              <a:rPr lang="en-US" sz="2400" dirty="0">
                <a:solidFill>
                  <a:srgbClr val="FFFF00"/>
                </a:solidFill>
              </a:rPr>
              <a:t> </a:t>
            </a:r>
            <a:r>
              <a:rPr lang="en-US" sz="2400" dirty="0" err="1">
                <a:solidFill>
                  <a:srgbClr val="FFFF00"/>
                </a:solidFill>
              </a:rPr>
              <a:t>menanggulangi</a:t>
            </a:r>
            <a:r>
              <a:rPr lang="en-US" sz="2400" dirty="0">
                <a:solidFill>
                  <a:srgbClr val="FFFF00"/>
                </a:solidFill>
              </a:rPr>
              <a:t> </a:t>
            </a:r>
            <a:r>
              <a:rPr lang="en-US" sz="2400" dirty="0" err="1">
                <a:solidFill>
                  <a:srgbClr val="FFFF00"/>
                </a:solidFill>
              </a:rPr>
              <a:t>terjadinya</a:t>
            </a:r>
            <a:r>
              <a:rPr lang="en-US" sz="2400" dirty="0">
                <a:solidFill>
                  <a:srgbClr val="FFFF00"/>
                </a:solidFill>
              </a:rPr>
              <a:t> </a:t>
            </a:r>
            <a:r>
              <a:rPr lang="en-US" sz="2400" dirty="0" err="1">
                <a:solidFill>
                  <a:srgbClr val="FFFF00"/>
                </a:solidFill>
              </a:rPr>
              <a:t>kelebihan</a:t>
            </a:r>
            <a:r>
              <a:rPr lang="en-US" sz="2400" dirty="0">
                <a:solidFill>
                  <a:srgbClr val="FFFF00"/>
                </a:solidFill>
              </a:rPr>
              <a:t> </a:t>
            </a:r>
            <a:r>
              <a:rPr lang="en-US" sz="2400" dirty="0" err="1">
                <a:solidFill>
                  <a:srgbClr val="FFFF00"/>
                </a:solidFill>
              </a:rPr>
              <a:t>pangan</a:t>
            </a:r>
            <a:r>
              <a:rPr lang="en-US" sz="2400" dirty="0">
                <a:solidFill>
                  <a:srgbClr val="FFFF00"/>
                </a:solidFill>
              </a:rPr>
              <a:t>, </a:t>
            </a:r>
            <a:r>
              <a:rPr lang="en-US" sz="2400" dirty="0" err="1">
                <a:solidFill>
                  <a:srgbClr val="FFFF00"/>
                </a:solidFill>
              </a:rPr>
              <a:t>kekurangan</a:t>
            </a:r>
            <a:r>
              <a:rPr lang="en-US" sz="2400" dirty="0">
                <a:solidFill>
                  <a:srgbClr val="FFFF00"/>
                </a:solidFill>
              </a:rPr>
              <a:t> </a:t>
            </a:r>
            <a:r>
              <a:rPr lang="en-US" sz="2400" dirty="0" err="1">
                <a:solidFill>
                  <a:srgbClr val="FFFF00"/>
                </a:solidFill>
              </a:rPr>
              <a:t>pangan</a:t>
            </a:r>
            <a:r>
              <a:rPr lang="en-US" sz="2400" dirty="0">
                <a:solidFill>
                  <a:srgbClr val="FFFF00"/>
                </a:solidFill>
              </a:rPr>
              <a:t>, </a:t>
            </a:r>
            <a:r>
              <a:rPr lang="en-US" sz="2400" dirty="0" err="1">
                <a:solidFill>
                  <a:srgbClr val="FFFF00"/>
                </a:solidFill>
              </a:rPr>
              <a:t>dan</a:t>
            </a:r>
            <a:r>
              <a:rPr lang="en-US" sz="2400" dirty="0">
                <a:solidFill>
                  <a:srgbClr val="FFFF00"/>
                </a:solidFill>
              </a:rPr>
              <a:t>/</a:t>
            </a:r>
            <a:r>
              <a:rPr lang="en-US" sz="2400" dirty="0" err="1">
                <a:solidFill>
                  <a:srgbClr val="FFFF00"/>
                </a:solidFill>
              </a:rPr>
              <a:t>atauketidakmampuan</a:t>
            </a:r>
            <a:r>
              <a:rPr lang="en-US" sz="2400" dirty="0">
                <a:solidFill>
                  <a:srgbClr val="FFFF00"/>
                </a:solidFill>
              </a:rPr>
              <a:t> </a:t>
            </a:r>
            <a:r>
              <a:rPr lang="en-US" sz="2400" dirty="0" err="1">
                <a:solidFill>
                  <a:srgbClr val="FFFF00"/>
                </a:solidFill>
              </a:rPr>
              <a:t>rumah</a:t>
            </a:r>
            <a:r>
              <a:rPr lang="en-US" sz="2400" dirty="0">
                <a:solidFill>
                  <a:srgbClr val="FFFF00"/>
                </a:solidFill>
              </a:rPr>
              <a:t> </a:t>
            </a:r>
            <a:r>
              <a:rPr lang="en-US" sz="2400" dirty="0" err="1">
                <a:solidFill>
                  <a:srgbClr val="FFFF00"/>
                </a:solidFill>
              </a:rPr>
              <a:t>tangga</a:t>
            </a:r>
            <a:r>
              <a:rPr lang="en-US" sz="2400" dirty="0">
                <a:solidFill>
                  <a:srgbClr val="FFFF00"/>
                </a:solidFill>
              </a:rPr>
              <a:t> </a:t>
            </a:r>
            <a:r>
              <a:rPr lang="en-US" sz="2400" dirty="0" err="1">
                <a:solidFill>
                  <a:srgbClr val="FFFF00"/>
                </a:solidFill>
              </a:rPr>
              <a:t>dalam</a:t>
            </a:r>
            <a:r>
              <a:rPr lang="en-US" sz="2400" dirty="0">
                <a:solidFill>
                  <a:srgbClr val="FFFF00"/>
                </a:solidFill>
              </a:rPr>
              <a:t> </a:t>
            </a:r>
            <a:r>
              <a:rPr lang="en-US" sz="2400" dirty="0" err="1">
                <a:solidFill>
                  <a:srgbClr val="FFFF00"/>
                </a:solidFill>
              </a:rPr>
              <a:t>memenuhi</a:t>
            </a:r>
            <a:r>
              <a:rPr lang="en-US" sz="2400" dirty="0">
                <a:solidFill>
                  <a:srgbClr val="FFFF00"/>
                </a:solidFill>
              </a:rPr>
              <a:t> </a:t>
            </a:r>
            <a:r>
              <a:rPr lang="en-US" sz="2400" dirty="0" err="1">
                <a:solidFill>
                  <a:srgbClr val="FFFF00"/>
                </a:solidFill>
              </a:rPr>
              <a:t>kebutuhan</a:t>
            </a:r>
            <a:r>
              <a:rPr lang="en-US" sz="2400" dirty="0">
                <a:solidFill>
                  <a:srgbClr val="FFFF00"/>
                </a:solidFill>
              </a:rPr>
              <a:t> </a:t>
            </a:r>
            <a:r>
              <a:rPr lang="en-US" sz="2400" dirty="0" err="1">
                <a:solidFill>
                  <a:srgbClr val="FFFF00"/>
                </a:solidFill>
              </a:rPr>
              <a:t>pangan</a:t>
            </a:r>
            <a:r>
              <a:rPr lang="en-US" sz="2400" dirty="0">
                <a:solidFill>
                  <a:srgbClr val="FFFF00"/>
                </a:solidFill>
              </a:rPr>
              <a:t>. </a:t>
            </a:r>
            <a:r>
              <a:rPr lang="en-US" sz="2400" dirty="0" err="1">
                <a:solidFill>
                  <a:srgbClr val="FFFF00"/>
                </a:solidFill>
              </a:rPr>
              <a:t>Penanggulangan</a:t>
            </a:r>
            <a:r>
              <a:rPr lang="en-US" sz="2400" dirty="0">
                <a:solidFill>
                  <a:srgbClr val="FFFF00"/>
                </a:solidFill>
              </a:rPr>
              <a:t> </a:t>
            </a:r>
            <a:r>
              <a:rPr lang="en-US" sz="2400" dirty="0" err="1">
                <a:solidFill>
                  <a:srgbClr val="FFFF00"/>
                </a:solidFill>
              </a:rPr>
              <a:t>masalah</a:t>
            </a:r>
            <a:r>
              <a:rPr lang="en-US" sz="2400" dirty="0">
                <a:solidFill>
                  <a:srgbClr val="FFFF00"/>
                </a:solidFill>
              </a:rPr>
              <a:t> </a:t>
            </a:r>
            <a:r>
              <a:rPr lang="en-US" sz="2400" dirty="0" err="1">
                <a:solidFill>
                  <a:srgbClr val="FFFF00"/>
                </a:solidFill>
              </a:rPr>
              <a:t>pangan</a:t>
            </a:r>
            <a:r>
              <a:rPr lang="en-US" sz="2400" dirty="0">
                <a:solidFill>
                  <a:srgbClr val="FFFF00"/>
                </a:solidFill>
              </a:rPr>
              <a:t> </a:t>
            </a:r>
            <a:r>
              <a:rPr lang="en-US" sz="2400" dirty="0" err="1">
                <a:solidFill>
                  <a:srgbClr val="FFFF00"/>
                </a:solidFill>
              </a:rPr>
              <a:t>dilakukan</a:t>
            </a:r>
            <a:r>
              <a:rPr lang="en-US" sz="2400" dirty="0">
                <a:solidFill>
                  <a:srgbClr val="FFFF00"/>
                </a:solidFill>
              </a:rPr>
              <a:t> </a:t>
            </a:r>
            <a:r>
              <a:rPr lang="en-US" sz="2400" dirty="0" err="1">
                <a:solidFill>
                  <a:srgbClr val="FFFF00"/>
                </a:solidFill>
              </a:rPr>
              <a:t>dengan</a:t>
            </a:r>
            <a:r>
              <a:rPr lang="en-US" sz="2400" dirty="0">
                <a:solidFill>
                  <a:srgbClr val="FFFF00"/>
                </a:solidFill>
              </a:rPr>
              <a:t>: </a:t>
            </a:r>
          </a:p>
          <a:p>
            <a:pPr marL="457200" indent="-457200">
              <a:spcBef>
                <a:spcPct val="50000"/>
              </a:spcBef>
              <a:buFontTx/>
              <a:buAutoNum type="alphaLcPeriod"/>
            </a:pPr>
            <a:r>
              <a:rPr lang="en-US" sz="2400" dirty="0" err="1">
                <a:solidFill>
                  <a:srgbClr val="FFFF00"/>
                </a:solidFill>
              </a:rPr>
              <a:t>pengeluaran</a:t>
            </a:r>
            <a:r>
              <a:rPr lang="en-US" sz="2400" dirty="0">
                <a:solidFill>
                  <a:srgbClr val="FFFF00"/>
                </a:solidFill>
              </a:rPr>
              <a:t> </a:t>
            </a:r>
            <a:r>
              <a:rPr lang="en-US" sz="2400" dirty="0" err="1">
                <a:solidFill>
                  <a:srgbClr val="FFFF00"/>
                </a:solidFill>
              </a:rPr>
              <a:t>pangan</a:t>
            </a:r>
            <a:r>
              <a:rPr lang="en-US" sz="2400" dirty="0">
                <a:solidFill>
                  <a:srgbClr val="FFFF00"/>
                </a:solidFill>
              </a:rPr>
              <a:t> </a:t>
            </a:r>
            <a:r>
              <a:rPr lang="en-US" sz="2400" dirty="0" err="1">
                <a:solidFill>
                  <a:srgbClr val="FFFF00"/>
                </a:solidFill>
              </a:rPr>
              <a:t>apabila</a:t>
            </a:r>
            <a:r>
              <a:rPr lang="en-US" sz="2400" dirty="0">
                <a:solidFill>
                  <a:srgbClr val="FFFF00"/>
                </a:solidFill>
              </a:rPr>
              <a:t> </a:t>
            </a:r>
            <a:r>
              <a:rPr lang="en-US" sz="2400" dirty="0" err="1">
                <a:solidFill>
                  <a:srgbClr val="FFFF00"/>
                </a:solidFill>
              </a:rPr>
              <a:t>terjadi</a:t>
            </a:r>
            <a:r>
              <a:rPr lang="en-US" sz="2400" dirty="0">
                <a:solidFill>
                  <a:srgbClr val="FFFF00"/>
                </a:solidFill>
              </a:rPr>
              <a:t> </a:t>
            </a:r>
            <a:r>
              <a:rPr lang="en-US" sz="2400" dirty="0" err="1">
                <a:solidFill>
                  <a:srgbClr val="FFFF00"/>
                </a:solidFill>
              </a:rPr>
              <a:t>kelebihan</a:t>
            </a:r>
            <a:r>
              <a:rPr lang="en-US" sz="2400" dirty="0">
                <a:solidFill>
                  <a:srgbClr val="FFFF00"/>
                </a:solidFill>
              </a:rPr>
              <a:t> </a:t>
            </a:r>
            <a:r>
              <a:rPr lang="en-US" sz="2400" dirty="0" err="1">
                <a:solidFill>
                  <a:srgbClr val="FFFF00"/>
                </a:solidFill>
              </a:rPr>
              <a:t>pangan</a:t>
            </a:r>
            <a:r>
              <a:rPr lang="en-US" sz="2400" dirty="0">
                <a:solidFill>
                  <a:srgbClr val="FFFF00"/>
                </a:solidFill>
              </a:rPr>
              <a:t>; </a:t>
            </a:r>
          </a:p>
          <a:p>
            <a:pPr marL="457200" indent="-457200">
              <a:spcBef>
                <a:spcPct val="50000"/>
              </a:spcBef>
              <a:buFontTx/>
              <a:buAutoNum type="alphaLcPeriod"/>
            </a:pPr>
            <a:r>
              <a:rPr lang="en-US" sz="2400" dirty="0" err="1">
                <a:solidFill>
                  <a:srgbClr val="FFFF00"/>
                </a:solidFill>
              </a:rPr>
              <a:t>peningkatan</a:t>
            </a:r>
            <a:r>
              <a:rPr lang="en-US" sz="2400" dirty="0">
                <a:solidFill>
                  <a:srgbClr val="FFFF00"/>
                </a:solidFill>
              </a:rPr>
              <a:t> </a:t>
            </a:r>
            <a:r>
              <a:rPr lang="en-US" sz="2400" dirty="0" err="1">
                <a:solidFill>
                  <a:srgbClr val="FFFF00"/>
                </a:solidFill>
              </a:rPr>
              <a:t>produksi</a:t>
            </a:r>
            <a:r>
              <a:rPr lang="en-US" sz="2400" dirty="0">
                <a:solidFill>
                  <a:srgbClr val="FFFF00"/>
                </a:solidFill>
              </a:rPr>
              <a:t> </a:t>
            </a:r>
            <a:r>
              <a:rPr lang="en-US" sz="2400" dirty="0" err="1">
                <a:solidFill>
                  <a:srgbClr val="FFFF00"/>
                </a:solidFill>
              </a:rPr>
              <a:t>dan</a:t>
            </a:r>
            <a:r>
              <a:rPr lang="en-US" sz="2400" dirty="0">
                <a:solidFill>
                  <a:srgbClr val="FFFF00"/>
                </a:solidFill>
              </a:rPr>
              <a:t>/</a:t>
            </a:r>
            <a:r>
              <a:rPr lang="en-US" sz="2400" dirty="0" err="1">
                <a:solidFill>
                  <a:srgbClr val="FFFF00"/>
                </a:solidFill>
              </a:rPr>
              <a:t>atau</a:t>
            </a:r>
            <a:r>
              <a:rPr lang="en-US" sz="2400" dirty="0">
                <a:solidFill>
                  <a:srgbClr val="FFFF00"/>
                </a:solidFill>
              </a:rPr>
              <a:t> </a:t>
            </a:r>
            <a:r>
              <a:rPr lang="en-US" sz="2400" dirty="0" err="1">
                <a:solidFill>
                  <a:srgbClr val="FFFF00"/>
                </a:solidFill>
              </a:rPr>
              <a:t>pemasukan</a:t>
            </a:r>
            <a:r>
              <a:rPr lang="en-US" sz="2400" dirty="0">
                <a:solidFill>
                  <a:srgbClr val="FFFF00"/>
                </a:solidFill>
              </a:rPr>
              <a:t> </a:t>
            </a:r>
            <a:r>
              <a:rPr lang="en-US" sz="2400" dirty="0" err="1">
                <a:solidFill>
                  <a:srgbClr val="FFFF00"/>
                </a:solidFill>
              </a:rPr>
              <a:t>pangan</a:t>
            </a:r>
            <a:r>
              <a:rPr lang="en-US" sz="2400" dirty="0">
                <a:solidFill>
                  <a:srgbClr val="FFFF00"/>
                </a:solidFill>
              </a:rPr>
              <a:t> </a:t>
            </a:r>
            <a:r>
              <a:rPr lang="en-US" sz="2400" dirty="0" err="1">
                <a:solidFill>
                  <a:srgbClr val="FFFF00"/>
                </a:solidFill>
              </a:rPr>
              <a:t>apabila</a:t>
            </a:r>
            <a:r>
              <a:rPr lang="en-US" sz="2400" dirty="0">
                <a:solidFill>
                  <a:srgbClr val="FFFF00"/>
                </a:solidFill>
              </a:rPr>
              <a:t> </a:t>
            </a:r>
            <a:r>
              <a:rPr lang="en-US" sz="2400" dirty="0" err="1">
                <a:solidFill>
                  <a:srgbClr val="FFFF00"/>
                </a:solidFill>
              </a:rPr>
              <a:t>terjadi</a:t>
            </a:r>
            <a:r>
              <a:rPr lang="en-US" sz="2400" dirty="0">
                <a:solidFill>
                  <a:srgbClr val="FFFF00"/>
                </a:solidFill>
              </a:rPr>
              <a:t>    </a:t>
            </a:r>
            <a:r>
              <a:rPr lang="en-US" sz="2400" dirty="0" err="1">
                <a:solidFill>
                  <a:srgbClr val="FFFF00"/>
                </a:solidFill>
              </a:rPr>
              <a:t>kekurangan</a:t>
            </a:r>
            <a:r>
              <a:rPr lang="en-US" sz="2400" dirty="0">
                <a:solidFill>
                  <a:srgbClr val="FFFF00"/>
                </a:solidFill>
              </a:rPr>
              <a:t> </a:t>
            </a:r>
            <a:r>
              <a:rPr lang="en-US" sz="2400" dirty="0" err="1">
                <a:solidFill>
                  <a:srgbClr val="FFFF00"/>
                </a:solidFill>
              </a:rPr>
              <a:t>pangan</a:t>
            </a:r>
            <a:r>
              <a:rPr lang="en-US" sz="2400" dirty="0">
                <a:solidFill>
                  <a:srgbClr val="FFFF00"/>
                </a:solidFill>
              </a:rPr>
              <a:t>; </a:t>
            </a:r>
          </a:p>
          <a:p>
            <a:pPr marL="457200" indent="-457200">
              <a:spcBef>
                <a:spcPct val="50000"/>
              </a:spcBef>
              <a:buFontTx/>
              <a:buAutoNum type="alphaLcPeriod"/>
            </a:pPr>
            <a:r>
              <a:rPr lang="en-US" sz="2400" dirty="0" err="1">
                <a:solidFill>
                  <a:srgbClr val="FFFF00"/>
                </a:solidFill>
              </a:rPr>
              <a:t>penyaluran</a:t>
            </a:r>
            <a:r>
              <a:rPr lang="en-US" sz="2400" dirty="0">
                <a:solidFill>
                  <a:srgbClr val="FFFF00"/>
                </a:solidFill>
              </a:rPr>
              <a:t> </a:t>
            </a:r>
            <a:r>
              <a:rPr lang="en-US" sz="2400" dirty="0" err="1">
                <a:solidFill>
                  <a:srgbClr val="FFFF00"/>
                </a:solidFill>
              </a:rPr>
              <a:t>pangan</a:t>
            </a:r>
            <a:r>
              <a:rPr lang="en-US" sz="2400" dirty="0">
                <a:solidFill>
                  <a:srgbClr val="FFFF00"/>
                </a:solidFill>
              </a:rPr>
              <a:t> </a:t>
            </a:r>
            <a:r>
              <a:rPr lang="en-US" sz="2400" dirty="0" err="1">
                <a:solidFill>
                  <a:srgbClr val="FFFF00"/>
                </a:solidFill>
              </a:rPr>
              <a:t>secara</a:t>
            </a:r>
            <a:r>
              <a:rPr lang="en-US" sz="2400" dirty="0">
                <a:solidFill>
                  <a:srgbClr val="FFFF00"/>
                </a:solidFill>
              </a:rPr>
              <a:t> </a:t>
            </a:r>
            <a:r>
              <a:rPr lang="en-US" sz="2400" dirty="0" err="1">
                <a:solidFill>
                  <a:srgbClr val="FFFF00"/>
                </a:solidFill>
              </a:rPr>
              <a:t>khusus</a:t>
            </a:r>
            <a:r>
              <a:rPr lang="en-US" sz="2400" dirty="0">
                <a:solidFill>
                  <a:srgbClr val="FFFF00"/>
                </a:solidFill>
              </a:rPr>
              <a:t> </a:t>
            </a:r>
            <a:r>
              <a:rPr lang="en-US" sz="2400" dirty="0" err="1">
                <a:solidFill>
                  <a:srgbClr val="FFFF00"/>
                </a:solidFill>
              </a:rPr>
              <a:t>apabila</a:t>
            </a:r>
            <a:r>
              <a:rPr lang="en-US" sz="2400" dirty="0">
                <a:solidFill>
                  <a:srgbClr val="FFFF00"/>
                </a:solidFill>
              </a:rPr>
              <a:t> </a:t>
            </a:r>
            <a:r>
              <a:rPr lang="en-US" sz="2400" dirty="0" err="1">
                <a:solidFill>
                  <a:srgbClr val="FFFF00"/>
                </a:solidFill>
              </a:rPr>
              <a:t>terjadi</a:t>
            </a:r>
            <a:r>
              <a:rPr lang="en-US" sz="2400" dirty="0">
                <a:solidFill>
                  <a:srgbClr val="FFFF00"/>
                </a:solidFill>
              </a:rPr>
              <a:t> </a:t>
            </a:r>
            <a:r>
              <a:rPr lang="en-US" sz="2400" dirty="0" err="1">
                <a:solidFill>
                  <a:srgbClr val="FFFF00"/>
                </a:solidFill>
              </a:rPr>
              <a:t>ketidak-mampuan</a:t>
            </a:r>
            <a:r>
              <a:rPr lang="en-US" sz="2400" dirty="0">
                <a:solidFill>
                  <a:srgbClr val="FFFF00"/>
                </a:solidFill>
              </a:rPr>
              <a:t>    </a:t>
            </a:r>
            <a:r>
              <a:rPr lang="en-US" sz="2400" dirty="0" err="1">
                <a:solidFill>
                  <a:srgbClr val="FFFF00"/>
                </a:solidFill>
              </a:rPr>
              <a:t>rumah</a:t>
            </a:r>
            <a:r>
              <a:rPr lang="en-US" sz="2400" dirty="0">
                <a:solidFill>
                  <a:srgbClr val="FFFF00"/>
                </a:solidFill>
              </a:rPr>
              <a:t> </a:t>
            </a:r>
            <a:r>
              <a:rPr lang="en-US" sz="2400" dirty="0" err="1">
                <a:solidFill>
                  <a:srgbClr val="FFFF00"/>
                </a:solidFill>
              </a:rPr>
              <a:t>tangga</a:t>
            </a:r>
            <a:r>
              <a:rPr lang="en-US" sz="2400" dirty="0">
                <a:solidFill>
                  <a:srgbClr val="FFFF00"/>
                </a:solidFill>
              </a:rPr>
              <a:t> </a:t>
            </a:r>
            <a:r>
              <a:rPr lang="en-US" sz="2400" dirty="0" err="1">
                <a:solidFill>
                  <a:srgbClr val="FFFF00"/>
                </a:solidFill>
              </a:rPr>
              <a:t>dalam</a:t>
            </a:r>
            <a:r>
              <a:rPr lang="en-US" sz="2400" dirty="0">
                <a:solidFill>
                  <a:srgbClr val="FFFF00"/>
                </a:solidFill>
              </a:rPr>
              <a:t> </a:t>
            </a:r>
            <a:r>
              <a:rPr lang="en-US" sz="2400" dirty="0" err="1">
                <a:solidFill>
                  <a:srgbClr val="FFFF00"/>
                </a:solidFill>
              </a:rPr>
              <a:t>memenuhi</a:t>
            </a:r>
            <a:r>
              <a:rPr lang="en-US" sz="2400" dirty="0">
                <a:solidFill>
                  <a:srgbClr val="FFFF00"/>
                </a:solidFill>
              </a:rPr>
              <a:t> </a:t>
            </a:r>
            <a:r>
              <a:rPr lang="en-US" sz="2400" dirty="0" err="1">
                <a:solidFill>
                  <a:srgbClr val="FFFF00"/>
                </a:solidFill>
              </a:rPr>
              <a:t>kebutuhan</a:t>
            </a:r>
            <a:r>
              <a:rPr lang="en-US" sz="2400" dirty="0">
                <a:solidFill>
                  <a:srgbClr val="FFFF00"/>
                </a:solidFill>
              </a:rPr>
              <a:t> </a:t>
            </a:r>
            <a:r>
              <a:rPr lang="en-US" sz="2400" dirty="0" err="1">
                <a:solidFill>
                  <a:srgbClr val="FFFF00"/>
                </a:solidFill>
              </a:rPr>
              <a:t>pangan</a:t>
            </a:r>
            <a:r>
              <a:rPr lang="en-US" sz="2400" dirty="0">
                <a:solidFill>
                  <a:srgbClr val="FFFF00"/>
                </a:solidFill>
              </a:rPr>
              <a:t>;</a:t>
            </a:r>
          </a:p>
          <a:p>
            <a:pPr marL="457200" indent="-457200">
              <a:spcBef>
                <a:spcPct val="50000"/>
              </a:spcBef>
              <a:buFontTx/>
              <a:buAutoNum type="alphaLcPeriod"/>
            </a:pPr>
            <a:r>
              <a:rPr lang="en-US" sz="2400" dirty="0" err="1">
                <a:solidFill>
                  <a:srgbClr val="FFFF00"/>
                </a:solidFill>
              </a:rPr>
              <a:t>melaksanakan</a:t>
            </a:r>
            <a:r>
              <a:rPr lang="en-US" sz="2400" dirty="0">
                <a:solidFill>
                  <a:srgbClr val="FFFF00"/>
                </a:solidFill>
              </a:rPr>
              <a:t> </a:t>
            </a:r>
            <a:r>
              <a:rPr lang="en-US" sz="2400" dirty="0" err="1">
                <a:solidFill>
                  <a:srgbClr val="FFFF00"/>
                </a:solidFill>
              </a:rPr>
              <a:t>bantuan</a:t>
            </a:r>
            <a:r>
              <a:rPr lang="en-US" sz="2400" dirty="0">
                <a:solidFill>
                  <a:srgbClr val="FFFF00"/>
                </a:solidFill>
              </a:rPr>
              <a:t> </a:t>
            </a:r>
            <a:r>
              <a:rPr lang="en-US" sz="2400" dirty="0" err="1">
                <a:solidFill>
                  <a:srgbClr val="FFFF00"/>
                </a:solidFill>
              </a:rPr>
              <a:t>pangan</a:t>
            </a:r>
            <a:r>
              <a:rPr lang="en-US" sz="2400" dirty="0">
                <a:solidFill>
                  <a:srgbClr val="FFFF00"/>
                </a:solidFill>
              </a:rPr>
              <a:t> </a:t>
            </a:r>
            <a:r>
              <a:rPr lang="en-US" sz="2400" dirty="0" err="1">
                <a:solidFill>
                  <a:srgbClr val="FFFF00"/>
                </a:solidFill>
              </a:rPr>
              <a:t>kepada</a:t>
            </a:r>
            <a:r>
              <a:rPr lang="en-US" sz="2400" dirty="0">
                <a:solidFill>
                  <a:srgbClr val="FFFF00"/>
                </a:solidFill>
              </a:rPr>
              <a:t> </a:t>
            </a:r>
            <a:r>
              <a:rPr lang="en-US" sz="2400" dirty="0" err="1">
                <a:solidFill>
                  <a:srgbClr val="FFFF00"/>
                </a:solidFill>
              </a:rPr>
              <a:t>penduduk</a:t>
            </a:r>
            <a:r>
              <a:rPr lang="en-US" sz="2400" dirty="0">
                <a:solidFill>
                  <a:srgbClr val="FFFF00"/>
                </a:solidFill>
              </a:rPr>
              <a:t> </a:t>
            </a:r>
            <a:r>
              <a:rPr lang="en-US" sz="2400" dirty="0" err="1">
                <a:solidFill>
                  <a:srgbClr val="FFFF00"/>
                </a:solidFill>
              </a:rPr>
              <a:t>miskin</a:t>
            </a:r>
            <a:r>
              <a:rPr lang="en-US" sz="2400" dirty="0">
                <a:solidFill>
                  <a:srgbClr val="FFFF00"/>
                </a:solidFill>
              </a:rPr>
              <a:t>. </a:t>
            </a:r>
          </a:p>
        </p:txBody>
      </p:sp>
      <p:sp>
        <p:nvSpPr>
          <p:cNvPr id="436227" name="Text Box 3"/>
          <p:cNvSpPr txBox="1">
            <a:spLocks noChangeArrowheads="1"/>
          </p:cNvSpPr>
          <p:nvPr/>
        </p:nvSpPr>
        <p:spPr bwMode="auto">
          <a:xfrm>
            <a:off x="715963" y="358775"/>
            <a:ext cx="8047037"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dirty="0" err="1">
                <a:solidFill>
                  <a:srgbClr val="FF0000"/>
                </a:solidFill>
              </a:rPr>
              <a:t>Prinsip</a:t>
            </a:r>
            <a:r>
              <a:rPr lang="en-US" sz="3200" dirty="0">
                <a:solidFill>
                  <a:srgbClr val="FF0000"/>
                </a:solidFill>
              </a:rPr>
              <a:t> </a:t>
            </a:r>
            <a:r>
              <a:rPr lang="en-US" sz="3200" dirty="0" err="1">
                <a:solidFill>
                  <a:srgbClr val="FF0000"/>
                </a:solidFill>
              </a:rPr>
              <a:t>Penanggulangan</a:t>
            </a:r>
            <a:r>
              <a:rPr lang="en-US" sz="3200" dirty="0">
                <a:solidFill>
                  <a:srgbClr val="FF0000"/>
                </a:solidFill>
              </a:rPr>
              <a:t> </a:t>
            </a:r>
            <a:r>
              <a:rPr lang="en-US" sz="3200" dirty="0" err="1">
                <a:solidFill>
                  <a:srgbClr val="FF0000"/>
                </a:solidFill>
              </a:rPr>
              <a:t>masalah</a:t>
            </a:r>
            <a:r>
              <a:rPr lang="en-US" sz="3200" dirty="0">
                <a:solidFill>
                  <a:srgbClr val="FF0000"/>
                </a:solidFill>
              </a:rPr>
              <a:t> </a:t>
            </a:r>
            <a:r>
              <a:rPr lang="en-US" sz="3200" dirty="0" err="1">
                <a:solidFill>
                  <a:srgbClr val="FF0000"/>
                </a:solidFill>
              </a:rPr>
              <a:t>pangan</a:t>
            </a:r>
            <a:endParaRPr lang="en-US" sz="3200" dirty="0">
              <a:solidFill>
                <a:srgbClr val="FF0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Text Box 2"/>
          <p:cNvSpPr txBox="1">
            <a:spLocks noChangeArrowheads="1"/>
          </p:cNvSpPr>
          <p:nvPr/>
        </p:nvSpPr>
        <p:spPr bwMode="auto">
          <a:xfrm>
            <a:off x="774700" y="606425"/>
            <a:ext cx="7581900" cy="641350"/>
          </a:xfrm>
          <a:prstGeom prst="rect">
            <a:avLst/>
          </a:prstGeom>
          <a:noFill/>
          <a:ln w="9525">
            <a:noFill/>
            <a:miter lim="800000"/>
            <a:headEnd/>
            <a:tailEnd/>
          </a:ln>
          <a:effectLst/>
        </p:spPr>
        <p:txBody>
          <a:bodyPr wrap="none" lIns="91422" tIns="45712" rIns="91422" bIns="45712">
            <a:spAutoFit/>
          </a:bodyPr>
          <a:lstStyle/>
          <a:p>
            <a:pPr defTabSz="912813"/>
            <a:r>
              <a:rPr lang="en-US" sz="3600" b="1">
                <a:solidFill>
                  <a:srgbClr val="FFFF00"/>
                </a:solidFill>
                <a:latin typeface="Tahoma" pitchFamily="34" charset="0"/>
              </a:rPr>
              <a:t>KELEBIHAN PANGAN (wilayah)  </a:t>
            </a:r>
          </a:p>
        </p:txBody>
      </p:sp>
      <p:sp>
        <p:nvSpPr>
          <p:cNvPr id="437251" name="Rectangle 3"/>
          <p:cNvSpPr>
            <a:spLocks noChangeArrowheads="1"/>
          </p:cNvSpPr>
          <p:nvPr/>
        </p:nvSpPr>
        <p:spPr bwMode="auto">
          <a:xfrm>
            <a:off x="715963" y="2132013"/>
            <a:ext cx="6980237" cy="2862322"/>
          </a:xfrm>
          <a:prstGeom prst="rect">
            <a:avLst/>
          </a:prstGeom>
          <a:noFill/>
          <a:ln w="12700" cap="sq">
            <a:noFill/>
            <a:miter lim="800000"/>
            <a:headEnd type="none" w="sm" len="sm"/>
            <a:tailEnd type="none" w="sm" len="sm"/>
          </a:ln>
          <a:effectLst/>
        </p:spPr>
        <p:txBody>
          <a:bodyPr>
            <a:spAutoFit/>
          </a:bodyPr>
          <a:lstStyle/>
          <a:p>
            <a:pPr marL="352425" indent="-266700"/>
            <a:r>
              <a:rPr lang="en-US" sz="2000" b="1" dirty="0" err="1">
                <a:solidFill>
                  <a:srgbClr val="FFFF00"/>
                </a:solidFill>
              </a:rPr>
              <a:t>Tingginya</a:t>
            </a:r>
            <a:r>
              <a:rPr lang="en-US" sz="2000" b="1" dirty="0">
                <a:solidFill>
                  <a:srgbClr val="FFFF00"/>
                </a:solidFill>
              </a:rPr>
              <a:t> </a:t>
            </a:r>
            <a:r>
              <a:rPr lang="en-US" sz="2000" b="1" dirty="0" err="1">
                <a:solidFill>
                  <a:srgbClr val="FFFF00"/>
                </a:solidFill>
              </a:rPr>
              <a:t>produksi</a:t>
            </a:r>
            <a:r>
              <a:rPr lang="en-US" sz="2000" b="1" dirty="0">
                <a:solidFill>
                  <a:srgbClr val="FFFF00"/>
                </a:solidFill>
              </a:rPr>
              <a:t>   yang </a:t>
            </a:r>
            <a:r>
              <a:rPr lang="en-US" sz="2000" b="1" dirty="0" err="1">
                <a:solidFill>
                  <a:srgbClr val="FFFF00"/>
                </a:solidFill>
              </a:rPr>
              <a:t>tidak</a:t>
            </a:r>
            <a:r>
              <a:rPr lang="en-US" sz="2000" b="1" dirty="0">
                <a:solidFill>
                  <a:srgbClr val="FFFF00"/>
                </a:solidFill>
              </a:rPr>
              <a:t> </a:t>
            </a:r>
            <a:r>
              <a:rPr lang="en-US" sz="2000" b="1" dirty="0" err="1">
                <a:solidFill>
                  <a:srgbClr val="FFFF00"/>
                </a:solidFill>
              </a:rPr>
              <a:t>disertai</a:t>
            </a:r>
            <a:r>
              <a:rPr lang="en-US" sz="2000" b="1" dirty="0">
                <a:solidFill>
                  <a:srgbClr val="FFFF00"/>
                </a:solidFill>
              </a:rPr>
              <a:t>  </a:t>
            </a:r>
            <a:r>
              <a:rPr lang="en-US" sz="2000" b="1" dirty="0" err="1">
                <a:solidFill>
                  <a:srgbClr val="FFFF00"/>
                </a:solidFill>
              </a:rPr>
              <a:t>solusi</a:t>
            </a:r>
            <a:r>
              <a:rPr lang="en-US" sz="2000" b="1" dirty="0">
                <a:solidFill>
                  <a:srgbClr val="FFFF00"/>
                </a:solidFill>
              </a:rPr>
              <a:t>: </a:t>
            </a:r>
          </a:p>
          <a:p>
            <a:pPr marL="352425" indent="-266700">
              <a:buFontTx/>
              <a:buChar char="•"/>
            </a:pPr>
            <a:r>
              <a:rPr lang="en-US" sz="2000" b="1" dirty="0" err="1">
                <a:solidFill>
                  <a:srgbClr val="FFFF00"/>
                </a:solidFill>
              </a:rPr>
              <a:t>Pemasaran</a:t>
            </a:r>
            <a:r>
              <a:rPr lang="en-US" sz="2000" b="1" dirty="0">
                <a:solidFill>
                  <a:srgbClr val="FFFF00"/>
                </a:solidFill>
              </a:rPr>
              <a:t> </a:t>
            </a:r>
            <a:r>
              <a:rPr lang="en-US" sz="2000" b="1" dirty="0" err="1">
                <a:solidFill>
                  <a:srgbClr val="FFFF00"/>
                </a:solidFill>
              </a:rPr>
              <a:t>dan</a:t>
            </a:r>
            <a:r>
              <a:rPr lang="en-US" sz="2000" b="1" dirty="0">
                <a:solidFill>
                  <a:srgbClr val="FFFF00"/>
                </a:solidFill>
              </a:rPr>
              <a:t> </a:t>
            </a:r>
            <a:r>
              <a:rPr lang="en-US" sz="2000" b="1" dirty="0" err="1">
                <a:solidFill>
                  <a:srgbClr val="FFFF00"/>
                </a:solidFill>
              </a:rPr>
              <a:t>transportasi</a:t>
            </a:r>
            <a:endParaRPr lang="en-US" sz="2000" b="1" dirty="0">
              <a:solidFill>
                <a:srgbClr val="FFFF00"/>
              </a:solidFill>
            </a:endParaRPr>
          </a:p>
          <a:p>
            <a:pPr marL="352425" indent="-266700">
              <a:buFontTx/>
              <a:buChar char="•"/>
            </a:pPr>
            <a:r>
              <a:rPr lang="en-US" sz="2000" b="1" dirty="0" err="1">
                <a:solidFill>
                  <a:srgbClr val="FFFF00"/>
                </a:solidFill>
              </a:rPr>
              <a:t>Lumbung</a:t>
            </a:r>
            <a:r>
              <a:rPr lang="en-US" sz="2000" b="1" dirty="0">
                <a:solidFill>
                  <a:srgbClr val="FFFF00"/>
                </a:solidFill>
              </a:rPr>
              <a:t> </a:t>
            </a:r>
            <a:r>
              <a:rPr lang="en-US" sz="2000" b="1" dirty="0" err="1">
                <a:solidFill>
                  <a:srgbClr val="FFFF00"/>
                </a:solidFill>
              </a:rPr>
              <a:t>pangan</a:t>
            </a:r>
            <a:endParaRPr lang="en-US" sz="2000" b="1" dirty="0">
              <a:solidFill>
                <a:srgbClr val="FFFF00"/>
              </a:solidFill>
            </a:endParaRPr>
          </a:p>
          <a:p>
            <a:pPr marL="352425" indent="-266700">
              <a:buFontTx/>
              <a:buChar char="•"/>
            </a:pPr>
            <a:r>
              <a:rPr lang="en-US" sz="2000" b="1" dirty="0" err="1">
                <a:solidFill>
                  <a:srgbClr val="FFFF00"/>
                </a:solidFill>
              </a:rPr>
              <a:t>Tunda</a:t>
            </a:r>
            <a:r>
              <a:rPr lang="en-US" sz="2000" b="1" dirty="0">
                <a:solidFill>
                  <a:srgbClr val="FFFF00"/>
                </a:solidFill>
              </a:rPr>
              <a:t> </a:t>
            </a:r>
            <a:r>
              <a:rPr lang="en-US" sz="2000" b="1" dirty="0" err="1" smtClean="0">
                <a:solidFill>
                  <a:srgbClr val="FFFF00"/>
                </a:solidFill>
              </a:rPr>
              <a:t>jual</a:t>
            </a:r>
            <a:endParaRPr lang="en-US" sz="2000" b="1" dirty="0">
              <a:solidFill>
                <a:srgbClr val="FFFF00"/>
              </a:solidFill>
            </a:endParaRPr>
          </a:p>
          <a:p>
            <a:pPr marL="352425" indent="-266700">
              <a:buFontTx/>
              <a:buChar char="•"/>
            </a:pPr>
            <a:r>
              <a:rPr lang="en-US" sz="2000" b="1" dirty="0" err="1">
                <a:solidFill>
                  <a:srgbClr val="FFFF00"/>
                </a:solidFill>
              </a:rPr>
              <a:t>Manajemen</a:t>
            </a:r>
            <a:r>
              <a:rPr lang="en-US" sz="2000" b="1" dirty="0">
                <a:solidFill>
                  <a:srgbClr val="FFFF00"/>
                </a:solidFill>
              </a:rPr>
              <a:t> </a:t>
            </a:r>
            <a:r>
              <a:rPr lang="en-US" sz="2000" b="1" dirty="0" err="1">
                <a:solidFill>
                  <a:srgbClr val="FFFF00"/>
                </a:solidFill>
              </a:rPr>
              <a:t>cadangan</a:t>
            </a:r>
            <a:r>
              <a:rPr lang="en-US" sz="2000" b="1" dirty="0">
                <a:solidFill>
                  <a:srgbClr val="FFFF00"/>
                </a:solidFill>
              </a:rPr>
              <a:t> </a:t>
            </a:r>
            <a:r>
              <a:rPr lang="en-US" sz="2000" b="1" dirty="0" err="1">
                <a:solidFill>
                  <a:srgbClr val="FFFF00"/>
                </a:solidFill>
              </a:rPr>
              <a:t>pangan</a:t>
            </a:r>
            <a:endParaRPr lang="en-US" sz="2000" b="1" dirty="0">
              <a:solidFill>
                <a:srgbClr val="FFFF00"/>
              </a:solidFill>
            </a:endParaRPr>
          </a:p>
          <a:p>
            <a:pPr marL="352425" indent="-266700">
              <a:buFontTx/>
              <a:buChar char="•"/>
            </a:pPr>
            <a:r>
              <a:rPr lang="en-US" sz="2000" b="1" dirty="0">
                <a:solidFill>
                  <a:srgbClr val="FFFF00"/>
                </a:solidFill>
              </a:rPr>
              <a:t>Agroindustri</a:t>
            </a:r>
          </a:p>
          <a:p>
            <a:pPr marL="352425" indent="-266700">
              <a:buFontTx/>
              <a:buChar char="•"/>
            </a:pPr>
            <a:r>
              <a:rPr lang="en-US" sz="2000" b="1" dirty="0" err="1">
                <a:solidFill>
                  <a:srgbClr val="FFFF00"/>
                </a:solidFill>
              </a:rPr>
              <a:t>Perencanaan</a:t>
            </a:r>
            <a:r>
              <a:rPr lang="en-US" sz="2000" b="1" dirty="0">
                <a:solidFill>
                  <a:srgbClr val="FFFF00"/>
                </a:solidFill>
              </a:rPr>
              <a:t>  areal</a:t>
            </a:r>
          </a:p>
          <a:p>
            <a:pPr marL="352425" indent="-266700">
              <a:buFontTx/>
              <a:buChar char="•"/>
            </a:pPr>
            <a:r>
              <a:rPr lang="en-US" sz="2000" b="1" dirty="0" err="1">
                <a:solidFill>
                  <a:srgbClr val="FFFF00"/>
                </a:solidFill>
              </a:rPr>
              <a:t>Kelebihan</a:t>
            </a:r>
            <a:r>
              <a:rPr lang="en-US" sz="2000" b="1" dirty="0">
                <a:solidFill>
                  <a:srgbClr val="FFFF00"/>
                </a:solidFill>
              </a:rPr>
              <a:t> </a:t>
            </a:r>
            <a:r>
              <a:rPr lang="en-US" sz="2000" b="1" dirty="0" err="1">
                <a:solidFill>
                  <a:srgbClr val="FFFF00"/>
                </a:solidFill>
              </a:rPr>
              <a:t>dari</a:t>
            </a:r>
            <a:r>
              <a:rPr lang="en-US" sz="2000" b="1" dirty="0">
                <a:solidFill>
                  <a:srgbClr val="FFFF00"/>
                </a:solidFill>
              </a:rPr>
              <a:t> </a:t>
            </a:r>
            <a:r>
              <a:rPr lang="en-US" sz="2000" b="1" dirty="0" err="1">
                <a:solidFill>
                  <a:srgbClr val="FFFF00"/>
                </a:solidFill>
              </a:rPr>
              <a:t>pasokan</a:t>
            </a:r>
            <a:r>
              <a:rPr lang="en-US" sz="2000" b="1" dirty="0">
                <a:solidFill>
                  <a:srgbClr val="FFFF00"/>
                </a:solidFill>
              </a:rPr>
              <a:t> </a:t>
            </a:r>
            <a:r>
              <a:rPr lang="en-US" sz="2000" b="1" dirty="0" err="1">
                <a:solidFill>
                  <a:srgbClr val="FFFF00"/>
                </a:solidFill>
              </a:rPr>
              <a:t>luar</a:t>
            </a:r>
            <a:r>
              <a:rPr lang="en-US" sz="2000" b="1" dirty="0">
                <a:solidFill>
                  <a:srgbClr val="FFFF00"/>
                </a:solidFill>
              </a:rPr>
              <a:t> </a:t>
            </a:r>
          </a:p>
          <a:p>
            <a:pPr marL="352425" indent="-266700"/>
            <a:endParaRPr lang="en-US" sz="2000" b="1" dirty="0">
              <a:solidFill>
                <a:srgbClr val="FFFF00"/>
              </a:solidFill>
            </a:endParaRPr>
          </a:p>
        </p:txBody>
      </p:sp>
      <p:sp>
        <p:nvSpPr>
          <p:cNvPr id="437252" name="Text Box 4"/>
          <p:cNvSpPr txBox="1">
            <a:spLocks noChangeArrowheads="1"/>
          </p:cNvSpPr>
          <p:nvPr/>
        </p:nvSpPr>
        <p:spPr bwMode="auto">
          <a:xfrm>
            <a:off x="317500" y="1314450"/>
            <a:ext cx="8035925" cy="519113"/>
          </a:xfrm>
          <a:prstGeom prst="rect">
            <a:avLst/>
          </a:prstGeom>
          <a:noFill/>
          <a:ln w="9525">
            <a:noFill/>
            <a:miter lim="800000"/>
            <a:headEnd/>
            <a:tailEnd/>
          </a:ln>
          <a:effectLst/>
        </p:spPr>
        <p:txBody>
          <a:bodyPr lIns="91422" tIns="45712" rIns="91422" bIns="45712">
            <a:spAutoFit/>
          </a:bodyPr>
          <a:lstStyle/>
          <a:p>
            <a:pPr defTabSz="912813"/>
            <a:r>
              <a:rPr lang="en-US" sz="2800">
                <a:solidFill>
                  <a:srgbClr val="FFFF00"/>
                </a:solidFill>
                <a:latin typeface="Tahoma" pitchFamily="34" charset="0"/>
              </a:rPr>
              <a:t>Faktor penyebab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04800" y="274638"/>
            <a:ext cx="8610600" cy="1706562"/>
          </a:xfrm>
        </p:spPr>
        <p:txBody>
          <a:bodyPr>
            <a:normAutofit fontScale="90000"/>
          </a:bodyPr>
          <a:lstStyle/>
          <a:p>
            <a:r>
              <a:rPr lang="sv-SE" sz="3100">
                <a:solidFill>
                  <a:schemeClr val="tx1"/>
                </a:solidFill>
                <a:latin typeface="Tahoma" pitchFamily="34" charset="0"/>
              </a:rPr>
              <a:t>Presiden RI Pertama Ir. Soekarno :</a:t>
            </a:r>
            <a:br>
              <a:rPr lang="sv-SE" sz="3100">
                <a:solidFill>
                  <a:schemeClr val="tx1"/>
                </a:solidFill>
                <a:latin typeface="Tahoma" pitchFamily="34" charset="0"/>
              </a:rPr>
            </a:br>
            <a:r>
              <a:rPr lang="sv-SE" sz="3100">
                <a:solidFill>
                  <a:schemeClr val="tx1"/>
                </a:solidFill>
                <a:latin typeface="Tahoma" pitchFamily="34" charset="0"/>
              </a:rPr>
              <a:t> Pada peletakan batu pertama gedung Fakultas Pertanian, Universitas Indonesia di Bogor pada tanggal 27 April 1952</a:t>
            </a:r>
            <a:endParaRPr lang="en-US" sz="3100">
              <a:solidFill>
                <a:schemeClr val="tx1"/>
              </a:solidFill>
              <a:latin typeface="Tahoma" pitchFamily="34" charset="0"/>
            </a:endParaRPr>
          </a:p>
        </p:txBody>
      </p:sp>
      <p:sp>
        <p:nvSpPr>
          <p:cNvPr id="174083" name="AutoShape 3"/>
          <p:cNvSpPr>
            <a:spLocks noGrp="1" noChangeArrowheads="1"/>
          </p:cNvSpPr>
          <p:nvPr>
            <p:ph idx="1"/>
          </p:nvPr>
        </p:nvSpPr>
        <p:spPr>
          <a:xfrm>
            <a:off x="381000" y="2286000"/>
            <a:ext cx="8458200" cy="4267200"/>
          </a:xfrm>
          <a:prstGeom prst="roundRect">
            <a:avLst>
              <a:gd name="adj" fmla="val 16667"/>
            </a:avLst>
          </a:prstGeom>
          <a:solidFill>
            <a:srgbClr val="008000">
              <a:alpha val="42999"/>
            </a:srgbClr>
          </a:solidFill>
          <a:ln w="15875">
            <a:solidFill>
              <a:schemeClr val="tx1"/>
            </a:solidFill>
            <a:round/>
            <a:headEnd type="none" w="med" len="med"/>
            <a:tailEnd type="none" w="med" len="med"/>
          </a:ln>
        </p:spPr>
        <p:txBody>
          <a:bodyPr>
            <a:normAutofit lnSpcReduction="10000"/>
          </a:bodyPr>
          <a:lstStyle/>
          <a:p>
            <a:pPr algn="ctr">
              <a:buFont typeface="Wingdings" pitchFamily="2" charset="2"/>
              <a:buNone/>
            </a:pPr>
            <a:r>
              <a:rPr lang="sv-SE" sz="2800"/>
              <a:t>“…, </a:t>
            </a:r>
            <a:r>
              <a:rPr lang="sv-SE" sz="2800" i="1"/>
              <a:t>apa yang hendak saya katakan itu, adalah amat penting bagi kita, amat penting, bahkan mengenai </a:t>
            </a:r>
            <a:r>
              <a:rPr lang="sv-SE" sz="2800" b="1" i="1">
                <a:solidFill>
                  <a:srgbClr val="CC3300"/>
                </a:solidFill>
              </a:rPr>
              <a:t>soal mati-hidupnya bangsa kita dikemudian hari</a:t>
            </a:r>
            <a:r>
              <a:rPr lang="sv-SE" sz="2800" i="1"/>
              <a:t> …, Oleh karena, soal yang hendak saya bicarakan itu mengenai soal persediaan makanan rakyat : Cukupkah persediaan  makan rakyat dikemudian hari ? Jika tidak, bagaimana cara menambah persediaan makan rakyat kita ?</a:t>
            </a:r>
            <a:r>
              <a:rPr lang="sv-SE" sz="2800"/>
              <a:t>”</a:t>
            </a:r>
            <a:endParaRPr lang="en-US" sz="2800"/>
          </a:p>
        </p:txBody>
      </p:sp>
      <p:sp>
        <p:nvSpPr>
          <p:cNvPr id="6" name="Slide Number Placeholder 5"/>
          <p:cNvSpPr>
            <a:spLocks noGrp="1"/>
          </p:cNvSpPr>
          <p:nvPr>
            <p:ph type="sldNum" sz="quarter" idx="12"/>
          </p:nvPr>
        </p:nvSpPr>
        <p:spPr/>
        <p:txBody>
          <a:bodyPr/>
          <a:lstStyle/>
          <a:p>
            <a:fld id="{586833A1-CE3B-4C02-8F04-2E509087F3C4}" type="slidenum">
              <a:rPr lang="en-US"/>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ext Box 2"/>
          <p:cNvSpPr txBox="1">
            <a:spLocks noChangeArrowheads="1"/>
          </p:cNvSpPr>
          <p:nvPr/>
        </p:nvSpPr>
        <p:spPr bwMode="auto">
          <a:xfrm>
            <a:off x="319088" y="339725"/>
            <a:ext cx="7883525" cy="641350"/>
          </a:xfrm>
          <a:prstGeom prst="rect">
            <a:avLst/>
          </a:prstGeom>
          <a:noFill/>
          <a:ln w="9525">
            <a:noFill/>
            <a:miter lim="800000"/>
            <a:headEnd/>
            <a:tailEnd/>
          </a:ln>
          <a:effectLst/>
        </p:spPr>
        <p:txBody>
          <a:bodyPr wrap="none" lIns="91422" tIns="45712" rIns="91422" bIns="45712">
            <a:spAutoFit/>
          </a:bodyPr>
          <a:lstStyle/>
          <a:p>
            <a:pPr defTabSz="912813"/>
            <a:r>
              <a:rPr lang="en-US" sz="3600" b="1">
                <a:solidFill>
                  <a:srgbClr val="FFFF00"/>
                </a:solidFill>
                <a:latin typeface="Tahoma" pitchFamily="34" charset="0"/>
              </a:rPr>
              <a:t>KEKURANGAN PANGAN (wilayah)</a:t>
            </a:r>
          </a:p>
        </p:txBody>
      </p:sp>
      <p:sp>
        <p:nvSpPr>
          <p:cNvPr id="438275" name="Text Box 3"/>
          <p:cNvSpPr txBox="1">
            <a:spLocks noChangeArrowheads="1"/>
          </p:cNvSpPr>
          <p:nvPr/>
        </p:nvSpPr>
        <p:spPr bwMode="auto">
          <a:xfrm>
            <a:off x="317500" y="1314450"/>
            <a:ext cx="8035925" cy="519113"/>
          </a:xfrm>
          <a:prstGeom prst="rect">
            <a:avLst/>
          </a:prstGeom>
          <a:noFill/>
          <a:ln w="9525">
            <a:noFill/>
            <a:miter lim="800000"/>
            <a:headEnd/>
            <a:tailEnd/>
          </a:ln>
          <a:effectLst/>
        </p:spPr>
        <p:txBody>
          <a:bodyPr lIns="91422" tIns="45712" rIns="91422" bIns="45712">
            <a:spAutoFit/>
          </a:bodyPr>
          <a:lstStyle/>
          <a:p>
            <a:pPr defTabSz="912813"/>
            <a:r>
              <a:rPr lang="en-US" sz="2800">
                <a:solidFill>
                  <a:srgbClr val="FFFF00"/>
                </a:solidFill>
                <a:latin typeface="Tahoma" pitchFamily="34" charset="0"/>
              </a:rPr>
              <a:t>Faktor penyebab kekurangan :</a:t>
            </a:r>
          </a:p>
        </p:txBody>
      </p:sp>
      <p:sp>
        <p:nvSpPr>
          <p:cNvPr id="438276" name="Text Box 4"/>
          <p:cNvSpPr txBox="1">
            <a:spLocks noChangeArrowheads="1"/>
          </p:cNvSpPr>
          <p:nvPr/>
        </p:nvSpPr>
        <p:spPr bwMode="auto">
          <a:xfrm>
            <a:off x="317500" y="2270125"/>
            <a:ext cx="8043863" cy="4035425"/>
          </a:xfrm>
          <a:prstGeom prst="rect">
            <a:avLst/>
          </a:prstGeom>
          <a:noFill/>
          <a:ln w="9525">
            <a:noFill/>
            <a:miter lim="800000"/>
            <a:headEnd/>
            <a:tailEnd/>
          </a:ln>
          <a:effectLst/>
        </p:spPr>
        <p:txBody>
          <a:bodyPr lIns="91422" tIns="45712" rIns="91422" bIns="45712">
            <a:spAutoFit/>
          </a:bodyPr>
          <a:lstStyle/>
          <a:p>
            <a:pPr marL="457200" indent="-457200" defTabSz="912813">
              <a:lnSpc>
                <a:spcPct val="120000"/>
              </a:lnSpc>
              <a:buFontTx/>
              <a:buAutoNum type="arabicPeriod"/>
            </a:pPr>
            <a:r>
              <a:rPr lang="en-US" sz="2400" b="1">
                <a:solidFill>
                  <a:srgbClr val="FFFF00"/>
                </a:solidFill>
                <a:latin typeface="Tahoma" pitchFamily="34" charset="0"/>
              </a:rPr>
              <a:t>Kegagalan produksi pangan (iklim. Hama-penyakit)</a:t>
            </a:r>
          </a:p>
          <a:p>
            <a:pPr marL="457200" indent="-457200" defTabSz="912813">
              <a:lnSpc>
                <a:spcPct val="120000"/>
              </a:lnSpc>
              <a:buFontTx/>
              <a:buAutoNum type="arabicPeriod"/>
            </a:pPr>
            <a:r>
              <a:rPr lang="en-US" sz="2400" b="1">
                <a:solidFill>
                  <a:srgbClr val="FFFF00"/>
                </a:solidFill>
                <a:latin typeface="Tahoma" pitchFamily="34" charset="0"/>
              </a:rPr>
              <a:t>Rendahnya ketersediaan pangan dari produksi setempat maupun pasokan dari luar</a:t>
            </a:r>
          </a:p>
          <a:p>
            <a:pPr marL="457200" indent="-457200" defTabSz="912813">
              <a:lnSpc>
                <a:spcPct val="120000"/>
              </a:lnSpc>
              <a:buFontTx/>
              <a:buAutoNum type="arabicPeriod"/>
            </a:pPr>
            <a:r>
              <a:rPr lang="en-US" sz="2400" b="1">
                <a:solidFill>
                  <a:srgbClr val="FFFF00"/>
                </a:solidFill>
                <a:latin typeface="Tahoma" pitchFamily="34" charset="0"/>
              </a:rPr>
              <a:t>Gangguan distribusi karena kerusakan sarana dan prasarana serta keamanan distribusi</a:t>
            </a:r>
          </a:p>
          <a:p>
            <a:pPr marL="457200" indent="-457200" defTabSz="912813">
              <a:lnSpc>
                <a:spcPct val="120000"/>
              </a:lnSpc>
              <a:buFontTx/>
              <a:buAutoNum type="arabicPeriod"/>
            </a:pPr>
            <a:r>
              <a:rPr lang="en-US" sz="2400" b="1">
                <a:solidFill>
                  <a:srgbClr val="FFFF00"/>
                </a:solidFill>
                <a:latin typeface="Tahoma" pitchFamily="34" charset="0"/>
              </a:rPr>
              <a:t>Terjadinya bencana alam (banjir, Longsor, Gempa, dsb)</a:t>
            </a:r>
          </a:p>
          <a:p>
            <a:pPr marL="457200" indent="-457200" defTabSz="912813">
              <a:lnSpc>
                <a:spcPct val="120000"/>
              </a:lnSpc>
              <a:buFontTx/>
              <a:buAutoNum type="arabicPeriod"/>
            </a:pPr>
            <a:r>
              <a:rPr lang="en-US" sz="2400" b="1">
                <a:solidFill>
                  <a:srgbClr val="FFFF00"/>
                </a:solidFill>
                <a:latin typeface="Tahoma" pitchFamily="34" charset="0"/>
              </a:rPr>
              <a:t>Gangguan kondisi sosial</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Text Box 2"/>
          <p:cNvSpPr txBox="1">
            <a:spLocks noChangeArrowheads="1"/>
          </p:cNvSpPr>
          <p:nvPr/>
        </p:nvSpPr>
        <p:spPr bwMode="auto">
          <a:xfrm>
            <a:off x="252413" y="207963"/>
            <a:ext cx="8620125" cy="1190625"/>
          </a:xfrm>
          <a:prstGeom prst="rect">
            <a:avLst/>
          </a:prstGeom>
          <a:noFill/>
          <a:ln w="9525">
            <a:noFill/>
            <a:miter lim="800000"/>
            <a:headEnd/>
            <a:tailEnd/>
          </a:ln>
          <a:effectLst/>
        </p:spPr>
        <p:txBody>
          <a:bodyPr wrap="none" lIns="91422" tIns="45712" rIns="91422" bIns="45712">
            <a:spAutoFit/>
          </a:bodyPr>
          <a:lstStyle/>
          <a:p>
            <a:pPr defTabSz="912813"/>
            <a:r>
              <a:rPr lang="en-US" sz="3600" b="1">
                <a:solidFill>
                  <a:srgbClr val="FFFF00"/>
                </a:solidFill>
                <a:latin typeface="Tahoma" pitchFamily="34" charset="0"/>
              </a:rPr>
              <a:t>KETIDAK-MAMPUAN AKSES PANGAN</a:t>
            </a:r>
          </a:p>
          <a:p>
            <a:pPr defTabSz="912813"/>
            <a:r>
              <a:rPr lang="en-US" sz="3600" b="1">
                <a:solidFill>
                  <a:srgbClr val="FFFF00"/>
                </a:solidFill>
                <a:latin typeface="Tahoma" pitchFamily="34" charset="0"/>
              </a:rPr>
              <a:t>(RUMAH TANGGA)</a:t>
            </a:r>
          </a:p>
        </p:txBody>
      </p:sp>
      <p:sp>
        <p:nvSpPr>
          <p:cNvPr id="439299" name="Text Box 3"/>
          <p:cNvSpPr txBox="1">
            <a:spLocks noChangeArrowheads="1"/>
          </p:cNvSpPr>
          <p:nvPr/>
        </p:nvSpPr>
        <p:spPr bwMode="auto">
          <a:xfrm>
            <a:off x="531813" y="1928813"/>
            <a:ext cx="8094662" cy="4692650"/>
          </a:xfrm>
          <a:prstGeom prst="rect">
            <a:avLst/>
          </a:prstGeom>
          <a:noFill/>
          <a:ln w="9525">
            <a:noFill/>
            <a:miter lim="800000"/>
            <a:headEnd/>
            <a:tailEnd/>
          </a:ln>
          <a:effectLst/>
        </p:spPr>
        <p:txBody>
          <a:bodyPr lIns="91422" tIns="45712" rIns="91422" bIns="45712">
            <a:spAutoFit/>
          </a:bodyPr>
          <a:lstStyle/>
          <a:p>
            <a:pPr defTabSz="912813"/>
            <a:r>
              <a:rPr lang="en-US" sz="2400" b="1" i="1">
                <a:solidFill>
                  <a:srgbClr val="FFFF00"/>
                </a:solidFill>
                <a:latin typeface="Tahoma" pitchFamily="34" charset="0"/>
              </a:rPr>
              <a:t>Bersifat fisik :</a:t>
            </a:r>
          </a:p>
          <a:p>
            <a:pPr defTabSz="912813">
              <a:lnSpc>
                <a:spcPct val="30000"/>
              </a:lnSpc>
            </a:pPr>
            <a:endParaRPr lang="en-US" sz="2400" b="1" i="1">
              <a:solidFill>
                <a:srgbClr val="FFFF00"/>
              </a:solidFill>
              <a:latin typeface="Tahoma" pitchFamily="34" charset="0"/>
            </a:endParaRPr>
          </a:p>
          <a:p>
            <a:pPr defTabSz="912813"/>
            <a:r>
              <a:rPr lang="en-US" sz="2400">
                <a:solidFill>
                  <a:srgbClr val="FFFF00"/>
                </a:solidFill>
                <a:latin typeface="Tahoma" pitchFamily="34" charset="0"/>
              </a:rPr>
              <a:t>Kendala kurang baiknya sistem distribusi, rusaknya sarana &amp; prasarana transportasi, isolasi daerah,  dll</a:t>
            </a:r>
          </a:p>
          <a:p>
            <a:pPr defTabSz="912813">
              <a:lnSpc>
                <a:spcPct val="130000"/>
              </a:lnSpc>
            </a:pPr>
            <a:r>
              <a:rPr lang="en-US" sz="2400" b="1" i="1">
                <a:solidFill>
                  <a:srgbClr val="FFFF00"/>
                </a:solidFill>
                <a:latin typeface="Tahoma" pitchFamily="34" charset="0"/>
              </a:rPr>
              <a:t>Bersifat ekonomi :</a:t>
            </a:r>
          </a:p>
          <a:p>
            <a:pPr defTabSz="912813"/>
            <a:r>
              <a:rPr lang="en-US" sz="2400">
                <a:solidFill>
                  <a:srgbClr val="FFFF00"/>
                </a:solidFill>
                <a:latin typeface="Tahoma" pitchFamily="34" charset="0"/>
              </a:rPr>
              <a:t>Penurunan kemampuan daya beli dari masyarakat/individu (naiknya harga, rendahnya pendapatan, kesempatan kerja)</a:t>
            </a:r>
            <a:r>
              <a:rPr lang="en-US" sz="2400">
                <a:solidFill>
                  <a:srgbClr val="FFFF00"/>
                </a:solidFill>
                <a:latin typeface="Tahoma" pitchFamily="34" charset="0"/>
                <a:sym typeface="Wingdings" pitchFamily="2" charset="2"/>
              </a:rPr>
              <a:t> pangan tak terjangkau</a:t>
            </a:r>
          </a:p>
          <a:p>
            <a:pPr defTabSz="912813"/>
            <a:endParaRPr lang="en-US" sz="2400">
              <a:solidFill>
                <a:srgbClr val="FFFF00"/>
              </a:solidFill>
              <a:latin typeface="Tahoma" pitchFamily="34" charset="0"/>
              <a:sym typeface="Wingdings" pitchFamily="2" charset="2"/>
            </a:endParaRPr>
          </a:p>
          <a:p>
            <a:pPr defTabSz="912813"/>
            <a:r>
              <a:rPr lang="en-US" sz="2400" b="1">
                <a:solidFill>
                  <a:srgbClr val="FFFF00"/>
                </a:solidFill>
                <a:latin typeface="Tahoma" pitchFamily="34" charset="0"/>
                <a:sym typeface="Wingdings" pitchFamily="2" charset="2"/>
              </a:rPr>
              <a:t>Bersifat Sosial</a:t>
            </a:r>
          </a:p>
          <a:p>
            <a:pPr defTabSz="912813"/>
            <a:r>
              <a:rPr lang="en-US" sz="2400">
                <a:solidFill>
                  <a:srgbClr val="FFFF00"/>
                </a:solidFill>
                <a:latin typeface="Tahoma" pitchFamily="34" charset="0"/>
                <a:sym typeface="Wingdings" pitchFamily="2" charset="2"/>
              </a:rPr>
              <a:t>Adanya </a:t>
            </a:r>
            <a:r>
              <a:rPr lang="en-US" sz="2400">
                <a:solidFill>
                  <a:srgbClr val="FFFF00"/>
                </a:solidFill>
              </a:rPr>
              <a:t>konflik sosial, adat/kebiasaan buruk, rendahnya pendidikan/pengetahuan, kurangnya perhatian pemerintah lokal, kurang aktifinya kelembagaan lokal</a:t>
            </a:r>
          </a:p>
        </p:txBody>
      </p:sp>
      <p:sp>
        <p:nvSpPr>
          <p:cNvPr id="439300" name="Text Box 4"/>
          <p:cNvSpPr txBox="1">
            <a:spLocks noChangeArrowheads="1"/>
          </p:cNvSpPr>
          <p:nvPr/>
        </p:nvSpPr>
        <p:spPr bwMode="auto">
          <a:xfrm>
            <a:off x="317500" y="1314450"/>
            <a:ext cx="8035925" cy="519113"/>
          </a:xfrm>
          <a:prstGeom prst="rect">
            <a:avLst/>
          </a:prstGeom>
          <a:noFill/>
          <a:ln w="9525">
            <a:noFill/>
            <a:miter lim="800000"/>
            <a:headEnd/>
            <a:tailEnd/>
          </a:ln>
          <a:effectLst/>
        </p:spPr>
        <p:txBody>
          <a:bodyPr lIns="91422" tIns="45712" rIns="91422" bIns="45712">
            <a:spAutoFit/>
          </a:bodyPr>
          <a:lstStyle/>
          <a:p>
            <a:pPr defTabSz="912813"/>
            <a:r>
              <a:rPr lang="en-US" sz="2800">
                <a:solidFill>
                  <a:srgbClr val="FFFF00"/>
                </a:solidFill>
                <a:latin typeface="Tahoma" pitchFamily="34" charset="0"/>
              </a:rPr>
              <a:t>Faktor penyebab kekurangan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ChangeArrowheads="1"/>
          </p:cNvSpPr>
          <p:nvPr/>
        </p:nvSpPr>
        <p:spPr bwMode="auto">
          <a:xfrm>
            <a:off x="0" y="0"/>
            <a:ext cx="9144000" cy="304800"/>
          </a:xfrm>
          <a:prstGeom prst="rect">
            <a:avLst/>
          </a:prstGeom>
          <a:solidFill>
            <a:srgbClr val="FFA669"/>
          </a:solidFill>
          <a:ln w="9525" algn="in">
            <a:noFill/>
            <a:miter lim="800000"/>
            <a:headEnd/>
            <a:tailEnd/>
          </a:ln>
        </p:spPr>
        <p:txBody>
          <a:bodyPr lIns="36576" tIns="36576" rIns="36576" bIns="36576"/>
          <a:lstStyle/>
          <a:p>
            <a:r>
              <a:rPr lang="en-US" sz="1400" b="1">
                <a:latin typeface="Comic Sans MS" pitchFamily="66" charset="0"/>
              </a:rPr>
              <a:t>STATUS KESEHATAN</a:t>
            </a:r>
          </a:p>
        </p:txBody>
      </p:sp>
      <p:sp>
        <p:nvSpPr>
          <p:cNvPr id="25606" name="Rectangle 3"/>
          <p:cNvSpPr>
            <a:spLocks noChangeArrowheads="1" noChangeShapeType="1"/>
          </p:cNvSpPr>
          <p:nvPr/>
        </p:nvSpPr>
        <p:spPr bwMode="auto">
          <a:xfrm>
            <a:off x="0" y="304800"/>
            <a:ext cx="9144000" cy="100013"/>
          </a:xfrm>
          <a:prstGeom prst="rect">
            <a:avLst/>
          </a:prstGeom>
          <a:solidFill>
            <a:srgbClr val="191989"/>
          </a:solidFill>
          <a:ln w="9525" algn="in">
            <a:noFill/>
            <a:miter lim="800000"/>
            <a:headEnd/>
            <a:tailEnd/>
          </a:ln>
        </p:spPr>
        <p:txBody>
          <a:bodyPr lIns="36576" tIns="36576" rIns="36576" bIns="36576"/>
          <a:lstStyle/>
          <a:p>
            <a:endParaRPr lang="id-ID" sz="1400" b="1">
              <a:solidFill>
                <a:schemeClr val="bg1"/>
              </a:solidFill>
              <a:latin typeface="Lucida Calligraphy" pitchFamily="66" charset="0"/>
            </a:endParaRPr>
          </a:p>
        </p:txBody>
      </p:sp>
      <p:sp>
        <p:nvSpPr>
          <p:cNvPr id="25607" name="Title 8"/>
          <p:cNvSpPr>
            <a:spLocks noGrp="1"/>
          </p:cNvSpPr>
          <p:nvPr>
            <p:ph type="title"/>
          </p:nvPr>
        </p:nvSpPr>
        <p:spPr/>
        <p:txBody>
          <a:bodyPr/>
          <a:lstStyle/>
          <a:p>
            <a:pPr algn="l" eaLnBrk="1" hangingPunct="1"/>
            <a:r>
              <a:rPr lang="en-US" sz="2800" b="1" dirty="0" smtClean="0">
                <a:solidFill>
                  <a:srgbClr val="C00000"/>
                </a:solidFill>
                <a:latin typeface="Comic Sans MS" pitchFamily="66" charset="0"/>
              </a:rPr>
              <a:t>Status </a:t>
            </a:r>
            <a:r>
              <a:rPr lang="en-US" sz="2800" b="1" dirty="0" err="1" smtClean="0">
                <a:solidFill>
                  <a:srgbClr val="C00000"/>
                </a:solidFill>
                <a:latin typeface="Comic Sans MS" pitchFamily="66" charset="0"/>
              </a:rPr>
              <a:t>kesehatan</a:t>
            </a:r>
            <a:endParaRPr lang="en-US" sz="2800" b="1" dirty="0" smtClean="0">
              <a:solidFill>
                <a:srgbClr val="C00000"/>
              </a:solidFill>
              <a:latin typeface="Comic Sans MS" pitchFamily="66" charset="0"/>
            </a:endParaRPr>
          </a:p>
        </p:txBody>
      </p:sp>
      <p:sp>
        <p:nvSpPr>
          <p:cNvPr id="25608" name="Content Placeholder 9"/>
          <p:cNvSpPr>
            <a:spLocks noGrp="1"/>
          </p:cNvSpPr>
          <p:nvPr>
            <p:ph idx="1"/>
          </p:nvPr>
        </p:nvSpPr>
        <p:spPr>
          <a:xfrm>
            <a:off x="457200" y="1268413"/>
            <a:ext cx="8229600" cy="4525962"/>
          </a:xfrm>
        </p:spPr>
        <p:txBody>
          <a:bodyPr/>
          <a:lstStyle/>
          <a:p>
            <a:pPr eaLnBrk="1" hangingPunct="1"/>
            <a:r>
              <a:rPr lang="en-US" sz="2400" dirty="0" err="1" smtClean="0">
                <a:latin typeface="Comic Sans MS" pitchFamily="66" charset="0"/>
              </a:rPr>
              <a:t>Kondisi</a:t>
            </a:r>
            <a:r>
              <a:rPr lang="en-US" sz="2400" dirty="0" smtClean="0">
                <a:latin typeface="Comic Sans MS" pitchFamily="66" charset="0"/>
              </a:rPr>
              <a:t> </a:t>
            </a:r>
            <a:r>
              <a:rPr lang="en-US" sz="2400" dirty="0" err="1" smtClean="0">
                <a:latin typeface="Comic Sans MS" pitchFamily="66" charset="0"/>
              </a:rPr>
              <a:t>kesehatan</a:t>
            </a:r>
            <a:r>
              <a:rPr lang="en-US" sz="2400" dirty="0" smtClean="0">
                <a:latin typeface="Comic Sans MS" pitchFamily="66" charset="0"/>
              </a:rPr>
              <a:t> </a:t>
            </a:r>
            <a:r>
              <a:rPr lang="en-US" sz="2400" dirty="0" err="1" smtClean="0">
                <a:latin typeface="Comic Sans MS" pitchFamily="66" charset="0"/>
              </a:rPr>
              <a:t>sso</a:t>
            </a:r>
            <a:r>
              <a:rPr lang="en-US" sz="2400" dirty="0" smtClean="0">
                <a:latin typeface="Comic Sans MS" pitchFamily="66" charset="0"/>
              </a:rPr>
              <a:t> </a:t>
            </a:r>
            <a:r>
              <a:rPr lang="en-US" sz="2400" dirty="0" err="1" smtClean="0">
                <a:latin typeface="Comic Sans MS" pitchFamily="66" charset="0"/>
              </a:rPr>
              <a:t>dapat</a:t>
            </a:r>
            <a:r>
              <a:rPr lang="en-US" sz="2400" dirty="0" smtClean="0">
                <a:latin typeface="Comic Sans MS" pitchFamily="66" charset="0"/>
              </a:rPr>
              <a:t> </a:t>
            </a:r>
            <a:r>
              <a:rPr lang="en-US" sz="2400" dirty="0" err="1" smtClean="0">
                <a:latin typeface="Comic Sans MS" pitchFamily="66" charset="0"/>
              </a:rPr>
              <a:t>pengaruhi</a:t>
            </a:r>
            <a:r>
              <a:rPr lang="en-US" sz="2400" dirty="0" smtClean="0">
                <a:latin typeface="Comic Sans MS" pitchFamily="66" charset="0"/>
              </a:rPr>
              <a:t> </a:t>
            </a:r>
            <a:r>
              <a:rPr lang="en-US" sz="2400" dirty="0" err="1" smtClean="0">
                <a:latin typeface="Comic Sans MS" pitchFamily="66" charset="0"/>
              </a:rPr>
              <a:t>jenis</a:t>
            </a:r>
            <a:r>
              <a:rPr lang="en-US" sz="2400" dirty="0" smtClean="0">
                <a:latin typeface="Comic Sans MS" pitchFamily="66" charset="0"/>
              </a:rPr>
              <a:t> </a:t>
            </a:r>
            <a:r>
              <a:rPr lang="en-US" sz="2400" dirty="0" err="1" smtClean="0">
                <a:latin typeface="Comic Sans MS" pitchFamily="66" charset="0"/>
              </a:rPr>
              <a:t>dan</a:t>
            </a:r>
            <a:r>
              <a:rPr lang="en-US" sz="2400" dirty="0" smtClean="0">
                <a:latin typeface="Comic Sans MS" pitchFamily="66" charset="0"/>
              </a:rPr>
              <a:t> </a:t>
            </a:r>
            <a:r>
              <a:rPr lang="en-US" sz="2400" dirty="0" err="1" smtClean="0">
                <a:latin typeface="Comic Sans MS" pitchFamily="66" charset="0"/>
              </a:rPr>
              <a:t>jumlah</a:t>
            </a:r>
            <a:r>
              <a:rPr lang="en-US" sz="2400" dirty="0" smtClean="0">
                <a:latin typeface="Comic Sans MS" pitchFamily="66" charset="0"/>
              </a:rPr>
              <a:t> </a:t>
            </a:r>
            <a:r>
              <a:rPr lang="en-US" sz="2400" dirty="0" err="1" smtClean="0">
                <a:latin typeface="Comic Sans MS" pitchFamily="66" charset="0"/>
              </a:rPr>
              <a:t>makanan</a:t>
            </a:r>
            <a:r>
              <a:rPr lang="en-US" sz="2400" dirty="0" smtClean="0">
                <a:latin typeface="Comic Sans MS" pitchFamily="66" charset="0"/>
              </a:rPr>
              <a:t> </a:t>
            </a:r>
            <a:r>
              <a:rPr lang="en-US" sz="2400" dirty="0" err="1" smtClean="0">
                <a:latin typeface="Comic Sans MS" pitchFamily="66" charset="0"/>
              </a:rPr>
              <a:t>yg</a:t>
            </a:r>
            <a:r>
              <a:rPr lang="en-US" sz="2400" dirty="0" smtClean="0">
                <a:latin typeface="Comic Sans MS" pitchFamily="66" charset="0"/>
              </a:rPr>
              <a:t> </a:t>
            </a:r>
            <a:r>
              <a:rPr lang="en-US" sz="2400" dirty="0" err="1" smtClean="0">
                <a:latin typeface="Comic Sans MS" pitchFamily="66" charset="0"/>
              </a:rPr>
              <a:t>dikonsumsi</a:t>
            </a:r>
            <a:r>
              <a:rPr lang="en-US" sz="2400" dirty="0" smtClean="0">
                <a:latin typeface="Comic Sans MS" pitchFamily="66" charset="0"/>
              </a:rPr>
              <a:t>. </a:t>
            </a:r>
          </a:p>
          <a:p>
            <a:pPr eaLnBrk="1" hangingPunct="1"/>
            <a:r>
              <a:rPr lang="en-US" sz="2400" dirty="0" err="1" smtClean="0">
                <a:latin typeface="Comic Sans MS" pitchFamily="66" charset="0"/>
              </a:rPr>
              <a:t>Pada</a:t>
            </a:r>
            <a:r>
              <a:rPr lang="en-US" sz="2400" dirty="0" smtClean="0">
                <a:latin typeface="Comic Sans MS" pitchFamily="66" charset="0"/>
              </a:rPr>
              <a:t> </a:t>
            </a:r>
            <a:r>
              <a:rPr lang="en-US" sz="2400" dirty="0" err="1" smtClean="0">
                <a:latin typeface="Comic Sans MS" pitchFamily="66" charset="0"/>
              </a:rPr>
              <a:t>umumnya</a:t>
            </a:r>
            <a:r>
              <a:rPr lang="en-US" sz="2400" dirty="0" smtClean="0">
                <a:latin typeface="Comic Sans MS" pitchFamily="66" charset="0"/>
              </a:rPr>
              <a:t> </a:t>
            </a:r>
            <a:r>
              <a:rPr lang="en-US" sz="2400" dirty="0" err="1" smtClean="0">
                <a:latin typeface="Comic Sans MS" pitchFamily="66" charset="0"/>
              </a:rPr>
              <a:t>ketika</a:t>
            </a:r>
            <a:r>
              <a:rPr lang="en-US" sz="2400" dirty="0" smtClean="0">
                <a:latin typeface="Comic Sans MS" pitchFamily="66" charset="0"/>
              </a:rPr>
              <a:t> </a:t>
            </a:r>
            <a:r>
              <a:rPr lang="en-US" sz="2400" dirty="0" err="1" smtClean="0">
                <a:latin typeface="Comic Sans MS" pitchFamily="66" charset="0"/>
              </a:rPr>
              <a:t>sakit</a:t>
            </a:r>
            <a:r>
              <a:rPr lang="en-US" sz="2400" dirty="0" smtClean="0">
                <a:latin typeface="Comic Sans MS" pitchFamily="66" charset="0"/>
              </a:rPr>
              <a:t>, </a:t>
            </a:r>
            <a:r>
              <a:rPr lang="en-US" sz="2400" dirty="0" err="1" smtClean="0">
                <a:latin typeface="Comic Sans MS" pitchFamily="66" charset="0"/>
              </a:rPr>
              <a:t>seseorang</a:t>
            </a:r>
            <a:r>
              <a:rPr lang="en-US" sz="2400" dirty="0" smtClean="0">
                <a:latin typeface="Comic Sans MS" pitchFamily="66" charset="0"/>
              </a:rPr>
              <a:t> </a:t>
            </a:r>
            <a:r>
              <a:rPr lang="en-US" sz="2400" dirty="0" err="1" smtClean="0">
                <a:latin typeface="Comic Sans MS" pitchFamily="66" charset="0"/>
              </a:rPr>
              <a:t>mengalami</a:t>
            </a:r>
            <a:r>
              <a:rPr lang="en-US" sz="2400" dirty="0" smtClean="0">
                <a:latin typeface="Comic Sans MS" pitchFamily="66" charset="0"/>
              </a:rPr>
              <a:t> </a:t>
            </a:r>
            <a:r>
              <a:rPr lang="en-US" sz="2400" dirty="0" err="1" smtClean="0">
                <a:latin typeface="Comic Sans MS" pitchFamily="66" charset="0"/>
              </a:rPr>
              <a:t>penurunan</a:t>
            </a:r>
            <a:r>
              <a:rPr lang="en-US" sz="2400" dirty="0" smtClean="0">
                <a:latin typeface="Comic Sans MS" pitchFamily="66" charset="0"/>
              </a:rPr>
              <a:t> </a:t>
            </a:r>
            <a:r>
              <a:rPr lang="en-US" sz="2400" dirty="0" err="1" smtClean="0">
                <a:latin typeface="Comic Sans MS" pitchFamily="66" charset="0"/>
              </a:rPr>
              <a:t>selera</a:t>
            </a:r>
            <a:r>
              <a:rPr lang="en-US" sz="2400" dirty="0" smtClean="0">
                <a:latin typeface="Comic Sans MS" pitchFamily="66" charset="0"/>
              </a:rPr>
              <a:t> </a:t>
            </a:r>
            <a:r>
              <a:rPr lang="en-US" sz="2400" dirty="0" err="1" smtClean="0">
                <a:latin typeface="Comic Sans MS" pitchFamily="66" charset="0"/>
              </a:rPr>
              <a:t>makan</a:t>
            </a:r>
            <a:endParaRPr lang="en-US" sz="2400" dirty="0" smtClean="0">
              <a:latin typeface="Comic Sans MS" pitchFamily="66" charset="0"/>
            </a:endParaRPr>
          </a:p>
          <a:p>
            <a:pPr eaLnBrk="1" hangingPunct="1"/>
            <a:r>
              <a:rPr lang="en-US" sz="2400" dirty="0" smtClean="0">
                <a:latin typeface="Comic Sans MS" pitchFamily="66" charset="0"/>
              </a:rPr>
              <a:t>Contoh2 </a:t>
            </a:r>
            <a:r>
              <a:rPr lang="en-US" sz="2400" dirty="0" err="1" smtClean="0">
                <a:latin typeface="Comic Sans MS" pitchFamily="66" charset="0"/>
              </a:rPr>
              <a:t>kondisi</a:t>
            </a:r>
            <a:r>
              <a:rPr lang="en-US" sz="2400" dirty="0" smtClean="0">
                <a:latin typeface="Comic Sans MS" pitchFamily="66" charset="0"/>
              </a:rPr>
              <a:t> </a:t>
            </a:r>
            <a:r>
              <a:rPr lang="en-US" sz="2400" dirty="0" err="1" smtClean="0">
                <a:latin typeface="Comic Sans MS" pitchFamily="66" charset="0"/>
              </a:rPr>
              <a:t>sakit</a:t>
            </a:r>
            <a:r>
              <a:rPr lang="en-US" sz="2400" dirty="0" smtClean="0">
                <a:latin typeface="Comic Sans MS" pitchFamily="66" charset="0"/>
              </a:rPr>
              <a:t> </a:t>
            </a:r>
            <a:r>
              <a:rPr lang="en-US" sz="2400" dirty="0" err="1" smtClean="0">
                <a:latin typeface="Comic Sans MS" pitchFamily="66" charset="0"/>
              </a:rPr>
              <a:t>yg</a:t>
            </a:r>
            <a:r>
              <a:rPr lang="en-US" sz="2400" dirty="0" smtClean="0">
                <a:latin typeface="Comic Sans MS" pitchFamily="66" charset="0"/>
              </a:rPr>
              <a:t> </a:t>
            </a:r>
            <a:r>
              <a:rPr lang="en-US" sz="2400" dirty="0" err="1" smtClean="0">
                <a:latin typeface="Comic Sans MS" pitchFamily="66" charset="0"/>
              </a:rPr>
              <a:t>berhubugan</a:t>
            </a:r>
            <a:r>
              <a:rPr lang="en-US" sz="2400" dirty="0" smtClean="0">
                <a:latin typeface="Comic Sans MS" pitchFamily="66" charset="0"/>
              </a:rPr>
              <a:t> dg </a:t>
            </a:r>
            <a:r>
              <a:rPr lang="en-US" sz="2400" dirty="0" err="1" smtClean="0">
                <a:latin typeface="Comic Sans MS" pitchFamily="66" charset="0"/>
              </a:rPr>
              <a:t>konsumsi</a:t>
            </a:r>
            <a:r>
              <a:rPr lang="en-US" sz="2400" dirty="0" smtClean="0">
                <a:latin typeface="Comic Sans MS" pitchFamily="66" charset="0"/>
              </a:rPr>
              <a:t>:</a:t>
            </a:r>
          </a:p>
          <a:p>
            <a:pPr lvl="1" eaLnBrk="1" hangingPunct="1"/>
            <a:r>
              <a:rPr lang="en-US" sz="2000" dirty="0" smtClean="0">
                <a:latin typeface="Comic Sans MS" pitchFamily="66" charset="0"/>
              </a:rPr>
              <a:t>Diabetes </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atur</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makanan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menurut</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indeks</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glikemik</a:t>
            </a:r>
            <a:endParaRPr lang="en-US" sz="2000" dirty="0" smtClean="0">
              <a:latin typeface="Comic Sans MS" pitchFamily="66" charset="0"/>
              <a:sym typeface="Wingdings" pitchFamily="2" charset="2"/>
            </a:endParaRPr>
          </a:p>
          <a:p>
            <a:pPr lvl="1" eaLnBrk="1" hangingPunct="1"/>
            <a:r>
              <a:rPr lang="en-US" sz="2000" dirty="0" err="1" smtClean="0">
                <a:latin typeface="Comic Sans MS" pitchFamily="66" charset="0"/>
                <a:sym typeface="Wingdings" pitchFamily="2" charset="2"/>
              </a:rPr>
              <a:t>Hipertensi</a:t>
            </a:r>
            <a:r>
              <a:rPr lang="en-US" sz="2000" dirty="0" smtClean="0">
                <a:latin typeface="Comic Sans MS" pitchFamily="66" charset="0"/>
                <a:sym typeface="Wingdings" pitchFamily="2" charset="2"/>
              </a:rPr>
              <a:t>  </a:t>
            </a:r>
            <a:r>
              <a:rPr lang="en-US" sz="2000" dirty="0" err="1" smtClean="0">
                <a:latin typeface="Comic Sans MS" pitchFamily="66" charset="0"/>
                <a:sym typeface="Wingdings" pitchFamily="2" charset="2"/>
              </a:rPr>
              <a:t>mengurangi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konsumsi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garam</a:t>
            </a:r>
            <a:endParaRPr lang="en-US" sz="2000" dirty="0" smtClean="0">
              <a:latin typeface="Comic Sans MS" pitchFamily="66" charset="0"/>
              <a:sym typeface="Wingdings" pitchFamily="2" charset="2"/>
            </a:endParaRPr>
          </a:p>
          <a:p>
            <a:pPr lvl="1" eaLnBrk="1" hangingPunct="1"/>
            <a:r>
              <a:rPr lang="en-US" sz="2000" dirty="0" err="1" smtClean="0">
                <a:latin typeface="Comic Sans MS" pitchFamily="66" charset="0"/>
                <a:sym typeface="Wingdings" pitchFamily="2" charset="2"/>
              </a:rPr>
              <a:t>Autis</a:t>
            </a:r>
            <a:r>
              <a:rPr lang="en-US" sz="2000" dirty="0" smtClean="0">
                <a:latin typeface="Comic Sans MS" pitchFamily="66" charset="0"/>
                <a:sym typeface="Wingdings" pitchFamily="2" charset="2"/>
              </a:rPr>
              <a:t>  </a:t>
            </a:r>
            <a:r>
              <a:rPr lang="en-US" sz="2000" dirty="0" err="1" smtClean="0">
                <a:latin typeface="Comic Sans MS" pitchFamily="66" charset="0"/>
                <a:sym typeface="Wingdings" pitchFamily="2" charset="2"/>
              </a:rPr>
              <a:t>makanan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bebas</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rendah</a:t>
            </a:r>
            <a:r>
              <a:rPr lang="en-US" sz="2000" dirty="0" smtClean="0">
                <a:latin typeface="Comic Sans MS" pitchFamily="66" charset="0"/>
                <a:sym typeface="Wingdings" pitchFamily="2" charset="2"/>
              </a:rPr>
              <a:t> gluten</a:t>
            </a:r>
          </a:p>
          <a:p>
            <a:pPr lvl="1" eaLnBrk="1" hangingPunct="1"/>
            <a:r>
              <a:rPr lang="en-US" sz="2000" dirty="0" err="1" smtClean="0">
                <a:latin typeface="Comic Sans MS" pitchFamily="66" charset="0"/>
                <a:sym typeface="Wingdings" pitchFamily="2" charset="2"/>
              </a:rPr>
              <a:t>Sakit</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gigi</a:t>
            </a:r>
            <a:r>
              <a:rPr lang="en-US" sz="2000" dirty="0" smtClean="0">
                <a:latin typeface="Comic Sans MS" pitchFamily="66" charset="0"/>
                <a:sym typeface="Wingdings" pitchFamily="2" charset="2"/>
              </a:rPr>
              <a:t>  </a:t>
            </a:r>
            <a:r>
              <a:rPr lang="en-US" sz="2000" dirty="0" err="1" smtClean="0">
                <a:latin typeface="Comic Sans MS" pitchFamily="66" charset="0"/>
                <a:sym typeface="Wingdings" pitchFamily="2" charset="2"/>
              </a:rPr>
              <a:t>pengaruhi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selera</a:t>
            </a:r>
            <a:endParaRPr lang="en-US" sz="2000" dirty="0" smtClean="0">
              <a:latin typeface="Comic Sans MS" pitchFamily="66" charset="0"/>
            </a:endParaRPr>
          </a:p>
        </p:txBody>
      </p:sp>
      <p:pic>
        <p:nvPicPr>
          <p:cNvPr id="25609" name="Picture 2"/>
          <p:cNvPicPr>
            <a:picLocks noChangeAspect="1" noChangeArrowheads="1"/>
          </p:cNvPicPr>
          <p:nvPr/>
        </p:nvPicPr>
        <p:blipFill>
          <a:blip r:embed="rId2" cstate="print"/>
          <a:srcRect/>
          <a:stretch>
            <a:fillRect/>
          </a:stretch>
        </p:blipFill>
        <p:spPr bwMode="auto">
          <a:xfrm>
            <a:off x="6892925" y="3860800"/>
            <a:ext cx="1733550" cy="187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ChangeArrowheads="1"/>
          </p:cNvSpPr>
          <p:nvPr/>
        </p:nvSpPr>
        <p:spPr bwMode="auto">
          <a:xfrm>
            <a:off x="0" y="0"/>
            <a:ext cx="9144000" cy="304800"/>
          </a:xfrm>
          <a:prstGeom prst="rect">
            <a:avLst/>
          </a:prstGeom>
          <a:solidFill>
            <a:srgbClr val="FFA669"/>
          </a:solidFill>
          <a:ln w="9525" algn="in">
            <a:noFill/>
            <a:miter lim="800000"/>
            <a:headEnd/>
            <a:tailEnd/>
          </a:ln>
        </p:spPr>
        <p:txBody>
          <a:bodyPr lIns="36576" tIns="36576" rIns="36576" bIns="36576"/>
          <a:lstStyle/>
          <a:p>
            <a:r>
              <a:rPr lang="en-US" sz="1400" b="1">
                <a:latin typeface="Comic Sans MS" pitchFamily="66" charset="0"/>
              </a:rPr>
              <a:t>KONDISI FISIOLOGIS</a:t>
            </a:r>
          </a:p>
        </p:txBody>
      </p:sp>
      <p:sp>
        <p:nvSpPr>
          <p:cNvPr id="26630" name="Rectangle 3"/>
          <p:cNvSpPr>
            <a:spLocks noChangeArrowheads="1" noChangeShapeType="1"/>
          </p:cNvSpPr>
          <p:nvPr/>
        </p:nvSpPr>
        <p:spPr bwMode="auto">
          <a:xfrm>
            <a:off x="0" y="304800"/>
            <a:ext cx="9144000" cy="100013"/>
          </a:xfrm>
          <a:prstGeom prst="rect">
            <a:avLst/>
          </a:prstGeom>
          <a:solidFill>
            <a:srgbClr val="191989"/>
          </a:solidFill>
          <a:ln w="9525" algn="in">
            <a:noFill/>
            <a:miter lim="800000"/>
            <a:headEnd/>
            <a:tailEnd/>
          </a:ln>
        </p:spPr>
        <p:txBody>
          <a:bodyPr lIns="36576" tIns="36576" rIns="36576" bIns="36576"/>
          <a:lstStyle/>
          <a:p>
            <a:endParaRPr lang="id-ID" sz="1400" b="1">
              <a:solidFill>
                <a:schemeClr val="bg1"/>
              </a:solidFill>
              <a:latin typeface="Lucida Calligraphy" pitchFamily="66" charset="0"/>
            </a:endParaRPr>
          </a:p>
        </p:txBody>
      </p:sp>
      <p:sp>
        <p:nvSpPr>
          <p:cNvPr id="26631" name="Title 8"/>
          <p:cNvSpPr>
            <a:spLocks noGrp="1"/>
          </p:cNvSpPr>
          <p:nvPr>
            <p:ph type="title"/>
          </p:nvPr>
        </p:nvSpPr>
        <p:spPr/>
        <p:txBody>
          <a:bodyPr/>
          <a:lstStyle/>
          <a:p>
            <a:pPr algn="l" eaLnBrk="1" hangingPunct="1"/>
            <a:r>
              <a:rPr lang="en-US" sz="2800" b="1" smtClean="0">
                <a:solidFill>
                  <a:srgbClr val="C00000"/>
                </a:solidFill>
                <a:latin typeface="Comic Sans MS" pitchFamily="66" charset="0"/>
              </a:rPr>
              <a:t>Kondisi Fisiologis</a:t>
            </a:r>
          </a:p>
        </p:txBody>
      </p:sp>
      <p:sp>
        <p:nvSpPr>
          <p:cNvPr id="26632" name="Content Placeholder 9"/>
          <p:cNvSpPr>
            <a:spLocks noGrp="1"/>
          </p:cNvSpPr>
          <p:nvPr>
            <p:ph idx="1"/>
          </p:nvPr>
        </p:nvSpPr>
        <p:spPr>
          <a:xfrm>
            <a:off x="457200" y="1268413"/>
            <a:ext cx="8229600" cy="4525962"/>
          </a:xfrm>
        </p:spPr>
        <p:txBody>
          <a:bodyPr/>
          <a:lstStyle/>
          <a:p>
            <a:pPr eaLnBrk="1" hangingPunct="1"/>
            <a:r>
              <a:rPr lang="en-US" sz="2400" smtClean="0">
                <a:latin typeface="Comic Sans MS" pitchFamily="66" charset="0"/>
              </a:rPr>
              <a:t>Hamil</a:t>
            </a:r>
          </a:p>
          <a:p>
            <a:pPr eaLnBrk="1" hangingPunct="1"/>
            <a:r>
              <a:rPr lang="en-US" sz="2400" smtClean="0">
                <a:latin typeface="Comic Sans MS" pitchFamily="66" charset="0"/>
              </a:rPr>
              <a:t>Menyusui</a:t>
            </a:r>
          </a:p>
          <a:p>
            <a:pPr eaLnBrk="1" hangingPunct="1"/>
            <a:r>
              <a:rPr lang="en-US" sz="2400" smtClean="0">
                <a:latin typeface="Comic Sans MS" pitchFamily="66" charset="0"/>
              </a:rPr>
              <a:t>Masa pertumbuhan</a:t>
            </a:r>
            <a:endParaRPr lang="en-US" sz="2000" smtClean="0">
              <a:latin typeface="Comic Sans MS" pitchFamily="66" charset="0"/>
            </a:endParaRPr>
          </a:p>
        </p:txBody>
      </p:sp>
      <p:sp>
        <p:nvSpPr>
          <p:cNvPr id="11" name="Right Brace 10"/>
          <p:cNvSpPr/>
          <p:nvPr/>
        </p:nvSpPr>
        <p:spPr>
          <a:xfrm>
            <a:off x="3995738" y="1268413"/>
            <a:ext cx="360362" cy="122396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634" name="TextBox 11"/>
          <p:cNvSpPr txBox="1">
            <a:spLocks noChangeArrowheads="1"/>
          </p:cNvSpPr>
          <p:nvPr/>
        </p:nvSpPr>
        <p:spPr bwMode="auto">
          <a:xfrm>
            <a:off x="4572000" y="1336675"/>
            <a:ext cx="4321175" cy="2308225"/>
          </a:xfrm>
          <a:prstGeom prst="rect">
            <a:avLst/>
          </a:prstGeom>
          <a:noFill/>
          <a:ln w="9525">
            <a:noFill/>
            <a:miter lim="800000"/>
            <a:headEnd/>
            <a:tailEnd/>
          </a:ln>
        </p:spPr>
        <p:txBody>
          <a:bodyPr>
            <a:spAutoFit/>
          </a:bodyPr>
          <a:lstStyle/>
          <a:p>
            <a:r>
              <a:rPr lang="en-US" sz="2400">
                <a:latin typeface="Comic Sans MS" pitchFamily="66" charset="0"/>
              </a:rPr>
              <a:t>Perlu asupan zat gizi tertentu yang lebih dari kondisi normal, sehingga dapat  mempengaruhi jenis &amp; jumlah makanan yg dikonsumsi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ChangeArrowheads="1"/>
          </p:cNvSpPr>
          <p:nvPr/>
        </p:nvSpPr>
        <p:spPr bwMode="auto">
          <a:xfrm>
            <a:off x="0" y="0"/>
            <a:ext cx="9144000" cy="304800"/>
          </a:xfrm>
          <a:prstGeom prst="rect">
            <a:avLst/>
          </a:prstGeom>
          <a:solidFill>
            <a:srgbClr val="FFA669"/>
          </a:solidFill>
          <a:ln w="9525" algn="in">
            <a:noFill/>
            <a:miter lim="800000"/>
            <a:headEnd/>
            <a:tailEnd/>
          </a:ln>
        </p:spPr>
        <p:txBody>
          <a:bodyPr lIns="36576" tIns="36576" rIns="36576" bIns="36576"/>
          <a:lstStyle/>
          <a:p>
            <a:r>
              <a:rPr lang="en-US" sz="1400" b="1">
                <a:latin typeface="Comic Sans MS" pitchFamily="66" charset="0"/>
              </a:rPr>
              <a:t>BUDAYA</a:t>
            </a:r>
          </a:p>
        </p:txBody>
      </p:sp>
      <p:sp>
        <p:nvSpPr>
          <p:cNvPr id="27654" name="Rectangle 3"/>
          <p:cNvSpPr>
            <a:spLocks noChangeArrowheads="1" noChangeShapeType="1"/>
          </p:cNvSpPr>
          <p:nvPr/>
        </p:nvSpPr>
        <p:spPr bwMode="auto">
          <a:xfrm>
            <a:off x="0" y="304800"/>
            <a:ext cx="9144000" cy="100013"/>
          </a:xfrm>
          <a:prstGeom prst="rect">
            <a:avLst/>
          </a:prstGeom>
          <a:solidFill>
            <a:srgbClr val="191989"/>
          </a:solidFill>
          <a:ln w="9525" algn="in">
            <a:noFill/>
            <a:miter lim="800000"/>
            <a:headEnd/>
            <a:tailEnd/>
          </a:ln>
        </p:spPr>
        <p:txBody>
          <a:bodyPr lIns="36576" tIns="36576" rIns="36576" bIns="36576"/>
          <a:lstStyle/>
          <a:p>
            <a:endParaRPr lang="id-ID" sz="1400" b="1">
              <a:solidFill>
                <a:schemeClr val="bg1"/>
              </a:solidFill>
              <a:latin typeface="Lucida Calligraphy" pitchFamily="66" charset="0"/>
            </a:endParaRPr>
          </a:p>
        </p:txBody>
      </p:sp>
      <p:sp>
        <p:nvSpPr>
          <p:cNvPr id="27655" name="Title 8"/>
          <p:cNvSpPr>
            <a:spLocks noGrp="1"/>
          </p:cNvSpPr>
          <p:nvPr>
            <p:ph type="title"/>
          </p:nvPr>
        </p:nvSpPr>
        <p:spPr>
          <a:xfrm>
            <a:off x="323850" y="476250"/>
            <a:ext cx="8229600" cy="576263"/>
          </a:xfrm>
        </p:spPr>
        <p:txBody>
          <a:bodyPr/>
          <a:lstStyle/>
          <a:p>
            <a:pPr algn="l" eaLnBrk="1" hangingPunct="1"/>
            <a:r>
              <a:rPr lang="en-US" sz="2800" b="1" smtClean="0">
                <a:solidFill>
                  <a:srgbClr val="C00000"/>
                </a:solidFill>
                <a:latin typeface="Comic Sans MS" pitchFamily="66" charset="0"/>
              </a:rPr>
              <a:t>BUDAYA</a:t>
            </a:r>
          </a:p>
        </p:txBody>
      </p:sp>
      <p:sp>
        <p:nvSpPr>
          <p:cNvPr id="10" name="Content Placeholder 9"/>
          <p:cNvSpPr>
            <a:spLocks noGrp="1"/>
          </p:cNvSpPr>
          <p:nvPr>
            <p:ph idx="1"/>
          </p:nvPr>
        </p:nvSpPr>
        <p:spPr>
          <a:xfrm>
            <a:off x="250825" y="1268413"/>
            <a:ext cx="8642350" cy="4897437"/>
          </a:xfrm>
        </p:spPr>
        <p:txBody>
          <a:bodyPr rtlCol="0">
            <a:normAutofit fontScale="92500" lnSpcReduction="10000"/>
          </a:bodyPr>
          <a:lstStyle/>
          <a:p>
            <a:pPr eaLnBrk="1" fontAlgn="auto" hangingPunct="1">
              <a:spcAft>
                <a:spcPts val="0"/>
              </a:spcAft>
              <a:defRPr/>
            </a:pPr>
            <a:r>
              <a:rPr lang="en-US" sz="2400" dirty="0" smtClean="0">
                <a:latin typeface="Comic Sans MS" pitchFamily="66" charset="0"/>
              </a:rPr>
              <a:t>Food taboo</a:t>
            </a:r>
          </a:p>
          <a:p>
            <a:pPr lvl="1" eaLnBrk="1" fontAlgn="auto" hangingPunct="1">
              <a:spcAft>
                <a:spcPts val="0"/>
              </a:spcAft>
              <a:defRPr/>
            </a:pPr>
            <a:r>
              <a:rPr lang="en-US" sz="2000" dirty="0" smtClean="0">
                <a:latin typeface="Comic Sans MS" pitchFamily="66" charset="0"/>
              </a:rPr>
              <a:t>Taboo = Forbidden</a:t>
            </a:r>
          </a:p>
          <a:p>
            <a:pPr lvl="1" eaLnBrk="1" fontAlgn="auto" hangingPunct="1">
              <a:spcAft>
                <a:spcPts val="0"/>
              </a:spcAft>
              <a:defRPr/>
            </a:pPr>
            <a:r>
              <a:rPr lang="en-US" sz="2000" dirty="0" err="1" smtClean="0">
                <a:latin typeface="Comic Sans MS" pitchFamily="66" charset="0"/>
              </a:rPr>
              <a:t>Contoh</a:t>
            </a:r>
            <a:r>
              <a:rPr lang="en-US" sz="2000" dirty="0" smtClean="0">
                <a:latin typeface="Comic Sans MS" pitchFamily="66" charset="0"/>
              </a:rPr>
              <a:t>: </a:t>
            </a:r>
            <a:r>
              <a:rPr lang="en-US" sz="2000" dirty="0" err="1" smtClean="0">
                <a:latin typeface="Comic Sans MS" pitchFamily="66" charset="0"/>
              </a:rPr>
              <a:t>makan</a:t>
            </a:r>
            <a:r>
              <a:rPr lang="en-US" sz="2000" dirty="0" smtClean="0">
                <a:latin typeface="Comic Sans MS" pitchFamily="66" charset="0"/>
              </a:rPr>
              <a:t> </a:t>
            </a:r>
            <a:r>
              <a:rPr lang="en-US" sz="2000" dirty="0" err="1" smtClean="0">
                <a:latin typeface="Comic Sans MS" pitchFamily="66" charset="0"/>
              </a:rPr>
              <a:t>pisang</a:t>
            </a:r>
            <a:r>
              <a:rPr lang="en-US" sz="2000" dirty="0" smtClean="0">
                <a:latin typeface="Comic Sans MS" pitchFamily="66" charset="0"/>
              </a:rPr>
              <a:t> </a:t>
            </a:r>
            <a:r>
              <a:rPr lang="en-US" sz="2000" dirty="0" err="1" smtClean="0">
                <a:latin typeface="Comic Sans MS" pitchFamily="66" charset="0"/>
              </a:rPr>
              <a:t>gancet</a:t>
            </a:r>
            <a:r>
              <a:rPr lang="en-US" sz="2000" dirty="0" smtClean="0">
                <a:latin typeface="Comic Sans MS" pitchFamily="66" charset="0"/>
              </a:rPr>
              <a:t> </a:t>
            </a:r>
            <a:r>
              <a:rPr lang="en-US" sz="2000" dirty="0" err="1" smtClean="0">
                <a:latin typeface="Comic Sans MS" pitchFamily="66" charset="0"/>
              </a:rPr>
              <a:t>ketika</a:t>
            </a:r>
            <a:r>
              <a:rPr lang="en-US" sz="2000" dirty="0" smtClean="0">
                <a:latin typeface="Comic Sans MS" pitchFamily="66" charset="0"/>
              </a:rPr>
              <a:t> </a:t>
            </a:r>
            <a:r>
              <a:rPr lang="en-US" sz="2000" dirty="0" err="1" smtClean="0">
                <a:latin typeface="Comic Sans MS" pitchFamily="66" charset="0"/>
              </a:rPr>
              <a:t>hamil</a:t>
            </a:r>
            <a:r>
              <a:rPr lang="en-US" sz="2000" dirty="0" smtClean="0">
                <a:latin typeface="Comic Sans MS" pitchFamily="66" charset="0"/>
              </a:rPr>
              <a:t> </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bayi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kembar</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siam</a:t>
            </a:r>
            <a:endParaRPr lang="en-US" sz="2000" dirty="0" smtClean="0">
              <a:latin typeface="Comic Sans MS" pitchFamily="66" charset="0"/>
            </a:endParaRPr>
          </a:p>
          <a:p>
            <a:pPr eaLnBrk="1" fontAlgn="auto" hangingPunct="1">
              <a:spcAft>
                <a:spcPts val="0"/>
              </a:spcAft>
              <a:defRPr/>
            </a:pPr>
            <a:r>
              <a:rPr lang="en-US" sz="2400" dirty="0" smtClean="0">
                <a:latin typeface="Comic Sans MS" pitchFamily="66" charset="0"/>
              </a:rPr>
              <a:t>Food belief</a:t>
            </a:r>
          </a:p>
          <a:p>
            <a:pPr lvl="1" eaLnBrk="1" fontAlgn="auto" hangingPunct="1">
              <a:spcAft>
                <a:spcPts val="0"/>
              </a:spcAft>
              <a:defRPr/>
            </a:pPr>
            <a:r>
              <a:rPr lang="en-US" sz="2000" dirty="0" smtClean="0">
                <a:latin typeface="Comic Sans MS" pitchFamily="66" charset="0"/>
              </a:rPr>
              <a:t>Food and folk medicine </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misal</a:t>
            </a:r>
            <a:r>
              <a:rPr lang="en-US" sz="2000" dirty="0" smtClean="0">
                <a:latin typeface="Comic Sans MS" pitchFamily="66" charset="0"/>
                <a:sym typeface="Wingdings" pitchFamily="2" charset="2"/>
              </a:rPr>
              <a:t>: yin-yang (</a:t>
            </a:r>
            <a:r>
              <a:rPr lang="en-US" sz="2000" dirty="0" err="1" smtClean="0">
                <a:latin typeface="Comic Sans MS" pitchFamily="66" charset="0"/>
                <a:sym typeface="Wingdings" pitchFamily="2" charset="2"/>
              </a:rPr>
              <a:t>keseimbangan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panas</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dingin</a:t>
            </a:r>
            <a:r>
              <a:rPr lang="en-US" sz="2000" dirty="0" smtClean="0">
                <a:latin typeface="Comic Sans MS" pitchFamily="66" charset="0"/>
                <a:sym typeface="Wingdings" pitchFamily="2" charset="2"/>
              </a:rPr>
              <a:t>)</a:t>
            </a:r>
          </a:p>
          <a:p>
            <a:pPr lvl="1" eaLnBrk="1" fontAlgn="auto" hangingPunct="1">
              <a:spcAft>
                <a:spcPts val="0"/>
              </a:spcAft>
              <a:defRPr/>
            </a:pPr>
            <a:r>
              <a:rPr lang="en-US" sz="2000" dirty="0" smtClean="0">
                <a:latin typeface="Comic Sans MS" pitchFamily="66" charset="0"/>
                <a:sym typeface="Wingdings" pitchFamily="2" charset="2"/>
              </a:rPr>
              <a:t>Sympathetic magic food  </a:t>
            </a:r>
            <a:r>
              <a:rPr lang="en-US" sz="2000" dirty="0" err="1" smtClean="0">
                <a:latin typeface="Comic Sans MS" pitchFamily="66" charset="0"/>
                <a:sym typeface="Wingdings" pitchFamily="2" charset="2"/>
              </a:rPr>
              <a:t>misal</a:t>
            </a:r>
            <a:r>
              <a:rPr lang="en-US" sz="2000" dirty="0" smtClean="0">
                <a:latin typeface="Comic Sans MS" pitchFamily="66" charset="0"/>
              </a:rPr>
              <a:t> </a:t>
            </a:r>
            <a:r>
              <a:rPr lang="en-US" sz="2000" dirty="0" err="1" smtClean="0">
                <a:latin typeface="Comic Sans MS" pitchFamily="66" charset="0"/>
              </a:rPr>
              <a:t>Kenari</a:t>
            </a:r>
            <a:r>
              <a:rPr lang="en-US" sz="2000" dirty="0" smtClean="0">
                <a:latin typeface="Comic Sans MS" pitchFamily="66" charset="0"/>
              </a:rPr>
              <a:t> </a:t>
            </a:r>
            <a:r>
              <a:rPr lang="en-US" sz="2000" dirty="0" err="1" smtClean="0">
                <a:latin typeface="Comic Sans MS" pitchFamily="66" charset="0"/>
              </a:rPr>
              <a:t>dianggap</a:t>
            </a:r>
            <a:r>
              <a:rPr lang="en-US" sz="2000" dirty="0" smtClean="0">
                <a:latin typeface="Comic Sans MS" pitchFamily="66" charset="0"/>
              </a:rPr>
              <a:t> </a:t>
            </a:r>
            <a:r>
              <a:rPr lang="en-US" sz="2000" dirty="0" err="1" smtClean="0">
                <a:latin typeface="Comic Sans MS" pitchFamily="66" charset="0"/>
              </a:rPr>
              <a:t>masy</a:t>
            </a:r>
            <a:r>
              <a:rPr lang="en-US" sz="2000" dirty="0" smtClean="0">
                <a:latin typeface="Comic Sans MS" pitchFamily="66" charset="0"/>
              </a:rPr>
              <a:t> </a:t>
            </a:r>
            <a:r>
              <a:rPr lang="en-US" sz="2000" dirty="0" err="1" smtClean="0">
                <a:latin typeface="Comic Sans MS" pitchFamily="66" charset="0"/>
              </a:rPr>
              <a:t>tradisional</a:t>
            </a:r>
            <a:r>
              <a:rPr lang="en-US" sz="2000" dirty="0" smtClean="0">
                <a:latin typeface="Comic Sans MS" pitchFamily="66" charset="0"/>
              </a:rPr>
              <a:t> </a:t>
            </a:r>
            <a:r>
              <a:rPr lang="en-US" sz="2000" dirty="0" err="1" smtClean="0">
                <a:latin typeface="Comic Sans MS" pitchFamily="66" charset="0"/>
              </a:rPr>
              <a:t>india</a:t>
            </a:r>
            <a:r>
              <a:rPr lang="en-US" sz="2000" dirty="0" smtClean="0">
                <a:latin typeface="Comic Sans MS" pitchFamily="66" charset="0"/>
              </a:rPr>
              <a:t> </a:t>
            </a:r>
            <a:r>
              <a:rPr lang="en-US" sz="2000" dirty="0" err="1" smtClean="0">
                <a:latin typeface="Comic Sans MS" pitchFamily="66" charset="0"/>
              </a:rPr>
              <a:t>bisa</a:t>
            </a:r>
            <a:r>
              <a:rPr lang="en-US" sz="2000" dirty="0" smtClean="0">
                <a:latin typeface="Comic Sans MS" pitchFamily="66" charset="0"/>
              </a:rPr>
              <a:t> </a:t>
            </a:r>
            <a:r>
              <a:rPr lang="en-US" sz="2000" dirty="0" err="1" smtClean="0">
                <a:latin typeface="Comic Sans MS" pitchFamily="66" charset="0"/>
              </a:rPr>
              <a:t>mencerdaskan</a:t>
            </a:r>
            <a:r>
              <a:rPr lang="en-US" sz="2000" dirty="0" smtClean="0">
                <a:latin typeface="Comic Sans MS" pitchFamily="66" charset="0"/>
              </a:rPr>
              <a:t>; Steak </a:t>
            </a:r>
            <a:r>
              <a:rPr lang="en-US" sz="2000" dirty="0" err="1" smtClean="0">
                <a:latin typeface="Comic Sans MS" pitchFamily="66" charset="0"/>
              </a:rPr>
              <a:t>oleh</a:t>
            </a:r>
            <a:r>
              <a:rPr lang="en-US" sz="2000" dirty="0" smtClean="0">
                <a:latin typeface="Comic Sans MS" pitchFamily="66" charset="0"/>
              </a:rPr>
              <a:t> </a:t>
            </a:r>
            <a:r>
              <a:rPr lang="en-US" sz="2000" dirty="0" err="1" smtClean="0">
                <a:latin typeface="Comic Sans MS" pitchFamily="66" charset="0"/>
              </a:rPr>
              <a:t>masy</a:t>
            </a:r>
            <a:r>
              <a:rPr lang="en-US" sz="2000" dirty="0" smtClean="0">
                <a:latin typeface="Comic Sans MS" pitchFamily="66" charset="0"/>
              </a:rPr>
              <a:t> </a:t>
            </a:r>
            <a:r>
              <a:rPr lang="en-US" sz="2000" dirty="0" err="1" smtClean="0">
                <a:latin typeface="Comic Sans MS" pitchFamily="66" charset="0"/>
              </a:rPr>
              <a:t>tradisional</a:t>
            </a:r>
            <a:r>
              <a:rPr lang="en-US" sz="2000" dirty="0" smtClean="0">
                <a:latin typeface="Comic Sans MS" pitchFamily="66" charset="0"/>
              </a:rPr>
              <a:t> </a:t>
            </a:r>
            <a:r>
              <a:rPr lang="en-US" sz="2000" dirty="0" err="1" smtClean="0">
                <a:latin typeface="Comic Sans MS" pitchFamily="66" charset="0"/>
              </a:rPr>
              <a:t>amerika</a:t>
            </a:r>
            <a:r>
              <a:rPr lang="en-US" sz="2000" dirty="0" smtClean="0">
                <a:latin typeface="Comic Sans MS" pitchFamily="66" charset="0"/>
              </a:rPr>
              <a:t> </a:t>
            </a:r>
            <a:r>
              <a:rPr lang="en-US" sz="2000" dirty="0" err="1" smtClean="0">
                <a:latin typeface="Comic Sans MS" pitchFamily="66" charset="0"/>
              </a:rPr>
              <a:t>dinggap</a:t>
            </a:r>
            <a:r>
              <a:rPr lang="en-US" sz="2000" dirty="0" smtClean="0">
                <a:latin typeface="Comic Sans MS" pitchFamily="66" charset="0"/>
              </a:rPr>
              <a:t> </a:t>
            </a:r>
            <a:r>
              <a:rPr lang="en-US" sz="2000" dirty="0" err="1" smtClean="0">
                <a:latin typeface="Comic Sans MS" pitchFamily="66" charset="0"/>
              </a:rPr>
              <a:t>bisa</a:t>
            </a:r>
            <a:r>
              <a:rPr lang="en-US" sz="2000" dirty="0" smtClean="0">
                <a:latin typeface="Comic Sans MS" pitchFamily="66" charset="0"/>
              </a:rPr>
              <a:t> </a:t>
            </a:r>
            <a:r>
              <a:rPr lang="en-US" sz="2000" dirty="0" err="1" smtClean="0">
                <a:latin typeface="Comic Sans MS" pitchFamily="66" charset="0"/>
              </a:rPr>
              <a:t>membawa</a:t>
            </a:r>
            <a:r>
              <a:rPr lang="en-US" sz="2000" dirty="0" smtClean="0">
                <a:latin typeface="Comic Sans MS" pitchFamily="66" charset="0"/>
              </a:rPr>
              <a:t> </a:t>
            </a:r>
            <a:r>
              <a:rPr lang="en-US" sz="2000" dirty="0" err="1" smtClean="0">
                <a:latin typeface="Comic Sans MS" pitchFamily="66" charset="0"/>
              </a:rPr>
              <a:t>energi</a:t>
            </a:r>
            <a:r>
              <a:rPr lang="en-US" sz="2000" dirty="0" smtClean="0">
                <a:latin typeface="Comic Sans MS" pitchFamily="66" charset="0"/>
              </a:rPr>
              <a:t>, </a:t>
            </a:r>
            <a:r>
              <a:rPr lang="en-US" sz="2000" dirty="0" err="1" smtClean="0">
                <a:latin typeface="Comic Sans MS" pitchFamily="66" charset="0"/>
              </a:rPr>
              <a:t>kekuatan</a:t>
            </a:r>
            <a:r>
              <a:rPr lang="en-US" sz="2000" dirty="0" smtClean="0">
                <a:latin typeface="Comic Sans MS" pitchFamily="66" charset="0"/>
              </a:rPr>
              <a:t>, </a:t>
            </a:r>
            <a:r>
              <a:rPr lang="en-US" sz="2000" dirty="0" err="1" smtClean="0">
                <a:latin typeface="Comic Sans MS" pitchFamily="66" charset="0"/>
              </a:rPr>
              <a:t>maskulinitas</a:t>
            </a:r>
            <a:endParaRPr lang="en-US" sz="2000" dirty="0" smtClean="0">
              <a:latin typeface="Comic Sans MS" pitchFamily="66" charset="0"/>
            </a:endParaRPr>
          </a:p>
          <a:p>
            <a:pPr lvl="1" eaLnBrk="1" fontAlgn="auto" hangingPunct="1">
              <a:spcAft>
                <a:spcPts val="0"/>
              </a:spcAft>
              <a:defRPr/>
            </a:pPr>
            <a:r>
              <a:rPr lang="en-US" sz="2000" dirty="0" smtClean="0">
                <a:latin typeface="Comic Sans MS" pitchFamily="66" charset="0"/>
              </a:rPr>
              <a:t>Physiological foods </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makanan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ada</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yg</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dianggap</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menguntungkan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merugikan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Misal</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ikan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bisa</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sebabkan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cacingan</a:t>
            </a:r>
            <a:r>
              <a:rPr lang="en-US" sz="2000" dirty="0" smtClean="0">
                <a:latin typeface="Comic Sans MS" pitchFamily="66" charset="0"/>
                <a:sym typeface="Wingdings" pitchFamily="2" charset="2"/>
              </a:rPr>
              <a:t> pd anak2</a:t>
            </a:r>
          </a:p>
          <a:p>
            <a:pPr eaLnBrk="1" fontAlgn="auto" hangingPunct="1">
              <a:spcAft>
                <a:spcPts val="0"/>
              </a:spcAft>
              <a:defRPr/>
            </a:pPr>
            <a:r>
              <a:rPr lang="en-US" sz="2400" dirty="0" smtClean="0">
                <a:latin typeface="Comic Sans MS" pitchFamily="66" charset="0"/>
              </a:rPr>
              <a:t>Food preference</a:t>
            </a:r>
          </a:p>
          <a:p>
            <a:pPr marL="709613" lvl="1" indent="-309563" eaLnBrk="1" fontAlgn="auto" hangingPunct="1">
              <a:lnSpc>
                <a:spcPct val="90000"/>
              </a:lnSpc>
              <a:spcAft>
                <a:spcPts val="0"/>
              </a:spcAft>
              <a:defRPr/>
            </a:pPr>
            <a:r>
              <a:rPr lang="en-US" altLang="ja-JP" sz="2000" dirty="0" err="1" smtClean="0">
                <a:latin typeface="Comic Sans MS" pitchFamily="66" charset="0"/>
              </a:rPr>
              <a:t>Mrpkn</a:t>
            </a:r>
            <a:r>
              <a:rPr lang="en-US" altLang="ja-JP" sz="2000" dirty="0" smtClean="0">
                <a:latin typeface="Comic Sans MS" pitchFamily="66" charset="0"/>
              </a:rPr>
              <a:t> </a:t>
            </a:r>
            <a:r>
              <a:rPr lang="en-US" altLang="ja-JP" sz="2000" dirty="0" err="1" smtClean="0">
                <a:latin typeface="Comic Sans MS" pitchFamily="66" charset="0"/>
              </a:rPr>
              <a:t>tindakan</a:t>
            </a:r>
            <a:r>
              <a:rPr lang="en-US" altLang="ja-JP" sz="2000" dirty="0" smtClean="0">
                <a:latin typeface="Comic Sans MS" pitchFamily="66" charset="0"/>
              </a:rPr>
              <a:t>/</a:t>
            </a:r>
            <a:r>
              <a:rPr lang="en-US" altLang="ja-JP" sz="2000" dirty="0" err="1" smtClean="0">
                <a:latin typeface="Comic Sans MS" pitchFamily="66" charset="0"/>
              </a:rPr>
              <a:t>ukuran</a:t>
            </a:r>
            <a:r>
              <a:rPr lang="en-US" altLang="ja-JP" sz="2000" dirty="0" smtClean="0">
                <a:latin typeface="Comic Sans MS" pitchFamily="66" charset="0"/>
              </a:rPr>
              <a:t> </a:t>
            </a:r>
            <a:r>
              <a:rPr lang="en-US" altLang="ja-JP" sz="2000" dirty="0" err="1" smtClean="0">
                <a:latin typeface="Comic Sans MS" pitchFamily="66" charset="0"/>
              </a:rPr>
              <a:t>suka</a:t>
            </a:r>
            <a:r>
              <a:rPr lang="en-US" altLang="ja-JP" sz="2000" dirty="0" smtClean="0">
                <a:latin typeface="Comic Sans MS" pitchFamily="66" charset="0"/>
              </a:rPr>
              <a:t> </a:t>
            </a:r>
            <a:r>
              <a:rPr lang="en-US" altLang="ja-JP" sz="2000" dirty="0" err="1" smtClean="0">
                <a:latin typeface="Comic Sans MS" pitchFamily="66" charset="0"/>
              </a:rPr>
              <a:t>atau</a:t>
            </a:r>
            <a:r>
              <a:rPr lang="en-US" altLang="ja-JP" sz="2000" dirty="0" smtClean="0">
                <a:latin typeface="Comic Sans MS" pitchFamily="66" charset="0"/>
              </a:rPr>
              <a:t> </a:t>
            </a:r>
            <a:r>
              <a:rPr lang="en-US" altLang="ja-JP" sz="2000" dirty="0" err="1" smtClean="0">
                <a:latin typeface="Comic Sans MS" pitchFamily="66" charset="0"/>
              </a:rPr>
              <a:t>tdk</a:t>
            </a:r>
            <a:r>
              <a:rPr lang="en-US" altLang="ja-JP" sz="2000" dirty="0" smtClean="0">
                <a:latin typeface="Comic Sans MS" pitchFamily="66" charset="0"/>
              </a:rPr>
              <a:t> </a:t>
            </a:r>
            <a:r>
              <a:rPr lang="en-US" altLang="ja-JP" sz="2000" dirty="0" err="1" smtClean="0">
                <a:latin typeface="Comic Sans MS" pitchFamily="66" charset="0"/>
              </a:rPr>
              <a:t>suka</a:t>
            </a:r>
            <a:r>
              <a:rPr lang="en-US" altLang="ja-JP" sz="2000" dirty="0" smtClean="0">
                <a:latin typeface="Comic Sans MS" pitchFamily="66" charset="0"/>
              </a:rPr>
              <a:t> </a:t>
            </a:r>
            <a:r>
              <a:rPr lang="en-US" altLang="ja-JP" sz="2000" dirty="0" err="1" smtClean="0">
                <a:latin typeface="Comic Sans MS" pitchFamily="66" charset="0"/>
              </a:rPr>
              <a:t>thd</a:t>
            </a:r>
            <a:r>
              <a:rPr lang="en-US" altLang="ja-JP" sz="2000" dirty="0" smtClean="0">
                <a:latin typeface="Comic Sans MS" pitchFamily="66" charset="0"/>
              </a:rPr>
              <a:t> </a:t>
            </a:r>
            <a:r>
              <a:rPr lang="en-US" altLang="ja-JP" sz="2000" dirty="0" err="1" smtClean="0">
                <a:latin typeface="Comic Sans MS" pitchFamily="66" charset="0"/>
              </a:rPr>
              <a:t>makanan</a:t>
            </a:r>
            <a:endParaRPr lang="en-US" altLang="ja-JP" sz="2000" dirty="0" smtClean="0">
              <a:latin typeface="Comic Sans MS" pitchFamily="66" charset="0"/>
            </a:endParaRPr>
          </a:p>
          <a:p>
            <a:pPr marL="709613" lvl="1" indent="-309563" eaLnBrk="1" fontAlgn="auto" hangingPunct="1">
              <a:lnSpc>
                <a:spcPct val="90000"/>
              </a:lnSpc>
              <a:spcAft>
                <a:spcPts val="0"/>
              </a:spcAft>
              <a:defRPr/>
            </a:pPr>
            <a:r>
              <a:rPr lang="en-US" altLang="ja-JP" sz="2000" dirty="0" err="1" smtClean="0">
                <a:latin typeface="Comic Sans MS" pitchFamily="66" charset="0"/>
              </a:rPr>
              <a:t>Mengukur</a:t>
            </a:r>
            <a:r>
              <a:rPr lang="en-US" altLang="ja-JP" sz="2000" dirty="0" smtClean="0">
                <a:latin typeface="Comic Sans MS" pitchFamily="66" charset="0"/>
              </a:rPr>
              <a:t> </a:t>
            </a:r>
            <a:r>
              <a:rPr lang="en-US" altLang="ja-JP" sz="2000" dirty="0" err="1" smtClean="0">
                <a:latin typeface="Comic Sans MS" pitchFamily="66" charset="0"/>
              </a:rPr>
              <a:t>preferensi</a:t>
            </a:r>
            <a:r>
              <a:rPr lang="en-US" altLang="ja-JP" sz="2000" dirty="0" smtClean="0">
                <a:latin typeface="Comic Sans MS" pitchFamily="66" charset="0"/>
              </a:rPr>
              <a:t> </a:t>
            </a:r>
            <a:r>
              <a:rPr lang="en-US" altLang="ja-JP" sz="2000" dirty="0" err="1" smtClean="0">
                <a:latin typeface="Comic Sans MS" pitchFamily="66" charset="0"/>
              </a:rPr>
              <a:t>makanan</a:t>
            </a:r>
            <a:r>
              <a:rPr lang="en-US" altLang="ja-JP" sz="2000" dirty="0" smtClean="0">
                <a:latin typeface="Comic Sans MS" pitchFamily="66" charset="0"/>
              </a:rPr>
              <a:t> </a:t>
            </a:r>
            <a:r>
              <a:rPr lang="en-US" altLang="ja-JP" sz="2000" dirty="0" smtClean="0">
                <a:latin typeface="Comic Sans MS" pitchFamily="66" charset="0"/>
                <a:sym typeface="Wingdings" pitchFamily="2" charset="2"/>
              </a:rPr>
              <a:t> </a:t>
            </a:r>
            <a:r>
              <a:rPr lang="en-US" altLang="ja-JP" sz="2000" dirty="0" err="1" smtClean="0">
                <a:latin typeface="Comic Sans MS" pitchFamily="66" charset="0"/>
                <a:sym typeface="Wingdings" pitchFamily="2" charset="2"/>
              </a:rPr>
              <a:t>m</a:t>
            </a:r>
            <a:r>
              <a:rPr lang="en-US" altLang="ja-JP" sz="2400" dirty="0" err="1" smtClean="0">
                <a:latin typeface="Comic Sans MS" pitchFamily="66" charset="0"/>
              </a:rPr>
              <a:t>engukur</a:t>
            </a:r>
            <a:r>
              <a:rPr lang="en-US" altLang="ja-JP" sz="2400" dirty="0" smtClean="0">
                <a:latin typeface="Comic Sans MS" pitchFamily="66" charset="0"/>
              </a:rPr>
              <a:t> </a:t>
            </a:r>
            <a:r>
              <a:rPr lang="en-US" altLang="ja-JP" sz="2400" dirty="0" err="1" smtClean="0">
                <a:latin typeface="Comic Sans MS" pitchFamily="66" charset="0"/>
              </a:rPr>
              <a:t>sikap</a:t>
            </a:r>
            <a:endParaRPr lang="en-US" altLang="ja-JP" sz="2400" dirty="0" smtClean="0">
              <a:latin typeface="Comic Sans MS" pitchFamily="66" charset="0"/>
            </a:endParaRPr>
          </a:p>
          <a:p>
            <a:pPr marL="661988" lvl="1" indent="-261938" eaLnBrk="1" fontAlgn="auto" hangingPunct="1">
              <a:lnSpc>
                <a:spcPct val="90000"/>
              </a:lnSpc>
              <a:spcAft>
                <a:spcPts val="0"/>
              </a:spcAft>
              <a:defRPr/>
            </a:pPr>
            <a:r>
              <a:rPr lang="en-US" altLang="ja-JP" sz="2000" dirty="0" err="1" smtClean="0">
                <a:latin typeface="Comic Sans MS" pitchFamily="66" charset="0"/>
              </a:rPr>
              <a:t>Sikap</a:t>
            </a:r>
            <a:r>
              <a:rPr lang="en-US" altLang="ja-JP" sz="2000" dirty="0" smtClean="0">
                <a:latin typeface="Comic Sans MS" pitchFamily="66" charset="0"/>
              </a:rPr>
              <a:t> </a:t>
            </a:r>
            <a:r>
              <a:rPr lang="en-US" altLang="ja-JP" sz="2000" dirty="0" err="1" smtClean="0">
                <a:latin typeface="Comic Sans MS" pitchFamily="66" charset="0"/>
                <a:sym typeface="Wingdings" pitchFamily="2" charset="2"/>
              </a:rPr>
              <a:t>berhubungan</a:t>
            </a:r>
            <a:r>
              <a:rPr lang="en-US" altLang="ja-JP" sz="2000" dirty="0" smtClean="0">
                <a:latin typeface="Comic Sans MS" pitchFamily="66" charset="0"/>
                <a:sym typeface="Wingdings" pitchFamily="2" charset="2"/>
              </a:rPr>
              <a:t> </a:t>
            </a:r>
            <a:r>
              <a:rPr lang="en-US" altLang="ja-JP" sz="2000" dirty="0" err="1" smtClean="0">
                <a:latin typeface="Comic Sans MS" pitchFamily="66" charset="0"/>
                <a:sym typeface="Wingdings" pitchFamily="2" charset="2"/>
              </a:rPr>
              <a:t>dgn</a:t>
            </a:r>
            <a:r>
              <a:rPr lang="en-US" altLang="ja-JP" sz="2000" dirty="0" smtClean="0">
                <a:latin typeface="Comic Sans MS" pitchFamily="66" charset="0"/>
                <a:sym typeface="Wingdings" pitchFamily="2" charset="2"/>
              </a:rPr>
              <a:t> </a:t>
            </a:r>
            <a:r>
              <a:rPr lang="en-US" altLang="ja-JP" sz="2000" dirty="0" err="1" smtClean="0">
                <a:latin typeface="Comic Sans MS" pitchFamily="66" charset="0"/>
                <a:sym typeface="Wingdings" pitchFamily="2" charset="2"/>
              </a:rPr>
              <a:t>opini</a:t>
            </a:r>
            <a:r>
              <a:rPr lang="en-US" altLang="ja-JP" sz="2000" dirty="0" smtClean="0">
                <a:latin typeface="Comic Sans MS" pitchFamily="66" charset="0"/>
                <a:sym typeface="Wingdings" pitchFamily="2" charset="2"/>
              </a:rPr>
              <a:t>, </a:t>
            </a:r>
            <a:r>
              <a:rPr lang="en-US" altLang="ja-JP" sz="2000" dirty="0" err="1" smtClean="0">
                <a:latin typeface="Comic Sans MS" pitchFamily="66" charset="0"/>
                <a:sym typeface="Wingdings" pitchFamily="2" charset="2"/>
              </a:rPr>
              <a:t>kepercayaan</a:t>
            </a:r>
            <a:r>
              <a:rPr lang="en-US" altLang="ja-JP" sz="2000" dirty="0" smtClean="0">
                <a:latin typeface="Comic Sans MS" pitchFamily="66" charset="0"/>
                <a:sym typeface="Wingdings" pitchFamily="2" charset="2"/>
              </a:rPr>
              <a:t>, </a:t>
            </a:r>
            <a:r>
              <a:rPr lang="en-US" altLang="ja-JP" sz="2000" dirty="0" err="1" smtClean="0">
                <a:latin typeface="Comic Sans MS" pitchFamily="66" charset="0"/>
                <a:sym typeface="Wingdings" pitchFamily="2" charset="2"/>
              </a:rPr>
              <a:t>motivasi</a:t>
            </a:r>
            <a:r>
              <a:rPr lang="en-US" altLang="ja-JP" sz="2000" dirty="0" smtClean="0">
                <a:latin typeface="Comic Sans MS" pitchFamily="66" charset="0"/>
                <a:sym typeface="Wingdings" pitchFamily="2" charset="2"/>
              </a:rPr>
              <a:t> &amp; </a:t>
            </a:r>
            <a:r>
              <a:rPr lang="en-US" altLang="ja-JP" sz="2000" dirty="0" err="1" smtClean="0">
                <a:latin typeface="Comic Sans MS" pitchFamily="66" charset="0"/>
                <a:sym typeface="Wingdings" pitchFamily="2" charset="2"/>
              </a:rPr>
              <a:t>tindakan</a:t>
            </a:r>
            <a:endParaRPr lang="en-US" altLang="ja-JP" sz="2000" dirty="0" smtClean="0">
              <a:latin typeface="Comic Sans MS" pitchFamily="66" charset="0"/>
              <a:sym typeface="Wingdings" pitchFamily="2" charset="2"/>
            </a:endParaRPr>
          </a:p>
          <a:p>
            <a:pPr marL="661988" lvl="1" indent="-261938" eaLnBrk="1" fontAlgn="auto" hangingPunct="1">
              <a:lnSpc>
                <a:spcPct val="90000"/>
              </a:lnSpc>
              <a:spcAft>
                <a:spcPts val="0"/>
              </a:spcAft>
              <a:defRPr/>
            </a:pPr>
            <a:r>
              <a:rPr lang="en-US" altLang="ja-JP" sz="2000" dirty="0" err="1" smtClean="0">
                <a:latin typeface="Comic Sans MS" pitchFamily="66" charset="0"/>
                <a:sym typeface="Wingdings" pitchFamily="2" charset="2"/>
              </a:rPr>
              <a:t>Skala</a:t>
            </a:r>
            <a:r>
              <a:rPr lang="en-US" altLang="ja-JP" sz="2000" dirty="0" smtClean="0">
                <a:latin typeface="Comic Sans MS" pitchFamily="66" charset="0"/>
                <a:sym typeface="Wingdings" pitchFamily="2" charset="2"/>
              </a:rPr>
              <a:t> </a:t>
            </a:r>
            <a:r>
              <a:rPr lang="en-US" altLang="ja-JP" sz="2000" dirty="0" err="1" smtClean="0">
                <a:latin typeface="Comic Sans MS" pitchFamily="66" charset="0"/>
                <a:sym typeface="Wingdings" pitchFamily="2" charset="2"/>
              </a:rPr>
              <a:t>Likert</a:t>
            </a:r>
            <a:endParaRPr lang="en-US" sz="2000" dirty="0" smtClean="0">
              <a:latin typeface="Comic Sans MS" pitchFamily="66" charset="0"/>
            </a:endParaRPr>
          </a:p>
          <a:p>
            <a:pPr eaLnBrk="1" fontAlgn="auto" hangingPunct="1">
              <a:spcAft>
                <a:spcPts val="0"/>
              </a:spcAft>
              <a:defRPr/>
            </a:pPr>
            <a:r>
              <a:rPr lang="en-US" sz="2400" dirty="0" smtClean="0">
                <a:latin typeface="Comic Sans MS" pitchFamily="66" charset="0"/>
                <a:sym typeface="Wingdings" pitchFamily="2" charset="2"/>
              </a:rPr>
              <a:t>Food habit</a:t>
            </a:r>
            <a:endParaRPr lang="en-US" sz="2400" dirty="0" smtClean="0">
              <a:latin typeface="Comic Sans MS" pitchFamily="66" charset="0"/>
            </a:endParaRPr>
          </a:p>
          <a:p>
            <a:pPr lvl="1" eaLnBrk="1" fontAlgn="auto" hangingPunct="1">
              <a:spcAft>
                <a:spcPts val="0"/>
              </a:spcAft>
              <a:defRPr/>
            </a:pPr>
            <a:endParaRPr lang="en-US" sz="2000" dirty="0" smtClean="0">
              <a:latin typeface="Comic Sans MS" pitchFamily="66" charset="0"/>
            </a:endParaRPr>
          </a:p>
          <a:p>
            <a:pPr eaLnBrk="1" fontAlgn="auto" hangingPunct="1">
              <a:spcAft>
                <a:spcPts val="0"/>
              </a:spcAft>
              <a:defRPr/>
            </a:pP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1295400" y="420688"/>
            <a:ext cx="6629400" cy="487362"/>
          </a:xfrm>
          <a:prstGeom prst="rect">
            <a:avLst/>
          </a:prstGeom>
          <a:solidFill>
            <a:srgbClr val="9966FF"/>
          </a:solidFill>
          <a:ln w="9525">
            <a:noFill/>
            <a:miter lim="800000"/>
            <a:headEnd/>
            <a:tailEnd/>
          </a:ln>
        </p:spPr>
        <p:txBody>
          <a:bodyPr anchor="ctr"/>
          <a:lstStyle/>
          <a:p>
            <a:pPr algn="ctr"/>
            <a:r>
              <a:rPr lang="en-US" sz="2400">
                <a:solidFill>
                  <a:schemeClr val="bg1"/>
                </a:solidFill>
                <a:latin typeface="Arial Black" pitchFamily="34" charset="0"/>
              </a:rPr>
              <a:t>Kebiasaan Makan (food habit)</a:t>
            </a:r>
          </a:p>
        </p:txBody>
      </p:sp>
      <p:sp>
        <p:nvSpPr>
          <p:cNvPr id="28675" name="Oval 7"/>
          <p:cNvSpPr>
            <a:spLocks noChangeArrowheads="1"/>
          </p:cNvSpPr>
          <p:nvPr/>
        </p:nvSpPr>
        <p:spPr bwMode="auto">
          <a:xfrm>
            <a:off x="1600200" y="1219200"/>
            <a:ext cx="2819400" cy="6096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bg1"/>
                </a:solidFill>
                <a:latin typeface="Calibri" pitchFamily="34" charset="0"/>
              </a:rPr>
              <a:t>FAKTOR EKSTRINSIK</a:t>
            </a:r>
          </a:p>
        </p:txBody>
      </p:sp>
      <p:sp>
        <p:nvSpPr>
          <p:cNvPr id="28676" name="Oval 8"/>
          <p:cNvSpPr>
            <a:spLocks noChangeArrowheads="1"/>
          </p:cNvSpPr>
          <p:nvPr/>
        </p:nvSpPr>
        <p:spPr bwMode="auto">
          <a:xfrm>
            <a:off x="5029200" y="1219200"/>
            <a:ext cx="2819400" cy="6096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bg1"/>
                </a:solidFill>
                <a:latin typeface="Calibri" pitchFamily="34" charset="0"/>
              </a:rPr>
              <a:t>FAKTOR INTRINSIK</a:t>
            </a:r>
          </a:p>
        </p:txBody>
      </p:sp>
      <p:sp>
        <p:nvSpPr>
          <p:cNvPr id="28677" name="Line 9"/>
          <p:cNvSpPr>
            <a:spLocks noChangeShapeType="1"/>
          </p:cNvSpPr>
          <p:nvPr/>
        </p:nvSpPr>
        <p:spPr bwMode="auto">
          <a:xfrm flipV="1">
            <a:off x="3851275" y="908050"/>
            <a:ext cx="504825" cy="288925"/>
          </a:xfrm>
          <a:prstGeom prst="line">
            <a:avLst/>
          </a:prstGeom>
          <a:noFill/>
          <a:ln w="9525">
            <a:solidFill>
              <a:schemeClr val="tx1"/>
            </a:solidFill>
            <a:round/>
            <a:headEnd/>
            <a:tailEnd type="triangle" w="med" len="med"/>
          </a:ln>
        </p:spPr>
        <p:txBody>
          <a:bodyPr/>
          <a:lstStyle/>
          <a:p>
            <a:endParaRPr lang="id-ID"/>
          </a:p>
        </p:txBody>
      </p:sp>
      <p:sp>
        <p:nvSpPr>
          <p:cNvPr id="28678" name="Line 10"/>
          <p:cNvSpPr>
            <a:spLocks noChangeShapeType="1"/>
          </p:cNvSpPr>
          <p:nvPr/>
        </p:nvSpPr>
        <p:spPr bwMode="auto">
          <a:xfrm flipH="1" flipV="1">
            <a:off x="4800600" y="914400"/>
            <a:ext cx="533400" cy="381000"/>
          </a:xfrm>
          <a:prstGeom prst="line">
            <a:avLst/>
          </a:prstGeom>
          <a:noFill/>
          <a:ln w="9525">
            <a:solidFill>
              <a:schemeClr val="tx1"/>
            </a:solidFill>
            <a:round/>
            <a:headEnd/>
            <a:tailEnd type="triangle" w="med" len="med"/>
          </a:ln>
        </p:spPr>
        <p:txBody>
          <a:bodyPr/>
          <a:lstStyle/>
          <a:p>
            <a:endParaRPr lang="id-ID"/>
          </a:p>
        </p:txBody>
      </p:sp>
      <p:sp>
        <p:nvSpPr>
          <p:cNvPr id="28679" name="Text Box 11"/>
          <p:cNvSpPr txBox="1">
            <a:spLocks noChangeArrowheads="1"/>
          </p:cNvSpPr>
          <p:nvPr/>
        </p:nvSpPr>
        <p:spPr bwMode="auto">
          <a:xfrm>
            <a:off x="76200" y="5429250"/>
            <a:ext cx="2438400" cy="366713"/>
          </a:xfrm>
          <a:prstGeom prst="rect">
            <a:avLst/>
          </a:prstGeom>
          <a:solidFill>
            <a:srgbClr val="993300"/>
          </a:solidFill>
          <a:ln w="9525">
            <a:noFill/>
            <a:miter lim="800000"/>
            <a:headEnd/>
            <a:tailEnd/>
          </a:ln>
        </p:spPr>
        <p:txBody>
          <a:bodyPr>
            <a:spAutoFit/>
          </a:bodyPr>
          <a:lstStyle/>
          <a:p>
            <a:pPr>
              <a:spcBef>
                <a:spcPct val="50000"/>
              </a:spcBef>
            </a:pPr>
            <a:r>
              <a:rPr lang="en-US">
                <a:solidFill>
                  <a:schemeClr val="bg1"/>
                </a:solidFill>
                <a:latin typeface="Calibri" pitchFamily="34" charset="0"/>
              </a:rPr>
              <a:t>LINGK. EKONOMI</a:t>
            </a:r>
          </a:p>
        </p:txBody>
      </p:sp>
      <p:sp>
        <p:nvSpPr>
          <p:cNvPr id="28680" name="Text Box 12"/>
          <p:cNvSpPr txBox="1">
            <a:spLocks noChangeArrowheads="1"/>
          </p:cNvSpPr>
          <p:nvPr/>
        </p:nvSpPr>
        <p:spPr bwMode="auto">
          <a:xfrm>
            <a:off x="609600" y="3352800"/>
            <a:ext cx="4191000" cy="366713"/>
          </a:xfrm>
          <a:prstGeom prst="rect">
            <a:avLst/>
          </a:prstGeom>
          <a:solidFill>
            <a:srgbClr val="993300"/>
          </a:solidFill>
          <a:ln w="9525">
            <a:noFill/>
            <a:miter lim="800000"/>
            <a:headEnd/>
            <a:tailEnd/>
          </a:ln>
        </p:spPr>
        <p:txBody>
          <a:bodyPr>
            <a:spAutoFit/>
          </a:bodyPr>
          <a:lstStyle/>
          <a:p>
            <a:pPr>
              <a:spcBef>
                <a:spcPct val="50000"/>
              </a:spcBef>
            </a:pPr>
            <a:r>
              <a:rPr lang="en-US">
                <a:solidFill>
                  <a:schemeClr val="bg1"/>
                </a:solidFill>
                <a:latin typeface="Calibri" pitchFamily="34" charset="0"/>
              </a:rPr>
              <a:t>LINGK. SOSIAL, BUDAYA &amp; AGAMA</a:t>
            </a:r>
          </a:p>
        </p:txBody>
      </p:sp>
      <p:sp>
        <p:nvSpPr>
          <p:cNvPr id="28681" name="Text Box 13"/>
          <p:cNvSpPr txBox="1">
            <a:spLocks noChangeArrowheads="1"/>
          </p:cNvSpPr>
          <p:nvPr/>
        </p:nvSpPr>
        <p:spPr bwMode="auto">
          <a:xfrm>
            <a:off x="1447800" y="1981200"/>
            <a:ext cx="2133600" cy="366713"/>
          </a:xfrm>
          <a:prstGeom prst="rect">
            <a:avLst/>
          </a:prstGeom>
          <a:solidFill>
            <a:srgbClr val="993300"/>
          </a:solidFill>
          <a:ln w="9525">
            <a:noFill/>
            <a:miter lim="800000"/>
            <a:headEnd/>
            <a:tailEnd/>
          </a:ln>
        </p:spPr>
        <p:txBody>
          <a:bodyPr>
            <a:spAutoFit/>
          </a:bodyPr>
          <a:lstStyle/>
          <a:p>
            <a:pPr>
              <a:spcBef>
                <a:spcPct val="50000"/>
              </a:spcBef>
            </a:pPr>
            <a:r>
              <a:rPr lang="en-US">
                <a:solidFill>
                  <a:schemeClr val="bg1"/>
                </a:solidFill>
                <a:latin typeface="Calibri" pitchFamily="34" charset="0"/>
              </a:rPr>
              <a:t>LINGK. ALAM</a:t>
            </a:r>
          </a:p>
        </p:txBody>
      </p:sp>
      <p:sp>
        <p:nvSpPr>
          <p:cNvPr id="28682" name="Line 14"/>
          <p:cNvSpPr>
            <a:spLocks noChangeShapeType="1"/>
          </p:cNvSpPr>
          <p:nvPr/>
        </p:nvSpPr>
        <p:spPr bwMode="auto">
          <a:xfrm>
            <a:off x="1905000" y="1752600"/>
            <a:ext cx="0" cy="228600"/>
          </a:xfrm>
          <a:prstGeom prst="line">
            <a:avLst/>
          </a:prstGeom>
          <a:noFill/>
          <a:ln w="9525">
            <a:solidFill>
              <a:schemeClr val="tx1"/>
            </a:solidFill>
            <a:round/>
            <a:headEnd/>
            <a:tailEnd/>
          </a:ln>
        </p:spPr>
        <p:txBody>
          <a:bodyPr/>
          <a:lstStyle/>
          <a:p>
            <a:endParaRPr lang="id-ID"/>
          </a:p>
        </p:txBody>
      </p:sp>
      <p:sp>
        <p:nvSpPr>
          <p:cNvPr id="28683" name="Line 18"/>
          <p:cNvSpPr>
            <a:spLocks noChangeShapeType="1"/>
          </p:cNvSpPr>
          <p:nvPr/>
        </p:nvSpPr>
        <p:spPr bwMode="auto">
          <a:xfrm>
            <a:off x="1066800" y="1600200"/>
            <a:ext cx="0" cy="1752600"/>
          </a:xfrm>
          <a:prstGeom prst="line">
            <a:avLst/>
          </a:prstGeom>
          <a:noFill/>
          <a:ln w="9525">
            <a:solidFill>
              <a:schemeClr val="tx1"/>
            </a:solidFill>
            <a:round/>
            <a:headEnd/>
            <a:tailEnd/>
          </a:ln>
        </p:spPr>
        <p:txBody>
          <a:bodyPr/>
          <a:lstStyle/>
          <a:p>
            <a:endParaRPr lang="id-ID"/>
          </a:p>
        </p:txBody>
      </p:sp>
      <p:sp>
        <p:nvSpPr>
          <p:cNvPr id="28684" name="Line 19"/>
          <p:cNvSpPr>
            <a:spLocks noChangeShapeType="1"/>
          </p:cNvSpPr>
          <p:nvPr/>
        </p:nvSpPr>
        <p:spPr bwMode="auto">
          <a:xfrm>
            <a:off x="1066800" y="1600200"/>
            <a:ext cx="533400" cy="0"/>
          </a:xfrm>
          <a:prstGeom prst="line">
            <a:avLst/>
          </a:prstGeom>
          <a:noFill/>
          <a:ln w="9525">
            <a:solidFill>
              <a:schemeClr val="tx1"/>
            </a:solidFill>
            <a:round/>
            <a:headEnd/>
            <a:tailEnd/>
          </a:ln>
        </p:spPr>
        <p:txBody>
          <a:bodyPr/>
          <a:lstStyle/>
          <a:p>
            <a:endParaRPr lang="id-ID"/>
          </a:p>
        </p:txBody>
      </p:sp>
      <p:sp>
        <p:nvSpPr>
          <p:cNvPr id="28685" name="Line 20"/>
          <p:cNvSpPr>
            <a:spLocks noChangeShapeType="1"/>
          </p:cNvSpPr>
          <p:nvPr/>
        </p:nvSpPr>
        <p:spPr bwMode="auto">
          <a:xfrm>
            <a:off x="304800" y="1371600"/>
            <a:ext cx="0" cy="4114800"/>
          </a:xfrm>
          <a:prstGeom prst="line">
            <a:avLst/>
          </a:prstGeom>
          <a:noFill/>
          <a:ln w="9525">
            <a:solidFill>
              <a:schemeClr val="tx1"/>
            </a:solidFill>
            <a:round/>
            <a:headEnd/>
            <a:tailEnd/>
          </a:ln>
        </p:spPr>
        <p:txBody>
          <a:bodyPr/>
          <a:lstStyle/>
          <a:p>
            <a:endParaRPr lang="id-ID"/>
          </a:p>
        </p:txBody>
      </p:sp>
      <p:sp>
        <p:nvSpPr>
          <p:cNvPr id="28686" name="Line 21"/>
          <p:cNvSpPr>
            <a:spLocks noChangeShapeType="1"/>
          </p:cNvSpPr>
          <p:nvPr/>
        </p:nvSpPr>
        <p:spPr bwMode="auto">
          <a:xfrm>
            <a:off x="304800" y="1371600"/>
            <a:ext cx="1371600" cy="0"/>
          </a:xfrm>
          <a:prstGeom prst="line">
            <a:avLst/>
          </a:prstGeom>
          <a:noFill/>
          <a:ln w="9525">
            <a:solidFill>
              <a:schemeClr val="tx1"/>
            </a:solidFill>
            <a:round/>
            <a:headEnd/>
            <a:tailEnd/>
          </a:ln>
        </p:spPr>
        <p:txBody>
          <a:bodyPr/>
          <a:lstStyle/>
          <a:p>
            <a:endParaRPr lang="id-ID"/>
          </a:p>
        </p:txBody>
      </p:sp>
      <p:sp>
        <p:nvSpPr>
          <p:cNvPr id="28687" name="Text Box 22"/>
          <p:cNvSpPr txBox="1">
            <a:spLocks noChangeArrowheads="1"/>
          </p:cNvSpPr>
          <p:nvPr/>
        </p:nvSpPr>
        <p:spPr bwMode="auto">
          <a:xfrm>
            <a:off x="1143000" y="2362200"/>
            <a:ext cx="3505200" cy="915988"/>
          </a:xfrm>
          <a:prstGeom prst="rect">
            <a:avLst/>
          </a:prstGeom>
          <a:noFill/>
          <a:ln w="9525">
            <a:noFill/>
            <a:miter lim="800000"/>
            <a:headEnd/>
            <a:tailEnd/>
          </a:ln>
        </p:spPr>
        <p:txBody>
          <a:bodyPr>
            <a:spAutoFit/>
          </a:bodyPr>
          <a:lstStyle/>
          <a:p>
            <a:pPr>
              <a:spcBef>
                <a:spcPct val="50000"/>
              </a:spcBef>
            </a:pPr>
            <a:r>
              <a:rPr lang="en-US">
                <a:latin typeface="Calibri" pitchFamily="34" charset="0"/>
              </a:rPr>
              <a:t>Pola makan pd umumnya berhubgn dg jenis pangan yg diprod  setempat</a:t>
            </a:r>
          </a:p>
        </p:txBody>
      </p:sp>
      <p:sp>
        <p:nvSpPr>
          <p:cNvPr id="28688" name="Text Box 23"/>
          <p:cNvSpPr txBox="1">
            <a:spLocks noChangeArrowheads="1"/>
          </p:cNvSpPr>
          <p:nvPr/>
        </p:nvSpPr>
        <p:spPr bwMode="auto">
          <a:xfrm>
            <a:off x="533400" y="4510088"/>
            <a:ext cx="4191000" cy="366712"/>
          </a:xfrm>
          <a:prstGeom prst="rect">
            <a:avLst/>
          </a:prstGeom>
          <a:noFill/>
          <a:ln w="9525">
            <a:noFill/>
            <a:miter lim="800000"/>
            <a:headEnd/>
            <a:tailEnd/>
          </a:ln>
        </p:spPr>
        <p:txBody>
          <a:bodyPr>
            <a:spAutoFit/>
          </a:bodyPr>
          <a:lstStyle/>
          <a:p>
            <a:pPr>
              <a:spcBef>
                <a:spcPct val="50000"/>
              </a:spcBef>
            </a:pPr>
            <a:r>
              <a:rPr lang="en-US">
                <a:latin typeface="Calibri" pitchFamily="34" charset="0"/>
              </a:rPr>
              <a:t>Budaya m’beri nilai sosial pd mknn</a:t>
            </a:r>
          </a:p>
        </p:txBody>
      </p:sp>
      <p:sp>
        <p:nvSpPr>
          <p:cNvPr id="28689" name="Text Box 25"/>
          <p:cNvSpPr txBox="1">
            <a:spLocks noChangeArrowheads="1"/>
          </p:cNvSpPr>
          <p:nvPr/>
        </p:nvSpPr>
        <p:spPr bwMode="auto">
          <a:xfrm>
            <a:off x="533400" y="4857750"/>
            <a:ext cx="41910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Budaya m’beri pedoman2 &amp; batasan</a:t>
            </a:r>
          </a:p>
        </p:txBody>
      </p:sp>
      <p:sp>
        <p:nvSpPr>
          <p:cNvPr id="28690" name="Text Box 26"/>
          <p:cNvSpPr txBox="1">
            <a:spLocks noChangeArrowheads="1"/>
          </p:cNvSpPr>
          <p:nvPr/>
        </p:nvSpPr>
        <p:spPr bwMode="auto">
          <a:xfrm>
            <a:off x="533400" y="5786438"/>
            <a:ext cx="5410200" cy="366712"/>
          </a:xfrm>
          <a:prstGeom prst="rect">
            <a:avLst/>
          </a:prstGeom>
          <a:noFill/>
          <a:ln w="9525">
            <a:noFill/>
            <a:miter lim="800000"/>
            <a:headEnd/>
            <a:tailEnd/>
          </a:ln>
        </p:spPr>
        <p:txBody>
          <a:bodyPr>
            <a:spAutoFit/>
          </a:bodyPr>
          <a:lstStyle/>
          <a:p>
            <a:pPr>
              <a:spcBef>
                <a:spcPct val="50000"/>
              </a:spcBef>
            </a:pPr>
            <a:r>
              <a:rPr lang="en-US">
                <a:latin typeface="Calibri" pitchFamily="34" charset="0"/>
              </a:rPr>
              <a:t>Trend </a:t>
            </a:r>
            <a:r>
              <a:rPr lang="en-US">
                <a:latin typeface="Calibri" pitchFamily="34" charset="0"/>
                <a:sym typeface="Wingdings" pitchFamily="2" charset="2"/>
              </a:rPr>
              <a:t> Gol Ek tinggi, kons pgn hewani &gt;&gt; nabati</a:t>
            </a:r>
            <a:endParaRPr lang="en-US">
              <a:latin typeface="Calibri" pitchFamily="34" charset="0"/>
            </a:endParaRPr>
          </a:p>
        </p:txBody>
      </p:sp>
      <p:sp>
        <p:nvSpPr>
          <p:cNvPr id="28692" name="Text Box 29"/>
          <p:cNvSpPr txBox="1">
            <a:spLocks noChangeArrowheads="1"/>
          </p:cNvSpPr>
          <p:nvPr/>
        </p:nvSpPr>
        <p:spPr bwMode="auto">
          <a:xfrm>
            <a:off x="5486400" y="2224088"/>
            <a:ext cx="2819400" cy="366712"/>
          </a:xfrm>
          <a:prstGeom prst="rect">
            <a:avLst/>
          </a:prstGeom>
          <a:solidFill>
            <a:srgbClr val="993300"/>
          </a:solidFill>
          <a:ln w="9525">
            <a:noFill/>
            <a:miter lim="800000"/>
            <a:headEnd/>
            <a:tailEnd/>
          </a:ln>
        </p:spPr>
        <p:txBody>
          <a:bodyPr>
            <a:spAutoFit/>
          </a:bodyPr>
          <a:lstStyle/>
          <a:p>
            <a:pPr>
              <a:spcBef>
                <a:spcPct val="50000"/>
              </a:spcBef>
            </a:pPr>
            <a:r>
              <a:rPr lang="en-US">
                <a:solidFill>
                  <a:schemeClr val="bg1"/>
                </a:solidFill>
                <a:latin typeface="Calibri" pitchFamily="34" charset="0"/>
              </a:rPr>
              <a:t>ASOSIASI EMOSIONAL</a:t>
            </a:r>
          </a:p>
        </p:txBody>
      </p:sp>
      <p:sp>
        <p:nvSpPr>
          <p:cNvPr id="28693" name="Text Box 30"/>
          <p:cNvSpPr txBox="1">
            <a:spLocks noChangeArrowheads="1"/>
          </p:cNvSpPr>
          <p:nvPr/>
        </p:nvSpPr>
        <p:spPr bwMode="auto">
          <a:xfrm>
            <a:off x="5181600" y="3733800"/>
            <a:ext cx="3733800" cy="366713"/>
          </a:xfrm>
          <a:prstGeom prst="rect">
            <a:avLst/>
          </a:prstGeom>
          <a:solidFill>
            <a:srgbClr val="993300"/>
          </a:solidFill>
          <a:ln w="9525">
            <a:noFill/>
            <a:miter lim="800000"/>
            <a:headEnd/>
            <a:tailEnd/>
          </a:ln>
        </p:spPr>
        <p:txBody>
          <a:bodyPr>
            <a:spAutoFit/>
          </a:bodyPr>
          <a:lstStyle/>
          <a:p>
            <a:pPr>
              <a:spcBef>
                <a:spcPct val="50000"/>
              </a:spcBef>
            </a:pPr>
            <a:r>
              <a:rPr lang="en-US">
                <a:solidFill>
                  <a:schemeClr val="bg1"/>
                </a:solidFill>
                <a:latin typeface="Calibri" pitchFamily="34" charset="0"/>
              </a:rPr>
              <a:t>KEADAAN JASMANI / KEJIWAAN</a:t>
            </a:r>
          </a:p>
        </p:txBody>
      </p:sp>
      <p:sp>
        <p:nvSpPr>
          <p:cNvPr id="28694" name="Line 31"/>
          <p:cNvSpPr>
            <a:spLocks noChangeShapeType="1"/>
          </p:cNvSpPr>
          <p:nvPr/>
        </p:nvSpPr>
        <p:spPr bwMode="auto">
          <a:xfrm>
            <a:off x="7391400" y="1752600"/>
            <a:ext cx="0" cy="457200"/>
          </a:xfrm>
          <a:prstGeom prst="line">
            <a:avLst/>
          </a:prstGeom>
          <a:noFill/>
          <a:ln w="9525">
            <a:solidFill>
              <a:schemeClr val="tx1"/>
            </a:solidFill>
            <a:round/>
            <a:headEnd/>
            <a:tailEnd/>
          </a:ln>
        </p:spPr>
        <p:txBody>
          <a:bodyPr/>
          <a:lstStyle/>
          <a:p>
            <a:endParaRPr lang="id-ID"/>
          </a:p>
        </p:txBody>
      </p:sp>
      <p:sp>
        <p:nvSpPr>
          <p:cNvPr id="28695" name="Line 32"/>
          <p:cNvSpPr>
            <a:spLocks noChangeShapeType="1"/>
          </p:cNvSpPr>
          <p:nvPr/>
        </p:nvSpPr>
        <p:spPr bwMode="auto">
          <a:xfrm>
            <a:off x="7848600" y="1524000"/>
            <a:ext cx="762000" cy="0"/>
          </a:xfrm>
          <a:prstGeom prst="line">
            <a:avLst/>
          </a:prstGeom>
          <a:noFill/>
          <a:ln w="9525">
            <a:solidFill>
              <a:schemeClr val="tx1"/>
            </a:solidFill>
            <a:round/>
            <a:headEnd/>
            <a:tailEnd/>
          </a:ln>
        </p:spPr>
        <p:txBody>
          <a:bodyPr/>
          <a:lstStyle/>
          <a:p>
            <a:endParaRPr lang="id-ID"/>
          </a:p>
        </p:txBody>
      </p:sp>
      <p:sp>
        <p:nvSpPr>
          <p:cNvPr id="28696" name="Line 33"/>
          <p:cNvSpPr>
            <a:spLocks noChangeShapeType="1"/>
          </p:cNvSpPr>
          <p:nvPr/>
        </p:nvSpPr>
        <p:spPr bwMode="auto">
          <a:xfrm>
            <a:off x="8610600" y="1524000"/>
            <a:ext cx="0" cy="2209800"/>
          </a:xfrm>
          <a:prstGeom prst="line">
            <a:avLst/>
          </a:prstGeom>
          <a:noFill/>
          <a:ln w="9525">
            <a:solidFill>
              <a:schemeClr val="tx1"/>
            </a:solidFill>
            <a:round/>
            <a:headEnd/>
            <a:tailEnd/>
          </a:ln>
        </p:spPr>
        <p:txBody>
          <a:bodyPr/>
          <a:lstStyle/>
          <a:p>
            <a:endParaRPr lang="id-ID"/>
          </a:p>
        </p:txBody>
      </p:sp>
      <p:sp>
        <p:nvSpPr>
          <p:cNvPr id="28697" name="Text Box 34"/>
          <p:cNvSpPr txBox="1">
            <a:spLocks noChangeArrowheads="1"/>
          </p:cNvSpPr>
          <p:nvPr/>
        </p:nvSpPr>
        <p:spPr bwMode="auto">
          <a:xfrm>
            <a:off x="4876800" y="2590800"/>
            <a:ext cx="3505200" cy="641350"/>
          </a:xfrm>
          <a:prstGeom prst="rect">
            <a:avLst/>
          </a:prstGeom>
          <a:noFill/>
          <a:ln w="9525">
            <a:noFill/>
            <a:miter lim="800000"/>
            <a:headEnd/>
            <a:tailEnd/>
          </a:ln>
        </p:spPr>
        <p:txBody>
          <a:bodyPr>
            <a:spAutoFit/>
          </a:bodyPr>
          <a:lstStyle/>
          <a:p>
            <a:pPr algn="r">
              <a:spcBef>
                <a:spcPct val="50000"/>
              </a:spcBef>
            </a:pPr>
            <a:r>
              <a:rPr lang="en-US">
                <a:latin typeface="Calibri" pitchFamily="34" charset="0"/>
              </a:rPr>
              <a:t>Sikap thd mknn dipengaruhi pengalaman masa anak2</a:t>
            </a:r>
          </a:p>
        </p:txBody>
      </p:sp>
      <p:sp>
        <p:nvSpPr>
          <p:cNvPr id="28698" name="Text Box 35"/>
          <p:cNvSpPr txBox="1">
            <a:spLocks noChangeArrowheads="1"/>
          </p:cNvSpPr>
          <p:nvPr/>
        </p:nvSpPr>
        <p:spPr bwMode="auto">
          <a:xfrm>
            <a:off x="5105400" y="4114800"/>
            <a:ext cx="4038600" cy="641350"/>
          </a:xfrm>
          <a:prstGeom prst="rect">
            <a:avLst/>
          </a:prstGeom>
          <a:noFill/>
          <a:ln w="9525">
            <a:noFill/>
            <a:miter lim="800000"/>
            <a:headEnd/>
            <a:tailEnd/>
          </a:ln>
        </p:spPr>
        <p:txBody>
          <a:bodyPr>
            <a:spAutoFit/>
          </a:bodyPr>
          <a:lstStyle/>
          <a:p>
            <a:pPr>
              <a:spcBef>
                <a:spcPct val="50000"/>
              </a:spcBef>
            </a:pPr>
            <a:r>
              <a:rPr lang="en-US">
                <a:latin typeface="Calibri" pitchFamily="34" charset="0"/>
              </a:rPr>
              <a:t>Keadaan kesehatan, Ex: sakit gigi </a:t>
            </a:r>
            <a:r>
              <a:rPr lang="en-US">
                <a:latin typeface="Calibri" pitchFamily="34" charset="0"/>
                <a:sym typeface="Wingdings" pitchFamily="2" charset="2"/>
              </a:rPr>
              <a:t> makan lunak  nafsu makan turun</a:t>
            </a:r>
            <a:endParaRPr lang="en-US">
              <a:latin typeface="Calibri" pitchFamily="34" charset="0"/>
            </a:endParaRPr>
          </a:p>
        </p:txBody>
      </p:sp>
      <p:sp>
        <p:nvSpPr>
          <p:cNvPr id="28699" name="Text Box 36"/>
          <p:cNvSpPr txBox="1">
            <a:spLocks noChangeArrowheads="1"/>
          </p:cNvSpPr>
          <p:nvPr/>
        </p:nvSpPr>
        <p:spPr bwMode="auto">
          <a:xfrm>
            <a:off x="5137150" y="4800600"/>
            <a:ext cx="3657600" cy="641350"/>
          </a:xfrm>
          <a:prstGeom prst="rect">
            <a:avLst/>
          </a:prstGeom>
          <a:noFill/>
          <a:ln w="9525">
            <a:noFill/>
            <a:miter lim="800000"/>
            <a:headEnd/>
            <a:tailEnd/>
          </a:ln>
        </p:spPr>
        <p:txBody>
          <a:bodyPr>
            <a:spAutoFit/>
          </a:bodyPr>
          <a:lstStyle/>
          <a:p>
            <a:pPr>
              <a:spcBef>
                <a:spcPct val="50000"/>
              </a:spcBef>
            </a:pPr>
            <a:r>
              <a:rPr lang="en-US">
                <a:latin typeface="Calibri" pitchFamily="34" charset="0"/>
              </a:rPr>
              <a:t>Kejiwaan, Ex: lelah, putus asa </a:t>
            </a:r>
            <a:r>
              <a:rPr lang="en-US">
                <a:latin typeface="Calibri" pitchFamily="34" charset="0"/>
                <a:sym typeface="Wingdings" pitchFamily="2" charset="2"/>
              </a:rPr>
              <a:t> nafsu makan turun</a:t>
            </a:r>
            <a:endParaRPr lang="en-US">
              <a:latin typeface="Calibri" pitchFamily="34" charset="0"/>
            </a:endParaRPr>
          </a:p>
        </p:txBody>
      </p:sp>
      <p:sp>
        <p:nvSpPr>
          <p:cNvPr id="28700" name="Text Box 37"/>
          <p:cNvSpPr txBox="1">
            <a:spLocks noChangeArrowheads="1"/>
          </p:cNvSpPr>
          <p:nvPr/>
        </p:nvSpPr>
        <p:spPr bwMode="auto">
          <a:xfrm>
            <a:off x="533400" y="3657600"/>
            <a:ext cx="4191000" cy="915988"/>
          </a:xfrm>
          <a:prstGeom prst="rect">
            <a:avLst/>
          </a:prstGeom>
          <a:noFill/>
          <a:ln w="9525">
            <a:noFill/>
            <a:miter lim="800000"/>
            <a:headEnd/>
            <a:tailEnd/>
          </a:ln>
        </p:spPr>
        <p:txBody>
          <a:bodyPr>
            <a:spAutoFit/>
          </a:bodyPr>
          <a:lstStyle/>
          <a:p>
            <a:pPr>
              <a:spcBef>
                <a:spcPct val="50000"/>
              </a:spcBef>
            </a:pPr>
            <a:r>
              <a:rPr lang="en-US">
                <a:latin typeface="Calibri" pitchFamily="34" charset="0"/>
              </a:rPr>
              <a:t>Budaya tdk hny tentukn apa yg dimkn, tp jg siapa &amp; dlm keadaan bgmn mknn tsb dmkn</a:t>
            </a:r>
          </a:p>
        </p:txBody>
      </p:sp>
      <p:sp>
        <p:nvSpPr>
          <p:cNvPr id="28701" name="Rectangle 2"/>
          <p:cNvSpPr>
            <a:spLocks noChangeArrowheads="1"/>
          </p:cNvSpPr>
          <p:nvPr/>
        </p:nvSpPr>
        <p:spPr bwMode="auto">
          <a:xfrm>
            <a:off x="0" y="0"/>
            <a:ext cx="9144000" cy="188913"/>
          </a:xfrm>
          <a:prstGeom prst="rect">
            <a:avLst/>
          </a:prstGeom>
          <a:solidFill>
            <a:srgbClr val="FFA669"/>
          </a:solidFill>
          <a:ln w="9525" algn="in">
            <a:noFill/>
            <a:miter lim="800000"/>
            <a:headEnd/>
            <a:tailEnd/>
          </a:ln>
        </p:spPr>
        <p:txBody>
          <a:bodyPr lIns="36576" tIns="36576" rIns="36576" bIns="36576"/>
          <a:lstStyle/>
          <a:p>
            <a:endParaRPr lang="id-ID" sz="1400" b="1">
              <a:latin typeface="Lucida Calligraphy" pitchFamily="66" charset="0"/>
            </a:endParaRPr>
          </a:p>
        </p:txBody>
      </p:sp>
      <p:sp>
        <p:nvSpPr>
          <p:cNvPr id="28702" name="Rectangle 3"/>
          <p:cNvSpPr>
            <a:spLocks noChangeArrowheads="1" noChangeShapeType="1"/>
          </p:cNvSpPr>
          <p:nvPr/>
        </p:nvSpPr>
        <p:spPr bwMode="auto">
          <a:xfrm>
            <a:off x="0" y="188913"/>
            <a:ext cx="9144000" cy="100012"/>
          </a:xfrm>
          <a:prstGeom prst="rect">
            <a:avLst/>
          </a:prstGeom>
          <a:solidFill>
            <a:srgbClr val="191989"/>
          </a:solidFill>
          <a:ln w="9525" algn="in">
            <a:noFill/>
            <a:miter lim="800000"/>
            <a:headEnd/>
            <a:tailEnd/>
          </a:ln>
        </p:spPr>
        <p:txBody>
          <a:bodyPr lIns="36576" tIns="36576" rIns="36576" bIns="36576"/>
          <a:lstStyle/>
          <a:p>
            <a:endParaRPr lang="id-ID" sz="1400" b="1">
              <a:solidFill>
                <a:schemeClr val="bg1"/>
              </a:solidFill>
              <a:latin typeface="Lucida Calligraphy"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765175"/>
            <a:ext cx="8226425" cy="715963"/>
          </a:xfrm>
        </p:spPr>
        <p:txBody>
          <a:bodyPr rtlCol="0">
            <a:normAutofit/>
          </a:bodyPr>
          <a:lstStyle/>
          <a:p>
            <a:pPr algn="l" eaLnBrk="1" fontAlgn="auto" hangingPunct="1">
              <a:spcAft>
                <a:spcPts val="0"/>
              </a:spcAft>
              <a:defRPr/>
            </a:pPr>
            <a:r>
              <a:rPr lang="en-US" altLang="ja-JP" sz="2400" dirty="0" err="1" smtClean="0">
                <a:solidFill>
                  <a:srgbClr val="FF0000"/>
                </a:solidFill>
                <a:effectLst>
                  <a:outerShdw blurRad="38100" dist="38100" dir="2700000" algn="tl">
                    <a:srgbClr val="FFFFFF"/>
                  </a:outerShdw>
                </a:effectLst>
                <a:latin typeface="Comic Sans MS" pitchFamily="66" charset="0"/>
              </a:rPr>
              <a:t>Pergeseran</a:t>
            </a:r>
            <a:r>
              <a:rPr lang="en-US" altLang="ja-JP" sz="2400" dirty="0" smtClean="0">
                <a:solidFill>
                  <a:srgbClr val="FF0000"/>
                </a:solidFill>
                <a:effectLst>
                  <a:outerShdw blurRad="38100" dist="38100" dir="2700000" algn="tl">
                    <a:srgbClr val="FFFFFF"/>
                  </a:outerShdw>
                </a:effectLst>
                <a:latin typeface="Comic Sans MS" pitchFamily="66" charset="0"/>
              </a:rPr>
              <a:t> </a:t>
            </a:r>
            <a:r>
              <a:rPr lang="en-US" altLang="ja-JP" sz="2400" dirty="0" err="1" smtClean="0">
                <a:solidFill>
                  <a:srgbClr val="FF0000"/>
                </a:solidFill>
                <a:effectLst>
                  <a:outerShdw blurRad="38100" dist="38100" dir="2700000" algn="tl">
                    <a:srgbClr val="FFFFFF"/>
                  </a:outerShdw>
                </a:effectLst>
                <a:latin typeface="Comic Sans MS" pitchFamily="66" charset="0"/>
              </a:rPr>
              <a:t>konsumsi</a:t>
            </a:r>
            <a:r>
              <a:rPr lang="en-US" altLang="ja-JP" sz="2400" dirty="0" smtClean="0">
                <a:solidFill>
                  <a:srgbClr val="FF0000"/>
                </a:solidFill>
                <a:effectLst>
                  <a:outerShdw blurRad="38100" dist="38100" dir="2700000" algn="tl">
                    <a:srgbClr val="FFFFFF"/>
                  </a:outerShdw>
                </a:effectLst>
                <a:latin typeface="Comic Sans MS" pitchFamily="66" charset="0"/>
              </a:rPr>
              <a:t> &amp; </a:t>
            </a:r>
            <a:r>
              <a:rPr lang="en-US" altLang="ja-JP" sz="2400" dirty="0" err="1" smtClean="0">
                <a:solidFill>
                  <a:srgbClr val="FF0000"/>
                </a:solidFill>
                <a:effectLst>
                  <a:outerShdw blurRad="38100" dist="38100" dir="2700000" algn="tl">
                    <a:srgbClr val="FFFFFF"/>
                  </a:outerShdw>
                </a:effectLst>
                <a:latin typeface="Comic Sans MS" pitchFamily="66" charset="0"/>
              </a:rPr>
              <a:t>masalah</a:t>
            </a:r>
            <a:r>
              <a:rPr lang="en-US" altLang="ja-JP" sz="2400" dirty="0" smtClean="0">
                <a:solidFill>
                  <a:srgbClr val="FF0000"/>
                </a:solidFill>
                <a:effectLst>
                  <a:outerShdw blurRad="38100" dist="38100" dir="2700000" algn="tl">
                    <a:srgbClr val="FFFFFF"/>
                  </a:outerShdw>
                </a:effectLst>
                <a:latin typeface="Comic Sans MS" pitchFamily="66" charset="0"/>
              </a:rPr>
              <a:t> </a:t>
            </a:r>
            <a:r>
              <a:rPr lang="en-US" altLang="ja-JP" sz="2400" dirty="0" err="1" smtClean="0">
                <a:solidFill>
                  <a:srgbClr val="FF0000"/>
                </a:solidFill>
                <a:effectLst>
                  <a:outerShdw blurRad="38100" dist="38100" dir="2700000" algn="tl">
                    <a:srgbClr val="FFFFFF"/>
                  </a:outerShdw>
                </a:effectLst>
                <a:latin typeface="Comic Sans MS" pitchFamily="66" charset="0"/>
              </a:rPr>
              <a:t>gizi</a:t>
            </a:r>
            <a:endParaRPr lang="en-US" sz="2400" dirty="0" smtClean="0">
              <a:solidFill>
                <a:srgbClr val="FF0000"/>
              </a:solidFill>
              <a:effectLst>
                <a:outerShdw blurRad="38100" dist="38100" dir="2700000" algn="tl">
                  <a:srgbClr val="FFFFFF"/>
                </a:outerShdw>
              </a:effectLst>
              <a:latin typeface="Comic Sans MS" pitchFamily="66" charset="0"/>
            </a:endParaRPr>
          </a:p>
        </p:txBody>
      </p:sp>
      <p:sp>
        <p:nvSpPr>
          <p:cNvPr id="29699" name="Rectangle 3"/>
          <p:cNvSpPr>
            <a:spLocks noGrp="1" noChangeArrowheads="1"/>
          </p:cNvSpPr>
          <p:nvPr>
            <p:ph idx="1"/>
          </p:nvPr>
        </p:nvSpPr>
        <p:spPr>
          <a:xfrm>
            <a:off x="614363" y="1752600"/>
            <a:ext cx="7086600" cy="4343400"/>
          </a:xfrm>
        </p:spPr>
        <p:txBody>
          <a:bodyPr/>
          <a:lstStyle/>
          <a:p>
            <a:pPr algn="ctr" eaLnBrk="1" hangingPunct="1">
              <a:buFont typeface="Wingdings" pitchFamily="2" charset="2"/>
              <a:buNone/>
            </a:pPr>
            <a:r>
              <a:rPr lang="en-US" altLang="ja-JP" sz="2400" smtClean="0">
                <a:latin typeface="Comic Sans MS" pitchFamily="66" charset="0"/>
              </a:rPr>
              <a:t>	Pendapatan   , teknologi    </a:t>
            </a:r>
          </a:p>
          <a:p>
            <a:pPr algn="ctr" eaLnBrk="1" hangingPunct="1">
              <a:buFont typeface="Wingdings" pitchFamily="2" charset="2"/>
              <a:buNone/>
            </a:pPr>
            <a:r>
              <a:rPr lang="en-US" altLang="ja-JP" sz="2400" smtClean="0">
                <a:latin typeface="Comic Sans MS" pitchFamily="66" charset="0"/>
              </a:rPr>
              <a:t>	        Globalisasi, migrasi</a:t>
            </a:r>
          </a:p>
          <a:p>
            <a:pPr algn="ctr" eaLnBrk="1" hangingPunct="1">
              <a:buFont typeface="Wingdings" pitchFamily="2" charset="2"/>
              <a:buNone/>
            </a:pPr>
            <a:endParaRPr lang="en-US" altLang="ja-JP" sz="2400" smtClean="0">
              <a:latin typeface="Comic Sans MS" pitchFamily="66" charset="0"/>
            </a:endParaRPr>
          </a:p>
          <a:p>
            <a:pPr algn="ctr" eaLnBrk="1" hangingPunct="1">
              <a:buFont typeface="Wingdings" pitchFamily="2" charset="2"/>
              <a:buNone/>
            </a:pPr>
            <a:r>
              <a:rPr lang="en-US" altLang="ja-JP" sz="2400" smtClean="0">
                <a:latin typeface="Comic Sans MS" pitchFamily="66" charset="0"/>
              </a:rPr>
              <a:t>	  Pergeseran gaya hidup</a:t>
            </a:r>
          </a:p>
          <a:p>
            <a:pPr algn="ctr" eaLnBrk="1" hangingPunct="1">
              <a:buFont typeface="Wingdings" pitchFamily="2" charset="2"/>
              <a:buNone/>
            </a:pPr>
            <a:endParaRPr lang="en-US" altLang="ja-JP" sz="2400" smtClean="0">
              <a:latin typeface="Comic Sans MS" pitchFamily="66" charset="0"/>
            </a:endParaRPr>
          </a:p>
          <a:p>
            <a:pPr algn="ctr" eaLnBrk="1" hangingPunct="1">
              <a:buFont typeface="Wingdings" pitchFamily="2" charset="2"/>
              <a:buNone/>
            </a:pPr>
            <a:r>
              <a:rPr lang="en-US" altLang="ja-JP" sz="2400" smtClean="0">
                <a:latin typeface="Comic Sans MS" pitchFamily="66" charset="0"/>
              </a:rPr>
              <a:t>	Pergeseran pola konsumsi</a:t>
            </a:r>
          </a:p>
          <a:p>
            <a:pPr algn="ctr" eaLnBrk="1" hangingPunct="1">
              <a:buFont typeface="Wingdings" pitchFamily="2" charset="2"/>
              <a:buNone/>
            </a:pPr>
            <a:endParaRPr lang="en-US" altLang="ja-JP" sz="2400" smtClean="0">
              <a:latin typeface="Comic Sans MS" pitchFamily="66" charset="0"/>
            </a:endParaRPr>
          </a:p>
          <a:p>
            <a:pPr algn="ctr" eaLnBrk="1" hangingPunct="1">
              <a:buFont typeface="Wingdings" pitchFamily="2" charset="2"/>
              <a:buNone/>
            </a:pPr>
            <a:r>
              <a:rPr lang="en-US" altLang="ja-JP" sz="2400" smtClean="0">
                <a:latin typeface="Comic Sans MS" pitchFamily="66" charset="0"/>
              </a:rPr>
              <a:t>	  Pergeseran masalah gizi</a:t>
            </a:r>
            <a:endParaRPr lang="en-US" sz="2400" smtClean="0">
              <a:latin typeface="Comic Sans MS" pitchFamily="66" charset="0"/>
            </a:endParaRPr>
          </a:p>
        </p:txBody>
      </p:sp>
      <p:sp>
        <p:nvSpPr>
          <p:cNvPr id="29700" name="Line 4"/>
          <p:cNvSpPr>
            <a:spLocks noChangeShapeType="1"/>
          </p:cNvSpPr>
          <p:nvPr/>
        </p:nvSpPr>
        <p:spPr bwMode="auto">
          <a:xfrm flipV="1">
            <a:off x="4211638" y="1628775"/>
            <a:ext cx="228600" cy="381000"/>
          </a:xfrm>
          <a:prstGeom prst="line">
            <a:avLst/>
          </a:prstGeom>
          <a:noFill/>
          <a:ln w="9525">
            <a:solidFill>
              <a:schemeClr val="tx1"/>
            </a:solidFill>
            <a:round/>
            <a:headEnd/>
            <a:tailEnd type="triangle" w="med" len="med"/>
          </a:ln>
        </p:spPr>
        <p:txBody>
          <a:bodyPr/>
          <a:lstStyle/>
          <a:p>
            <a:endParaRPr lang="id-ID"/>
          </a:p>
        </p:txBody>
      </p:sp>
      <p:sp>
        <p:nvSpPr>
          <p:cNvPr id="29701" name="Line 5"/>
          <p:cNvSpPr>
            <a:spLocks noChangeShapeType="1"/>
          </p:cNvSpPr>
          <p:nvPr/>
        </p:nvSpPr>
        <p:spPr bwMode="auto">
          <a:xfrm flipV="1">
            <a:off x="6143625" y="1752600"/>
            <a:ext cx="228600" cy="381000"/>
          </a:xfrm>
          <a:prstGeom prst="line">
            <a:avLst/>
          </a:prstGeom>
          <a:noFill/>
          <a:ln w="9525">
            <a:solidFill>
              <a:schemeClr val="tx1"/>
            </a:solidFill>
            <a:round/>
            <a:headEnd/>
            <a:tailEnd type="triangle" w="med" len="med"/>
          </a:ln>
        </p:spPr>
        <p:txBody>
          <a:bodyPr/>
          <a:lstStyle/>
          <a:p>
            <a:endParaRPr lang="id-ID"/>
          </a:p>
        </p:txBody>
      </p:sp>
      <p:sp>
        <p:nvSpPr>
          <p:cNvPr id="29702" name="Line 6"/>
          <p:cNvSpPr>
            <a:spLocks noChangeShapeType="1"/>
          </p:cNvSpPr>
          <p:nvPr/>
        </p:nvSpPr>
        <p:spPr bwMode="auto">
          <a:xfrm>
            <a:off x="4429125" y="2708275"/>
            <a:ext cx="0" cy="533400"/>
          </a:xfrm>
          <a:prstGeom prst="line">
            <a:avLst/>
          </a:prstGeom>
          <a:noFill/>
          <a:ln w="9525">
            <a:solidFill>
              <a:schemeClr val="tx1"/>
            </a:solidFill>
            <a:round/>
            <a:headEnd/>
            <a:tailEnd type="triangle" w="med" len="med"/>
          </a:ln>
        </p:spPr>
        <p:txBody>
          <a:bodyPr/>
          <a:lstStyle/>
          <a:p>
            <a:endParaRPr lang="id-ID"/>
          </a:p>
        </p:txBody>
      </p:sp>
      <p:sp>
        <p:nvSpPr>
          <p:cNvPr id="29703" name="Line 7"/>
          <p:cNvSpPr>
            <a:spLocks noChangeShapeType="1"/>
          </p:cNvSpPr>
          <p:nvPr/>
        </p:nvSpPr>
        <p:spPr bwMode="auto">
          <a:xfrm>
            <a:off x="4429125" y="3500438"/>
            <a:ext cx="0" cy="533400"/>
          </a:xfrm>
          <a:prstGeom prst="line">
            <a:avLst/>
          </a:prstGeom>
          <a:noFill/>
          <a:ln w="9525">
            <a:solidFill>
              <a:schemeClr val="tx1"/>
            </a:solidFill>
            <a:round/>
            <a:headEnd/>
            <a:tailEnd type="triangle" w="med" len="med"/>
          </a:ln>
        </p:spPr>
        <p:txBody>
          <a:bodyPr/>
          <a:lstStyle/>
          <a:p>
            <a:endParaRPr lang="id-ID"/>
          </a:p>
        </p:txBody>
      </p:sp>
      <p:sp>
        <p:nvSpPr>
          <p:cNvPr id="29704" name="Line 8"/>
          <p:cNvSpPr>
            <a:spLocks noChangeShapeType="1"/>
          </p:cNvSpPr>
          <p:nvPr/>
        </p:nvSpPr>
        <p:spPr bwMode="auto">
          <a:xfrm>
            <a:off x="4429125" y="4437063"/>
            <a:ext cx="0" cy="533400"/>
          </a:xfrm>
          <a:prstGeom prst="line">
            <a:avLst/>
          </a:prstGeom>
          <a:noFill/>
          <a:ln w="9525">
            <a:solidFill>
              <a:schemeClr val="tx1"/>
            </a:solidFill>
            <a:round/>
            <a:headEnd/>
            <a:tailEnd type="triangle" w="med" len="med"/>
          </a:ln>
        </p:spPr>
        <p:txBody>
          <a:bodyPr/>
          <a:lstStyle/>
          <a:p>
            <a:endParaRPr lang="id-ID"/>
          </a:p>
        </p:txBody>
      </p:sp>
      <p:sp>
        <p:nvSpPr>
          <p:cNvPr id="29705" name="Rectangle 2"/>
          <p:cNvSpPr>
            <a:spLocks noChangeArrowheads="1"/>
          </p:cNvSpPr>
          <p:nvPr/>
        </p:nvSpPr>
        <p:spPr bwMode="auto">
          <a:xfrm>
            <a:off x="0" y="0"/>
            <a:ext cx="9144000" cy="304800"/>
          </a:xfrm>
          <a:prstGeom prst="rect">
            <a:avLst/>
          </a:prstGeom>
          <a:solidFill>
            <a:srgbClr val="FFA669"/>
          </a:solidFill>
          <a:ln w="9525" algn="in">
            <a:noFill/>
            <a:miter lim="800000"/>
            <a:headEnd/>
            <a:tailEnd/>
          </a:ln>
        </p:spPr>
        <p:txBody>
          <a:bodyPr lIns="36576" tIns="36576" rIns="36576" bIns="36576"/>
          <a:lstStyle/>
          <a:p>
            <a:endParaRPr lang="id-ID" sz="1400" b="1">
              <a:latin typeface="Lucida Calligraphy" pitchFamily="66" charset="0"/>
            </a:endParaRPr>
          </a:p>
        </p:txBody>
      </p:sp>
      <p:sp>
        <p:nvSpPr>
          <p:cNvPr id="29706" name="Rectangle 3"/>
          <p:cNvSpPr>
            <a:spLocks noChangeArrowheads="1" noChangeShapeType="1"/>
          </p:cNvSpPr>
          <p:nvPr/>
        </p:nvSpPr>
        <p:spPr bwMode="auto">
          <a:xfrm>
            <a:off x="0" y="304800"/>
            <a:ext cx="9144000" cy="304800"/>
          </a:xfrm>
          <a:prstGeom prst="rect">
            <a:avLst/>
          </a:prstGeom>
          <a:solidFill>
            <a:srgbClr val="191989"/>
          </a:solidFill>
          <a:ln w="9525" algn="in">
            <a:noFill/>
            <a:miter lim="800000"/>
            <a:headEnd/>
            <a:tailEnd/>
          </a:ln>
        </p:spPr>
        <p:txBody>
          <a:bodyPr lIns="36576" tIns="36576" rIns="36576" bIns="36576"/>
          <a:lstStyle/>
          <a:p>
            <a:endParaRPr lang="id-ID" sz="1400" b="1">
              <a:solidFill>
                <a:schemeClr val="bg1"/>
              </a:solidFill>
              <a:latin typeface="Lucida Calligraphy"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3598863" y="2908300"/>
            <a:ext cx="2362200" cy="685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dirty="0">
                <a:latin typeface="Arial Black" pitchFamily="34" charset="0"/>
              </a:rPr>
              <a:t>PENGETAHUAN</a:t>
            </a:r>
          </a:p>
          <a:p>
            <a:pPr algn="ctr"/>
            <a:r>
              <a:rPr lang="en-US" dirty="0">
                <a:latin typeface="Arial Black" pitchFamily="34" charset="0"/>
              </a:rPr>
              <a:t>PANGAN GIZI</a:t>
            </a:r>
          </a:p>
        </p:txBody>
      </p:sp>
      <p:sp>
        <p:nvSpPr>
          <p:cNvPr id="30723" name="Text Box 6"/>
          <p:cNvSpPr txBox="1">
            <a:spLocks noChangeArrowheads="1"/>
          </p:cNvSpPr>
          <p:nvPr/>
        </p:nvSpPr>
        <p:spPr bwMode="auto">
          <a:xfrm>
            <a:off x="3576638" y="2028825"/>
            <a:ext cx="2384425" cy="366713"/>
          </a:xfrm>
          <a:prstGeom prst="rect">
            <a:avLst/>
          </a:prstGeom>
          <a:solidFill>
            <a:srgbClr val="993366"/>
          </a:solidFill>
          <a:ln w="9525">
            <a:noFill/>
            <a:miter lim="800000"/>
            <a:headEnd/>
            <a:tailEnd/>
          </a:ln>
        </p:spPr>
        <p:txBody>
          <a:bodyPr>
            <a:spAutoFit/>
          </a:bodyPr>
          <a:lstStyle/>
          <a:p>
            <a:pPr algn="ctr">
              <a:spcBef>
                <a:spcPct val="50000"/>
              </a:spcBef>
            </a:pPr>
            <a:r>
              <a:rPr lang="en-US">
                <a:solidFill>
                  <a:schemeClr val="bg1"/>
                </a:solidFill>
                <a:latin typeface="Calibri" pitchFamily="34" charset="0"/>
              </a:rPr>
              <a:t>Pendidikan</a:t>
            </a:r>
          </a:p>
        </p:txBody>
      </p:sp>
      <p:sp>
        <p:nvSpPr>
          <p:cNvPr id="30724" name="Text Box 8"/>
          <p:cNvSpPr txBox="1">
            <a:spLocks noChangeArrowheads="1"/>
          </p:cNvSpPr>
          <p:nvPr/>
        </p:nvSpPr>
        <p:spPr bwMode="auto">
          <a:xfrm>
            <a:off x="931863" y="3060700"/>
            <a:ext cx="1981200" cy="366713"/>
          </a:xfrm>
          <a:prstGeom prst="rect">
            <a:avLst/>
          </a:prstGeom>
          <a:solidFill>
            <a:srgbClr val="993366"/>
          </a:solidFill>
          <a:ln w="9525">
            <a:noFill/>
            <a:miter lim="800000"/>
            <a:headEnd/>
            <a:tailEnd/>
          </a:ln>
        </p:spPr>
        <p:txBody>
          <a:bodyPr>
            <a:spAutoFit/>
          </a:bodyPr>
          <a:lstStyle/>
          <a:p>
            <a:pPr algn="ctr">
              <a:spcBef>
                <a:spcPct val="50000"/>
              </a:spcBef>
            </a:pPr>
            <a:r>
              <a:rPr lang="en-US">
                <a:solidFill>
                  <a:schemeClr val="bg1"/>
                </a:solidFill>
                <a:latin typeface="Calibri" pitchFamily="34" charset="0"/>
              </a:rPr>
              <a:t>Pengalaman</a:t>
            </a:r>
          </a:p>
        </p:txBody>
      </p:sp>
      <p:sp>
        <p:nvSpPr>
          <p:cNvPr id="30725" name="Text Box 9"/>
          <p:cNvSpPr txBox="1">
            <a:spLocks noChangeArrowheads="1"/>
          </p:cNvSpPr>
          <p:nvPr/>
        </p:nvSpPr>
        <p:spPr bwMode="auto">
          <a:xfrm>
            <a:off x="6357938" y="3013075"/>
            <a:ext cx="2362200" cy="366713"/>
          </a:xfrm>
          <a:prstGeom prst="rect">
            <a:avLst/>
          </a:prstGeom>
          <a:solidFill>
            <a:srgbClr val="993366"/>
          </a:solidFill>
          <a:ln w="9525">
            <a:noFill/>
            <a:miter lim="800000"/>
            <a:headEnd/>
            <a:tailEnd/>
          </a:ln>
        </p:spPr>
        <p:txBody>
          <a:bodyPr>
            <a:spAutoFit/>
          </a:bodyPr>
          <a:lstStyle/>
          <a:p>
            <a:pPr algn="ctr">
              <a:spcBef>
                <a:spcPct val="50000"/>
              </a:spcBef>
            </a:pPr>
            <a:r>
              <a:rPr lang="en-US">
                <a:solidFill>
                  <a:schemeClr val="bg1"/>
                </a:solidFill>
                <a:latin typeface="Calibri" pitchFamily="34" charset="0"/>
              </a:rPr>
              <a:t>Media massa</a:t>
            </a:r>
          </a:p>
        </p:txBody>
      </p:sp>
      <p:sp>
        <p:nvSpPr>
          <p:cNvPr id="30726" name="Line 10"/>
          <p:cNvSpPr>
            <a:spLocks noChangeShapeType="1"/>
          </p:cNvSpPr>
          <p:nvPr/>
        </p:nvSpPr>
        <p:spPr bwMode="auto">
          <a:xfrm>
            <a:off x="4716463" y="2395538"/>
            <a:ext cx="0" cy="504825"/>
          </a:xfrm>
          <a:prstGeom prst="line">
            <a:avLst/>
          </a:prstGeom>
          <a:noFill/>
          <a:ln w="9525">
            <a:solidFill>
              <a:schemeClr val="tx1"/>
            </a:solidFill>
            <a:round/>
            <a:headEnd/>
            <a:tailEnd type="triangle" w="med" len="med"/>
          </a:ln>
        </p:spPr>
        <p:txBody>
          <a:bodyPr/>
          <a:lstStyle/>
          <a:p>
            <a:endParaRPr lang="id-ID"/>
          </a:p>
        </p:txBody>
      </p:sp>
      <p:cxnSp>
        <p:nvCxnSpPr>
          <p:cNvPr id="30727" name="AutoShape 12"/>
          <p:cNvCxnSpPr>
            <a:cxnSpLocks noChangeShapeType="1"/>
          </p:cNvCxnSpPr>
          <p:nvPr/>
        </p:nvCxnSpPr>
        <p:spPr bwMode="auto">
          <a:xfrm rot="-5400000">
            <a:off x="4716463" y="1671638"/>
            <a:ext cx="381000" cy="381000"/>
          </a:xfrm>
          <a:prstGeom prst="curvedConnector3">
            <a:avLst>
              <a:gd name="adj1" fmla="val 50000"/>
            </a:avLst>
          </a:prstGeom>
          <a:noFill/>
          <a:ln w="9525">
            <a:solidFill>
              <a:schemeClr val="tx1"/>
            </a:solidFill>
            <a:round/>
            <a:headEnd/>
            <a:tailEnd/>
          </a:ln>
        </p:spPr>
      </p:cxnSp>
      <p:sp>
        <p:nvSpPr>
          <p:cNvPr id="30728" name="Text Box 13"/>
          <p:cNvSpPr txBox="1">
            <a:spLocks noChangeArrowheads="1"/>
          </p:cNvSpPr>
          <p:nvPr/>
        </p:nvSpPr>
        <p:spPr bwMode="auto">
          <a:xfrm>
            <a:off x="3598863" y="1017588"/>
            <a:ext cx="3429000" cy="641350"/>
          </a:xfrm>
          <a:prstGeom prst="rect">
            <a:avLst/>
          </a:prstGeom>
          <a:noFill/>
          <a:ln w="9525">
            <a:noFill/>
            <a:miter lim="800000"/>
            <a:headEnd/>
            <a:tailEnd/>
          </a:ln>
        </p:spPr>
        <p:txBody>
          <a:bodyPr>
            <a:spAutoFit/>
          </a:bodyPr>
          <a:lstStyle/>
          <a:p>
            <a:pPr>
              <a:spcBef>
                <a:spcPct val="50000"/>
              </a:spcBef>
            </a:pPr>
            <a:r>
              <a:rPr lang="en-US">
                <a:latin typeface="Calibri" pitchFamily="34" charset="0"/>
              </a:rPr>
              <a:t>Pendidikan makin tinggi, peluang pengetahuan makin baik</a:t>
            </a:r>
          </a:p>
        </p:txBody>
      </p:sp>
      <p:cxnSp>
        <p:nvCxnSpPr>
          <p:cNvPr id="30729" name="AutoShape 14"/>
          <p:cNvCxnSpPr>
            <a:cxnSpLocks noChangeShapeType="1"/>
          </p:cNvCxnSpPr>
          <p:nvPr/>
        </p:nvCxnSpPr>
        <p:spPr bwMode="auto">
          <a:xfrm rot="5400000" flipH="1">
            <a:off x="1770063" y="2627313"/>
            <a:ext cx="457200" cy="304800"/>
          </a:xfrm>
          <a:prstGeom prst="curvedConnector3">
            <a:avLst>
              <a:gd name="adj1" fmla="val 50000"/>
            </a:avLst>
          </a:prstGeom>
          <a:noFill/>
          <a:ln w="9525">
            <a:solidFill>
              <a:schemeClr val="tx1"/>
            </a:solidFill>
            <a:round/>
            <a:headEnd/>
            <a:tailEnd/>
          </a:ln>
        </p:spPr>
      </p:cxnSp>
      <p:sp>
        <p:nvSpPr>
          <p:cNvPr id="30730" name="Text Box 15"/>
          <p:cNvSpPr txBox="1">
            <a:spLocks noChangeArrowheads="1"/>
          </p:cNvSpPr>
          <p:nvPr/>
        </p:nvSpPr>
        <p:spPr bwMode="auto">
          <a:xfrm>
            <a:off x="684213" y="1657350"/>
            <a:ext cx="2057400" cy="923925"/>
          </a:xfrm>
          <a:prstGeom prst="rect">
            <a:avLst/>
          </a:prstGeom>
          <a:noFill/>
          <a:ln w="9525">
            <a:noFill/>
            <a:miter lim="800000"/>
            <a:headEnd/>
            <a:tailEnd/>
          </a:ln>
        </p:spPr>
        <p:txBody>
          <a:bodyPr>
            <a:spAutoFit/>
          </a:bodyPr>
          <a:lstStyle/>
          <a:p>
            <a:pPr>
              <a:spcBef>
                <a:spcPct val="50000"/>
              </a:spcBef>
            </a:pPr>
            <a:r>
              <a:rPr lang="en-US">
                <a:latin typeface="Calibri" pitchFamily="34" charset="0"/>
              </a:rPr>
              <a:t>Diperoleh dari pengalaman sendiri maupun org lain</a:t>
            </a:r>
          </a:p>
        </p:txBody>
      </p:sp>
      <p:sp>
        <p:nvSpPr>
          <p:cNvPr id="30731" name="Line 17"/>
          <p:cNvSpPr>
            <a:spLocks noChangeShapeType="1"/>
          </p:cNvSpPr>
          <p:nvPr/>
        </p:nvSpPr>
        <p:spPr bwMode="auto">
          <a:xfrm>
            <a:off x="2989263" y="3213100"/>
            <a:ext cx="533400" cy="0"/>
          </a:xfrm>
          <a:prstGeom prst="line">
            <a:avLst/>
          </a:prstGeom>
          <a:noFill/>
          <a:ln w="9525">
            <a:solidFill>
              <a:schemeClr val="tx1"/>
            </a:solidFill>
            <a:round/>
            <a:headEnd/>
            <a:tailEnd type="triangle" w="med" len="med"/>
          </a:ln>
        </p:spPr>
        <p:txBody>
          <a:bodyPr/>
          <a:lstStyle/>
          <a:p>
            <a:endParaRPr lang="id-ID"/>
          </a:p>
        </p:txBody>
      </p:sp>
      <p:sp>
        <p:nvSpPr>
          <p:cNvPr id="30732" name="Line 18"/>
          <p:cNvSpPr>
            <a:spLocks noChangeShapeType="1"/>
          </p:cNvSpPr>
          <p:nvPr/>
        </p:nvSpPr>
        <p:spPr bwMode="auto">
          <a:xfrm flipH="1">
            <a:off x="6037263" y="3136900"/>
            <a:ext cx="304800" cy="0"/>
          </a:xfrm>
          <a:prstGeom prst="line">
            <a:avLst/>
          </a:prstGeom>
          <a:noFill/>
          <a:ln w="9525">
            <a:solidFill>
              <a:schemeClr val="tx1"/>
            </a:solidFill>
            <a:round/>
            <a:headEnd/>
            <a:tailEnd type="triangle" w="med" len="med"/>
          </a:ln>
        </p:spPr>
        <p:txBody>
          <a:bodyPr/>
          <a:lstStyle/>
          <a:p>
            <a:endParaRPr lang="id-ID"/>
          </a:p>
        </p:txBody>
      </p:sp>
      <p:cxnSp>
        <p:nvCxnSpPr>
          <p:cNvPr id="30733" name="AutoShape 19"/>
          <p:cNvCxnSpPr>
            <a:cxnSpLocks noChangeShapeType="1"/>
          </p:cNvCxnSpPr>
          <p:nvPr/>
        </p:nvCxnSpPr>
        <p:spPr bwMode="auto">
          <a:xfrm rot="16200000" flipH="1">
            <a:off x="7515225" y="3527425"/>
            <a:ext cx="381000" cy="304800"/>
          </a:xfrm>
          <a:prstGeom prst="curvedConnector3">
            <a:avLst>
              <a:gd name="adj1" fmla="val 50000"/>
            </a:avLst>
          </a:prstGeom>
          <a:noFill/>
          <a:ln w="9525">
            <a:solidFill>
              <a:schemeClr val="tx1"/>
            </a:solidFill>
            <a:round/>
            <a:headEnd/>
            <a:tailEnd/>
          </a:ln>
        </p:spPr>
      </p:cxnSp>
      <p:sp>
        <p:nvSpPr>
          <p:cNvPr id="30734" name="Text Box 20"/>
          <p:cNvSpPr txBox="1">
            <a:spLocks noChangeArrowheads="1"/>
          </p:cNvSpPr>
          <p:nvPr/>
        </p:nvSpPr>
        <p:spPr bwMode="auto">
          <a:xfrm>
            <a:off x="7086600" y="3798888"/>
            <a:ext cx="2057400" cy="915987"/>
          </a:xfrm>
          <a:prstGeom prst="rect">
            <a:avLst/>
          </a:prstGeom>
          <a:noFill/>
          <a:ln w="9525">
            <a:noFill/>
            <a:miter lim="800000"/>
            <a:headEnd/>
            <a:tailEnd/>
          </a:ln>
        </p:spPr>
        <p:txBody>
          <a:bodyPr>
            <a:spAutoFit/>
          </a:bodyPr>
          <a:lstStyle/>
          <a:p>
            <a:pPr>
              <a:spcBef>
                <a:spcPct val="50000"/>
              </a:spcBef>
            </a:pPr>
            <a:r>
              <a:rPr lang="en-US">
                <a:latin typeface="Calibri" pitchFamily="34" charset="0"/>
              </a:rPr>
              <a:t>Akses thd media massa </a:t>
            </a:r>
            <a:r>
              <a:rPr lang="en-US">
                <a:latin typeface="Calibri" pitchFamily="34" charset="0"/>
                <a:sym typeface="Wingdings" pitchFamily="2" charset="2"/>
              </a:rPr>
              <a:t> akses informasi</a:t>
            </a:r>
            <a:endParaRPr lang="en-US">
              <a:latin typeface="Calibri" pitchFamily="34" charset="0"/>
            </a:endParaRPr>
          </a:p>
        </p:txBody>
      </p:sp>
      <p:sp>
        <p:nvSpPr>
          <p:cNvPr id="30735" name="Text Box 23"/>
          <p:cNvSpPr txBox="1">
            <a:spLocks noChangeArrowheads="1"/>
          </p:cNvSpPr>
          <p:nvPr/>
        </p:nvSpPr>
        <p:spPr bwMode="auto">
          <a:xfrm>
            <a:off x="390525" y="4214813"/>
            <a:ext cx="5638800" cy="2428875"/>
          </a:xfrm>
          <a:prstGeom prst="rect">
            <a:avLst/>
          </a:prstGeom>
          <a:noFill/>
          <a:ln w="9525">
            <a:noFill/>
            <a:miter lim="800000"/>
            <a:headEnd/>
            <a:tailEnd/>
          </a:ln>
        </p:spPr>
        <p:txBody>
          <a:bodyPr>
            <a:spAutoFit/>
          </a:bodyPr>
          <a:lstStyle/>
          <a:p>
            <a:pPr marL="239713" indent="-239713">
              <a:spcBef>
                <a:spcPct val="50000"/>
              </a:spcBef>
            </a:pPr>
            <a:r>
              <a:rPr lang="en-US" b="1">
                <a:solidFill>
                  <a:srgbClr val="990099"/>
                </a:solidFill>
                <a:latin typeface="Calibri" pitchFamily="34" charset="0"/>
              </a:rPr>
              <a:t>          Catt:</a:t>
            </a:r>
          </a:p>
          <a:p>
            <a:pPr marL="239713" indent="-239713">
              <a:spcBef>
                <a:spcPct val="50000"/>
              </a:spcBef>
              <a:buFontTx/>
              <a:buChar char="•"/>
            </a:pPr>
            <a:r>
              <a:rPr lang="en-US" b="1">
                <a:solidFill>
                  <a:srgbClr val="990099"/>
                </a:solidFill>
                <a:latin typeface="Calibri" pitchFamily="34" charset="0"/>
              </a:rPr>
              <a:t>PPG rendah </a:t>
            </a:r>
            <a:r>
              <a:rPr lang="en-US" b="1">
                <a:solidFill>
                  <a:srgbClr val="990099"/>
                </a:solidFill>
                <a:latin typeface="Calibri" pitchFamily="34" charset="0"/>
                <a:sym typeface="Wingdings" pitchFamily="2" charset="2"/>
              </a:rPr>
              <a:t> kesulitan memilih &amp; memanfaatkan pangan  salah pilih</a:t>
            </a:r>
          </a:p>
          <a:p>
            <a:pPr marL="239713" indent="-239713">
              <a:spcBef>
                <a:spcPct val="50000"/>
              </a:spcBef>
              <a:buFontTx/>
              <a:buChar char="•"/>
            </a:pPr>
            <a:r>
              <a:rPr lang="en-US" b="1">
                <a:solidFill>
                  <a:srgbClr val="990099"/>
                </a:solidFill>
                <a:latin typeface="Calibri" pitchFamily="34" charset="0"/>
                <a:sym typeface="Wingdings" pitchFamily="2" charset="2"/>
              </a:rPr>
              <a:t>Peningkt pndpt tdk selalu berdampak pd perbaikan konsumsi &amp; st gizi</a:t>
            </a:r>
          </a:p>
          <a:p>
            <a:pPr marL="239713" indent="-239713">
              <a:spcBef>
                <a:spcPct val="50000"/>
              </a:spcBef>
              <a:buFontTx/>
              <a:buChar char="•"/>
            </a:pPr>
            <a:r>
              <a:rPr lang="en-US" b="1">
                <a:solidFill>
                  <a:srgbClr val="990099"/>
                </a:solidFill>
                <a:latin typeface="Calibri" pitchFamily="34" charset="0"/>
                <a:sym typeface="Wingdings" pitchFamily="2" charset="2"/>
              </a:rPr>
              <a:t>Peningkt pndptn &amp; pnddikan gizi  berdampak pd perbaikan kons &amp; st gizi</a:t>
            </a:r>
            <a:endParaRPr lang="en-US" b="1">
              <a:solidFill>
                <a:srgbClr val="990099"/>
              </a:solidFill>
              <a:latin typeface="Calibri" pitchFamily="34" charset="0"/>
            </a:endParaRPr>
          </a:p>
        </p:txBody>
      </p:sp>
      <p:pic>
        <p:nvPicPr>
          <p:cNvPr id="30736" name="Picture 24" descr="Hand_right"/>
          <p:cNvPicPr>
            <a:picLocks noChangeAspect="1" noChangeArrowheads="1" noCrop="1"/>
          </p:cNvPicPr>
          <p:nvPr/>
        </p:nvPicPr>
        <p:blipFill>
          <a:blip r:embed="rId2" cstate="print"/>
          <a:srcRect/>
          <a:stretch>
            <a:fillRect/>
          </a:stretch>
        </p:blipFill>
        <p:spPr bwMode="auto">
          <a:xfrm>
            <a:off x="357188" y="4340225"/>
            <a:ext cx="609600" cy="228600"/>
          </a:xfrm>
          <a:prstGeom prst="rect">
            <a:avLst/>
          </a:prstGeom>
          <a:noFill/>
          <a:ln w="9525">
            <a:noFill/>
            <a:miter lim="800000"/>
            <a:headEnd/>
            <a:tailEnd/>
          </a:ln>
        </p:spPr>
      </p:pic>
      <p:sp>
        <p:nvSpPr>
          <p:cNvPr id="30737" name="Rectangle 2"/>
          <p:cNvSpPr>
            <a:spLocks noChangeArrowheads="1"/>
          </p:cNvSpPr>
          <p:nvPr/>
        </p:nvSpPr>
        <p:spPr bwMode="auto">
          <a:xfrm>
            <a:off x="0" y="0"/>
            <a:ext cx="9144000" cy="304800"/>
          </a:xfrm>
          <a:prstGeom prst="rect">
            <a:avLst/>
          </a:prstGeom>
          <a:solidFill>
            <a:srgbClr val="FFA669"/>
          </a:solidFill>
          <a:ln w="9525" algn="in">
            <a:noFill/>
            <a:miter lim="800000"/>
            <a:headEnd/>
            <a:tailEnd/>
          </a:ln>
        </p:spPr>
        <p:txBody>
          <a:bodyPr lIns="36576" tIns="36576" rIns="36576" bIns="36576"/>
          <a:lstStyle/>
          <a:p>
            <a:r>
              <a:rPr lang="en-US" sz="1400" b="1">
                <a:latin typeface="Comic Sans MS" pitchFamily="66" charset="0"/>
              </a:rPr>
              <a:t>PENGETAHUAN</a:t>
            </a:r>
          </a:p>
        </p:txBody>
      </p:sp>
      <p:sp>
        <p:nvSpPr>
          <p:cNvPr id="30738" name="Rectangle 3"/>
          <p:cNvSpPr>
            <a:spLocks noChangeArrowheads="1" noChangeShapeType="1"/>
          </p:cNvSpPr>
          <p:nvPr/>
        </p:nvSpPr>
        <p:spPr bwMode="auto">
          <a:xfrm>
            <a:off x="0" y="304800"/>
            <a:ext cx="9144000" cy="100013"/>
          </a:xfrm>
          <a:prstGeom prst="rect">
            <a:avLst/>
          </a:prstGeom>
          <a:solidFill>
            <a:srgbClr val="191989"/>
          </a:solidFill>
          <a:ln w="9525" algn="in">
            <a:noFill/>
            <a:miter lim="800000"/>
            <a:headEnd/>
            <a:tailEnd/>
          </a:ln>
        </p:spPr>
        <p:txBody>
          <a:bodyPr lIns="36576" tIns="36576" rIns="36576" bIns="36576"/>
          <a:lstStyle/>
          <a:p>
            <a:endParaRPr lang="id-ID" sz="1400" b="1">
              <a:solidFill>
                <a:schemeClr val="bg1"/>
              </a:solidFill>
              <a:latin typeface="Lucida Calligraphy" pitchFamily="66" charset="0"/>
            </a:endParaRPr>
          </a:p>
        </p:txBody>
      </p:sp>
      <p:sp>
        <p:nvSpPr>
          <p:cNvPr id="23" name="Title 8"/>
          <p:cNvSpPr txBox="1">
            <a:spLocks/>
          </p:cNvSpPr>
          <p:nvPr/>
        </p:nvSpPr>
        <p:spPr>
          <a:xfrm>
            <a:off x="107950" y="571500"/>
            <a:ext cx="8229600" cy="576263"/>
          </a:xfrm>
          <a:prstGeom prst="rect">
            <a:avLst/>
          </a:prstGeom>
        </p:spPr>
        <p:txBody>
          <a:bodyPr>
            <a:normAutofit/>
          </a:bodyPr>
          <a:lstStyle/>
          <a:p>
            <a:pPr fontAlgn="auto">
              <a:spcAft>
                <a:spcPts val="0"/>
              </a:spcAft>
              <a:defRPr/>
            </a:pPr>
            <a:r>
              <a:rPr lang="en-US" sz="2400" b="1" dirty="0">
                <a:solidFill>
                  <a:srgbClr val="C00000"/>
                </a:solidFill>
                <a:latin typeface="Comic Sans MS" pitchFamily="66" charset="0"/>
                <a:ea typeface="+mj-ea"/>
                <a:cs typeface="+mj-cs"/>
              </a:rPr>
              <a:t>PENGETAHUAN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74C5299D-79B0-4820-95DB-12E080152B4C}" type="slidenum">
              <a:rPr lang="en-US" altLang="en-US" smtClean="0">
                <a:latin typeface="Arial" charset="0"/>
              </a:rPr>
              <a:pPr/>
              <a:t>28</a:t>
            </a:fld>
            <a:endParaRPr lang="en-US" altLang="en-US" smtClean="0">
              <a:latin typeface="Arial" charset="0"/>
            </a:endParaRPr>
          </a:p>
        </p:txBody>
      </p:sp>
      <p:sp>
        <p:nvSpPr>
          <p:cNvPr id="7171" name="Rectangle 4"/>
          <p:cNvSpPr>
            <a:spLocks noChangeArrowheads="1"/>
          </p:cNvSpPr>
          <p:nvPr/>
        </p:nvSpPr>
        <p:spPr bwMode="auto">
          <a:xfrm>
            <a:off x="2667000" y="1185863"/>
            <a:ext cx="4572000" cy="366712"/>
          </a:xfrm>
          <a:prstGeom prst="rect">
            <a:avLst/>
          </a:prstGeom>
          <a:noFill/>
          <a:ln w="9525">
            <a:noFill/>
            <a:miter lim="800000"/>
            <a:headEnd/>
            <a:tailEnd/>
          </a:ln>
        </p:spPr>
        <p:txBody>
          <a:bodyPr>
            <a:spAutoFit/>
          </a:bodyPr>
          <a:lstStyle/>
          <a:p>
            <a:pPr marL="342900" indent="-342900"/>
            <a:endParaRPr lang="id-ID"/>
          </a:p>
        </p:txBody>
      </p:sp>
      <p:sp>
        <p:nvSpPr>
          <p:cNvPr id="7172" name="Text Box 12"/>
          <p:cNvSpPr txBox="1">
            <a:spLocks noChangeArrowheads="1"/>
          </p:cNvSpPr>
          <p:nvPr/>
        </p:nvSpPr>
        <p:spPr bwMode="auto">
          <a:xfrm>
            <a:off x="1371600" y="4953000"/>
            <a:ext cx="5791200" cy="650875"/>
          </a:xfrm>
          <a:prstGeom prst="rect">
            <a:avLst/>
          </a:prstGeom>
          <a:noFill/>
          <a:ln w="9525">
            <a:solidFill>
              <a:schemeClr val="tx1"/>
            </a:solidFill>
            <a:miter lim="800000"/>
            <a:headEnd/>
            <a:tailEnd/>
          </a:ln>
        </p:spPr>
        <p:txBody>
          <a:bodyPr>
            <a:spAutoFit/>
          </a:bodyPr>
          <a:lstStyle/>
          <a:p>
            <a:pPr algn="ctr"/>
            <a:r>
              <a:rPr lang="en-US" b="1">
                <a:solidFill>
                  <a:srgbClr val="0000FF"/>
                </a:solidFill>
              </a:rPr>
              <a:t>KEMISKINAN, PENDIDIKAN RENDAH, KETERSEDIANAN PANGAN</a:t>
            </a:r>
            <a:endParaRPr lang="en-US"/>
          </a:p>
        </p:txBody>
      </p:sp>
      <p:sp>
        <p:nvSpPr>
          <p:cNvPr id="7173" name="Text Box 13"/>
          <p:cNvSpPr txBox="1">
            <a:spLocks noChangeArrowheads="1"/>
          </p:cNvSpPr>
          <p:nvPr/>
        </p:nvSpPr>
        <p:spPr bwMode="auto">
          <a:xfrm>
            <a:off x="609600" y="5943600"/>
            <a:ext cx="7467600" cy="650875"/>
          </a:xfrm>
          <a:prstGeom prst="rect">
            <a:avLst/>
          </a:prstGeom>
          <a:noFill/>
          <a:ln w="9525">
            <a:solidFill>
              <a:schemeClr val="tx1"/>
            </a:solidFill>
            <a:miter lim="800000"/>
            <a:headEnd/>
            <a:tailEnd/>
          </a:ln>
        </p:spPr>
        <p:txBody>
          <a:bodyPr>
            <a:spAutoFit/>
          </a:bodyPr>
          <a:lstStyle/>
          <a:p>
            <a:pPr algn="ctr"/>
            <a:r>
              <a:rPr lang="en-US" b="1">
                <a:solidFill>
                  <a:srgbClr val="0000FF"/>
                </a:solidFill>
              </a:rPr>
              <a:t>KESEMPATAN KERJA</a:t>
            </a:r>
            <a:r>
              <a:rPr lang="en-US"/>
              <a:t>, </a:t>
            </a:r>
            <a:r>
              <a:rPr lang="en-US" b="1">
                <a:solidFill>
                  <a:srgbClr val="0000FF"/>
                </a:solidFill>
              </a:rPr>
              <a:t>PELAYANAN PENDIDIKAN &amp; KESEHATAN, INFRASTRUKTUR PEDESAAN, </a:t>
            </a:r>
          </a:p>
        </p:txBody>
      </p:sp>
      <p:sp>
        <p:nvSpPr>
          <p:cNvPr id="7174" name="Oval 14"/>
          <p:cNvSpPr>
            <a:spLocks noChangeArrowheads="1"/>
          </p:cNvSpPr>
          <p:nvPr/>
        </p:nvSpPr>
        <p:spPr bwMode="auto">
          <a:xfrm>
            <a:off x="5334000" y="2590800"/>
            <a:ext cx="2286000" cy="1905000"/>
          </a:xfrm>
          <a:prstGeom prst="ellipse">
            <a:avLst/>
          </a:prstGeom>
          <a:solidFill>
            <a:srgbClr val="B3FA6C">
              <a:alpha val="45097"/>
            </a:srgbClr>
          </a:solidFill>
          <a:ln w="28575">
            <a:solidFill>
              <a:schemeClr val="tx1"/>
            </a:solidFill>
            <a:round/>
            <a:headEnd/>
            <a:tailEnd/>
          </a:ln>
        </p:spPr>
        <p:txBody>
          <a:bodyPr wrap="none" anchor="ctr"/>
          <a:lstStyle/>
          <a:p>
            <a:pPr algn="ctr" eaLnBrk="0" hangingPunct="0"/>
            <a:r>
              <a:rPr lang="en-US" b="1">
                <a:solidFill>
                  <a:srgbClr val="0000FF"/>
                </a:solidFill>
                <a:latin typeface="Tahoma" pitchFamily="34" charset="0"/>
              </a:rPr>
              <a:t>Akses kesehatan</a:t>
            </a:r>
          </a:p>
          <a:p>
            <a:pPr algn="ctr" eaLnBrk="0" hangingPunct="0"/>
            <a:r>
              <a:rPr lang="en-US" b="1">
                <a:solidFill>
                  <a:srgbClr val="0000FF"/>
                </a:solidFill>
                <a:latin typeface="Tahoma" pitchFamily="34" charset="0"/>
              </a:rPr>
              <a:t>Rumah tangga</a:t>
            </a:r>
          </a:p>
        </p:txBody>
      </p:sp>
      <p:sp>
        <p:nvSpPr>
          <p:cNvPr id="7175" name="Oval 15"/>
          <p:cNvSpPr>
            <a:spLocks noChangeArrowheads="1"/>
          </p:cNvSpPr>
          <p:nvPr/>
        </p:nvSpPr>
        <p:spPr bwMode="auto">
          <a:xfrm>
            <a:off x="3124200" y="2514600"/>
            <a:ext cx="2362200" cy="1981200"/>
          </a:xfrm>
          <a:prstGeom prst="ellipse">
            <a:avLst/>
          </a:prstGeom>
          <a:solidFill>
            <a:srgbClr val="B3FA6C">
              <a:alpha val="47842"/>
            </a:srgbClr>
          </a:solidFill>
          <a:ln w="28575">
            <a:solidFill>
              <a:schemeClr val="tx1"/>
            </a:solidFill>
            <a:round/>
            <a:headEnd/>
            <a:tailEnd/>
          </a:ln>
        </p:spPr>
        <p:txBody>
          <a:bodyPr wrap="none" anchor="ctr"/>
          <a:lstStyle/>
          <a:p>
            <a:pPr algn="ctr" eaLnBrk="0" hangingPunct="0"/>
            <a:r>
              <a:rPr lang="en-US" b="1">
                <a:solidFill>
                  <a:srgbClr val="0000FF"/>
                </a:solidFill>
                <a:latin typeface="Tahoma" pitchFamily="34" charset="0"/>
              </a:rPr>
              <a:t>Perilaku/asuhan</a:t>
            </a:r>
          </a:p>
          <a:p>
            <a:pPr algn="ctr" eaLnBrk="0" hangingPunct="0"/>
            <a:r>
              <a:rPr lang="en-US" b="1">
                <a:solidFill>
                  <a:srgbClr val="0000FF"/>
                </a:solidFill>
                <a:latin typeface="Tahoma" pitchFamily="34" charset="0"/>
              </a:rPr>
              <a:t>Ibu dan Anak</a:t>
            </a:r>
          </a:p>
        </p:txBody>
      </p:sp>
      <p:sp>
        <p:nvSpPr>
          <p:cNvPr id="7176" name="Oval 16"/>
          <p:cNvSpPr>
            <a:spLocks noChangeArrowheads="1"/>
          </p:cNvSpPr>
          <p:nvPr/>
        </p:nvSpPr>
        <p:spPr bwMode="auto">
          <a:xfrm>
            <a:off x="914400" y="2514600"/>
            <a:ext cx="2286000" cy="2057400"/>
          </a:xfrm>
          <a:prstGeom prst="ellipse">
            <a:avLst/>
          </a:prstGeom>
          <a:solidFill>
            <a:srgbClr val="B3FA6C">
              <a:alpha val="47842"/>
            </a:srgbClr>
          </a:solidFill>
          <a:ln w="28575">
            <a:solidFill>
              <a:schemeClr val="tx1"/>
            </a:solidFill>
            <a:round/>
            <a:headEnd/>
            <a:tailEnd/>
          </a:ln>
        </p:spPr>
        <p:txBody>
          <a:bodyPr wrap="none" anchor="ctr"/>
          <a:lstStyle/>
          <a:p>
            <a:pPr algn="ctr" eaLnBrk="0" hangingPunct="0"/>
            <a:r>
              <a:rPr lang="en-US" b="1">
                <a:solidFill>
                  <a:srgbClr val="0000FF"/>
                </a:solidFill>
                <a:latin typeface="Tahoma" pitchFamily="34" charset="0"/>
              </a:rPr>
              <a:t>Akses </a:t>
            </a:r>
          </a:p>
          <a:p>
            <a:pPr algn="ctr" eaLnBrk="0" hangingPunct="0"/>
            <a:r>
              <a:rPr lang="en-US" b="1">
                <a:solidFill>
                  <a:srgbClr val="0000FF"/>
                </a:solidFill>
                <a:latin typeface="Tahoma" pitchFamily="34" charset="0"/>
              </a:rPr>
              <a:t>Pangan</a:t>
            </a:r>
          </a:p>
          <a:p>
            <a:pPr algn="ctr" eaLnBrk="0" hangingPunct="0"/>
            <a:r>
              <a:rPr lang="en-US" sz="1600" b="1">
                <a:solidFill>
                  <a:srgbClr val="0000FF"/>
                </a:solidFill>
                <a:latin typeface="Tahoma" pitchFamily="34" charset="0"/>
              </a:rPr>
              <a:t>Rumah </a:t>
            </a:r>
            <a:r>
              <a:rPr lang="en-US" b="1">
                <a:solidFill>
                  <a:srgbClr val="0000FF"/>
                </a:solidFill>
                <a:latin typeface="Tahoma" pitchFamily="34" charset="0"/>
              </a:rPr>
              <a:t>Tangga</a:t>
            </a:r>
          </a:p>
        </p:txBody>
      </p:sp>
      <p:sp>
        <p:nvSpPr>
          <p:cNvPr id="7177" name="Oval 18"/>
          <p:cNvSpPr>
            <a:spLocks noChangeArrowheads="1"/>
          </p:cNvSpPr>
          <p:nvPr/>
        </p:nvSpPr>
        <p:spPr bwMode="auto">
          <a:xfrm>
            <a:off x="1981200" y="228600"/>
            <a:ext cx="4495800" cy="1981200"/>
          </a:xfrm>
          <a:prstGeom prst="ellipse">
            <a:avLst/>
          </a:prstGeom>
          <a:solidFill>
            <a:srgbClr val="FF6600"/>
          </a:solidFill>
          <a:ln w="28575">
            <a:solidFill>
              <a:schemeClr val="tx1"/>
            </a:solidFill>
            <a:round/>
            <a:headEnd/>
            <a:tailEnd/>
          </a:ln>
        </p:spPr>
        <p:txBody>
          <a:bodyPr wrap="none" anchor="ctr"/>
          <a:lstStyle/>
          <a:p>
            <a:pPr algn="ctr" eaLnBrk="0" hangingPunct="0"/>
            <a:r>
              <a:rPr lang="en-US" sz="2000" b="1">
                <a:solidFill>
                  <a:schemeClr val="bg1"/>
                </a:solidFill>
                <a:latin typeface="Tahoma" pitchFamily="34" charset="0"/>
              </a:rPr>
              <a:t>GIZI BURUK</a:t>
            </a:r>
          </a:p>
        </p:txBody>
      </p:sp>
      <p:sp>
        <p:nvSpPr>
          <p:cNvPr id="7178" name="Line 19"/>
          <p:cNvSpPr>
            <a:spLocks noChangeShapeType="1"/>
          </p:cNvSpPr>
          <p:nvPr/>
        </p:nvSpPr>
        <p:spPr bwMode="auto">
          <a:xfrm flipV="1">
            <a:off x="2209800" y="2057400"/>
            <a:ext cx="838200" cy="457200"/>
          </a:xfrm>
          <a:prstGeom prst="line">
            <a:avLst/>
          </a:prstGeom>
          <a:noFill/>
          <a:ln w="9525">
            <a:solidFill>
              <a:schemeClr val="tx1"/>
            </a:solidFill>
            <a:round/>
            <a:headEnd/>
            <a:tailEnd type="triangle" w="med" len="med"/>
          </a:ln>
        </p:spPr>
        <p:txBody>
          <a:bodyPr/>
          <a:lstStyle/>
          <a:p>
            <a:endParaRPr lang="id-ID"/>
          </a:p>
        </p:txBody>
      </p:sp>
      <p:sp>
        <p:nvSpPr>
          <p:cNvPr id="7179" name="Line 20"/>
          <p:cNvSpPr>
            <a:spLocks noChangeShapeType="1"/>
          </p:cNvSpPr>
          <p:nvPr/>
        </p:nvSpPr>
        <p:spPr bwMode="auto">
          <a:xfrm flipV="1">
            <a:off x="4343400" y="2209800"/>
            <a:ext cx="0" cy="304800"/>
          </a:xfrm>
          <a:prstGeom prst="line">
            <a:avLst/>
          </a:prstGeom>
          <a:noFill/>
          <a:ln w="9525">
            <a:solidFill>
              <a:schemeClr val="tx1"/>
            </a:solidFill>
            <a:round/>
            <a:headEnd/>
            <a:tailEnd type="triangle" w="med" len="med"/>
          </a:ln>
        </p:spPr>
        <p:txBody>
          <a:bodyPr/>
          <a:lstStyle/>
          <a:p>
            <a:endParaRPr lang="id-ID"/>
          </a:p>
        </p:txBody>
      </p:sp>
      <p:sp>
        <p:nvSpPr>
          <p:cNvPr id="7180" name="Line 21"/>
          <p:cNvSpPr>
            <a:spLocks noChangeShapeType="1"/>
          </p:cNvSpPr>
          <p:nvPr/>
        </p:nvSpPr>
        <p:spPr bwMode="auto">
          <a:xfrm flipH="1" flipV="1">
            <a:off x="5257800" y="2133600"/>
            <a:ext cx="838200" cy="533400"/>
          </a:xfrm>
          <a:prstGeom prst="line">
            <a:avLst/>
          </a:prstGeom>
          <a:noFill/>
          <a:ln w="9525">
            <a:solidFill>
              <a:schemeClr val="tx1"/>
            </a:solidFill>
            <a:round/>
            <a:headEnd/>
            <a:tailEnd type="triangle" w="med" len="med"/>
          </a:ln>
        </p:spPr>
        <p:txBody>
          <a:bodyPr/>
          <a:lstStyle/>
          <a:p>
            <a:endParaRPr lang="id-ID"/>
          </a:p>
        </p:txBody>
      </p:sp>
      <p:sp>
        <p:nvSpPr>
          <p:cNvPr id="93206" name="Rectangle 22"/>
          <p:cNvSpPr>
            <a:spLocks noChangeArrowheads="1"/>
          </p:cNvSpPr>
          <p:nvPr/>
        </p:nvSpPr>
        <p:spPr bwMode="auto">
          <a:xfrm>
            <a:off x="6324600" y="304800"/>
            <a:ext cx="1670050" cy="366713"/>
          </a:xfrm>
          <a:prstGeom prst="rect">
            <a:avLst/>
          </a:prstGeom>
          <a:noFill/>
          <a:ln w="9525">
            <a:noFill/>
            <a:miter lim="800000"/>
            <a:headEnd/>
            <a:tailEnd/>
          </a:ln>
          <a:effectLst/>
        </p:spPr>
        <p:txBody>
          <a:bodyPr wrap="none">
            <a:spAutoFit/>
          </a:bodyPr>
          <a:lstStyle/>
          <a:p>
            <a:pPr>
              <a:defRPr/>
            </a:pPr>
            <a:r>
              <a:rPr lang="en-US">
                <a:solidFill>
                  <a:srgbClr val="0000FF"/>
                </a:solidFill>
                <a:effectLst>
                  <a:outerShdw blurRad="38100" dist="38100" dir="2700000" algn="tl">
                    <a:srgbClr val="000000"/>
                  </a:outerShdw>
                </a:effectLst>
                <a:latin typeface="Arial" pitchFamily="34" charset="0"/>
              </a:rPr>
              <a:t>UNICEF, 1998</a:t>
            </a:r>
          </a:p>
        </p:txBody>
      </p:sp>
      <p:sp>
        <p:nvSpPr>
          <p:cNvPr id="7182" name="Line 23"/>
          <p:cNvSpPr>
            <a:spLocks noChangeShapeType="1"/>
          </p:cNvSpPr>
          <p:nvPr/>
        </p:nvSpPr>
        <p:spPr bwMode="auto">
          <a:xfrm flipH="1" flipV="1">
            <a:off x="2743200" y="4419600"/>
            <a:ext cx="1600200" cy="533400"/>
          </a:xfrm>
          <a:prstGeom prst="line">
            <a:avLst/>
          </a:prstGeom>
          <a:noFill/>
          <a:ln w="9525">
            <a:solidFill>
              <a:schemeClr val="tx1"/>
            </a:solidFill>
            <a:round/>
            <a:headEnd/>
            <a:tailEnd type="triangle" w="med" len="med"/>
          </a:ln>
        </p:spPr>
        <p:txBody>
          <a:bodyPr/>
          <a:lstStyle/>
          <a:p>
            <a:endParaRPr lang="id-ID"/>
          </a:p>
        </p:txBody>
      </p:sp>
      <p:sp>
        <p:nvSpPr>
          <p:cNvPr id="7183" name="Line 24"/>
          <p:cNvSpPr>
            <a:spLocks noChangeShapeType="1"/>
          </p:cNvSpPr>
          <p:nvPr/>
        </p:nvSpPr>
        <p:spPr bwMode="auto">
          <a:xfrm flipV="1">
            <a:off x="4343400" y="4495800"/>
            <a:ext cx="0" cy="457200"/>
          </a:xfrm>
          <a:prstGeom prst="line">
            <a:avLst/>
          </a:prstGeom>
          <a:noFill/>
          <a:ln w="9525">
            <a:solidFill>
              <a:schemeClr val="tx1"/>
            </a:solidFill>
            <a:round/>
            <a:headEnd/>
            <a:tailEnd type="triangle" w="med" len="med"/>
          </a:ln>
        </p:spPr>
        <p:txBody>
          <a:bodyPr/>
          <a:lstStyle/>
          <a:p>
            <a:endParaRPr lang="id-ID"/>
          </a:p>
        </p:txBody>
      </p:sp>
      <p:sp>
        <p:nvSpPr>
          <p:cNvPr id="7184" name="Line 25"/>
          <p:cNvSpPr>
            <a:spLocks noChangeShapeType="1"/>
          </p:cNvSpPr>
          <p:nvPr/>
        </p:nvSpPr>
        <p:spPr bwMode="auto">
          <a:xfrm flipV="1">
            <a:off x="4343400" y="4267200"/>
            <a:ext cx="1447800" cy="685800"/>
          </a:xfrm>
          <a:prstGeom prst="line">
            <a:avLst/>
          </a:prstGeom>
          <a:noFill/>
          <a:ln w="9525">
            <a:solidFill>
              <a:schemeClr val="tx1"/>
            </a:solidFill>
            <a:round/>
            <a:headEnd/>
            <a:tailEnd type="triangle" w="med" len="med"/>
          </a:ln>
        </p:spPr>
        <p:txBody>
          <a:bodyPr/>
          <a:lstStyle/>
          <a:p>
            <a:endParaRPr lang="id-ID"/>
          </a:p>
        </p:txBody>
      </p:sp>
      <p:sp>
        <p:nvSpPr>
          <p:cNvPr id="7185" name="Line 27"/>
          <p:cNvSpPr>
            <a:spLocks noChangeShapeType="1"/>
          </p:cNvSpPr>
          <p:nvPr/>
        </p:nvSpPr>
        <p:spPr bwMode="auto">
          <a:xfrm flipV="1">
            <a:off x="914400" y="5181600"/>
            <a:ext cx="0" cy="762000"/>
          </a:xfrm>
          <a:prstGeom prst="line">
            <a:avLst/>
          </a:prstGeom>
          <a:noFill/>
          <a:ln w="9525">
            <a:solidFill>
              <a:schemeClr val="tx1"/>
            </a:solidFill>
            <a:round/>
            <a:headEnd/>
            <a:tailEnd/>
          </a:ln>
        </p:spPr>
        <p:txBody>
          <a:bodyPr/>
          <a:lstStyle/>
          <a:p>
            <a:endParaRPr lang="id-ID"/>
          </a:p>
        </p:txBody>
      </p:sp>
      <p:sp>
        <p:nvSpPr>
          <p:cNvPr id="7186" name="Line 28"/>
          <p:cNvSpPr>
            <a:spLocks noChangeShapeType="1"/>
          </p:cNvSpPr>
          <p:nvPr/>
        </p:nvSpPr>
        <p:spPr bwMode="auto">
          <a:xfrm>
            <a:off x="914400" y="5181600"/>
            <a:ext cx="457200" cy="0"/>
          </a:xfrm>
          <a:prstGeom prst="line">
            <a:avLst/>
          </a:prstGeom>
          <a:noFill/>
          <a:ln w="9525">
            <a:solidFill>
              <a:schemeClr val="tx1"/>
            </a:solidFill>
            <a:round/>
            <a:headEnd/>
            <a:tailEnd type="triangle" w="med" len="med"/>
          </a:ln>
        </p:spPr>
        <p:txBody>
          <a:bodyPr/>
          <a:lstStyle/>
          <a:p>
            <a:endParaRPr lang="id-ID"/>
          </a:p>
        </p:txBody>
      </p:sp>
      <p:sp>
        <p:nvSpPr>
          <p:cNvPr id="7187" name="Line 29"/>
          <p:cNvSpPr>
            <a:spLocks noChangeShapeType="1"/>
          </p:cNvSpPr>
          <p:nvPr/>
        </p:nvSpPr>
        <p:spPr bwMode="auto">
          <a:xfrm flipV="1">
            <a:off x="7620000" y="5181600"/>
            <a:ext cx="0" cy="762000"/>
          </a:xfrm>
          <a:prstGeom prst="line">
            <a:avLst/>
          </a:prstGeom>
          <a:noFill/>
          <a:ln w="9525">
            <a:solidFill>
              <a:schemeClr val="tx1"/>
            </a:solidFill>
            <a:round/>
            <a:headEnd/>
            <a:tailEnd/>
          </a:ln>
        </p:spPr>
        <p:txBody>
          <a:bodyPr/>
          <a:lstStyle/>
          <a:p>
            <a:endParaRPr lang="id-ID"/>
          </a:p>
        </p:txBody>
      </p:sp>
      <p:sp>
        <p:nvSpPr>
          <p:cNvPr id="7188" name="Line 30"/>
          <p:cNvSpPr>
            <a:spLocks noChangeShapeType="1"/>
          </p:cNvSpPr>
          <p:nvPr/>
        </p:nvSpPr>
        <p:spPr bwMode="auto">
          <a:xfrm flipH="1">
            <a:off x="7162800" y="5181600"/>
            <a:ext cx="457200" cy="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A52A7FD3-BC64-4A30-904C-AF431AE86ED8}" type="slidenum">
              <a:rPr lang="en-US" altLang="en-US" smtClean="0">
                <a:latin typeface="Arial" charset="0"/>
              </a:rPr>
              <a:pPr/>
              <a:t>29</a:t>
            </a:fld>
            <a:endParaRPr lang="en-US" altLang="en-US" smtClean="0">
              <a:latin typeface="Arial" charset="0"/>
            </a:endParaRPr>
          </a:p>
        </p:txBody>
      </p:sp>
      <p:pic>
        <p:nvPicPr>
          <p:cNvPr id="15363" name="Picture 2" descr="1-1"/>
          <p:cNvPicPr>
            <a:picLocks noGrp="1" noChangeAspect="1" noChangeArrowheads="1"/>
          </p:cNvPicPr>
          <p:nvPr>
            <p:ph idx="1"/>
          </p:nvPr>
        </p:nvPicPr>
        <p:blipFill>
          <a:blip r:embed="rId2" cstate="print"/>
          <a:srcRect/>
          <a:stretch>
            <a:fillRect/>
          </a:stretch>
        </p:blipFill>
        <p:spPr>
          <a:xfrm>
            <a:off x="-684213" y="-747713"/>
            <a:ext cx="10585451" cy="8280401"/>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Rot="1" noChangeArrowheads="1"/>
          </p:cNvSpPr>
          <p:nvPr>
            <p:ph idx="1"/>
          </p:nvPr>
        </p:nvSpPr>
        <p:spPr>
          <a:xfrm>
            <a:off x="323528" y="332656"/>
            <a:ext cx="8458200" cy="5619328"/>
          </a:xfrm>
        </p:spPr>
        <p:txBody>
          <a:bodyPr>
            <a:noAutofit/>
          </a:bodyPr>
          <a:lstStyle/>
          <a:p>
            <a:pPr eaLnBrk="1" hangingPunct="1">
              <a:lnSpc>
                <a:spcPct val="80000"/>
              </a:lnSpc>
              <a:defRPr/>
            </a:pPr>
            <a:r>
              <a:rPr lang="en-US" sz="2800" dirty="0" err="1" smtClean="0"/>
              <a:t>Pasal</a:t>
            </a:r>
            <a:r>
              <a:rPr lang="en-US" sz="2800" dirty="0" smtClean="0"/>
              <a:t> 28 A, </a:t>
            </a:r>
            <a:r>
              <a:rPr lang="en-US" sz="2800" dirty="0" err="1" smtClean="0"/>
              <a:t>ayat</a:t>
            </a:r>
            <a:r>
              <a:rPr lang="en-US" sz="2800" dirty="0" smtClean="0"/>
              <a:t> 1 UUD 1945 </a:t>
            </a:r>
            <a:r>
              <a:rPr lang="en-US" sz="2800" dirty="0" err="1" smtClean="0"/>
              <a:t>Amandemen</a:t>
            </a:r>
            <a:r>
              <a:rPr lang="en-US" sz="2800" dirty="0" smtClean="0"/>
              <a:t> </a:t>
            </a:r>
            <a:r>
              <a:rPr lang="en-US" sz="2800" dirty="0" err="1" smtClean="0"/>
              <a:t>ke</a:t>
            </a:r>
            <a:r>
              <a:rPr lang="en-US" sz="2800" dirty="0" smtClean="0"/>
              <a:t> </a:t>
            </a:r>
            <a:r>
              <a:rPr lang="en-US" sz="2800" dirty="0" err="1" smtClean="0"/>
              <a:t>dua</a:t>
            </a:r>
            <a:r>
              <a:rPr lang="en-US" sz="2800" dirty="0" smtClean="0"/>
              <a:t> yang </a:t>
            </a:r>
            <a:r>
              <a:rPr lang="en-US" sz="2800" dirty="0" err="1" smtClean="0"/>
              <a:t>menyebutkan</a:t>
            </a:r>
            <a:r>
              <a:rPr lang="en-US" sz="2800" dirty="0" smtClean="0"/>
              <a:t> “</a:t>
            </a:r>
            <a:r>
              <a:rPr lang="en-US" sz="2800" dirty="0" err="1" smtClean="0"/>
              <a:t>Setiap</a:t>
            </a:r>
            <a:r>
              <a:rPr lang="en-US" sz="2800" dirty="0" smtClean="0"/>
              <a:t> </a:t>
            </a:r>
            <a:r>
              <a:rPr lang="en-US" sz="2800" dirty="0" err="1" smtClean="0"/>
              <a:t>orang</a:t>
            </a:r>
            <a:r>
              <a:rPr lang="en-US" sz="2800" dirty="0" smtClean="0"/>
              <a:t> </a:t>
            </a:r>
            <a:r>
              <a:rPr lang="en-US" sz="2800" dirty="0" err="1" smtClean="0"/>
              <a:t>berhak</a:t>
            </a:r>
            <a:r>
              <a:rPr lang="en-US" sz="2800" dirty="0" smtClean="0"/>
              <a:t> </a:t>
            </a:r>
            <a:r>
              <a:rPr lang="en-US" sz="2800" dirty="0" err="1" smtClean="0"/>
              <a:t>hidup</a:t>
            </a:r>
            <a:r>
              <a:rPr lang="en-US" sz="2800" dirty="0" smtClean="0"/>
              <a:t> </a:t>
            </a:r>
            <a:r>
              <a:rPr lang="en-US" sz="2800" dirty="0" err="1" smtClean="0"/>
              <a:t>sejahtera</a:t>
            </a:r>
            <a:r>
              <a:rPr lang="en-US" sz="2800" dirty="0" smtClean="0"/>
              <a:t> </a:t>
            </a:r>
            <a:r>
              <a:rPr lang="en-US" sz="2800" dirty="0" err="1" smtClean="0"/>
              <a:t>lahir</a:t>
            </a:r>
            <a:r>
              <a:rPr lang="en-US" sz="2800" dirty="0" smtClean="0"/>
              <a:t> </a:t>
            </a:r>
            <a:r>
              <a:rPr lang="en-US" sz="2800" dirty="0" err="1" smtClean="0"/>
              <a:t>dan</a:t>
            </a:r>
            <a:r>
              <a:rPr lang="en-US" sz="2800" dirty="0" smtClean="0"/>
              <a:t> </a:t>
            </a:r>
            <a:r>
              <a:rPr lang="en-US" sz="2800" dirty="0" err="1" smtClean="0"/>
              <a:t>batin</a:t>
            </a:r>
            <a:r>
              <a:rPr lang="en-US" sz="2800" dirty="0" smtClean="0"/>
              <a:t>, </a:t>
            </a:r>
            <a:r>
              <a:rPr lang="en-US" sz="2800" dirty="0" err="1" smtClean="0"/>
              <a:t>bertempat</a:t>
            </a:r>
            <a:r>
              <a:rPr lang="en-US" sz="2800" dirty="0" smtClean="0"/>
              <a:t> </a:t>
            </a:r>
            <a:r>
              <a:rPr lang="en-US" sz="2800" dirty="0" err="1" smtClean="0"/>
              <a:t>tinggal</a:t>
            </a:r>
            <a:r>
              <a:rPr lang="en-US" sz="2800" dirty="0" smtClean="0"/>
              <a:t>, </a:t>
            </a:r>
            <a:r>
              <a:rPr lang="en-US" sz="2800" dirty="0" err="1" smtClean="0"/>
              <a:t>dan</a:t>
            </a:r>
            <a:r>
              <a:rPr lang="en-US" sz="2800" dirty="0" smtClean="0"/>
              <a:t> </a:t>
            </a:r>
            <a:r>
              <a:rPr lang="en-US" sz="2800" dirty="0" err="1" smtClean="0"/>
              <a:t>mendapatkan</a:t>
            </a:r>
            <a:r>
              <a:rPr lang="en-US" sz="2800" dirty="0" smtClean="0"/>
              <a:t> </a:t>
            </a:r>
            <a:r>
              <a:rPr lang="en-US" sz="2800" dirty="0" err="1" smtClean="0"/>
              <a:t>lingkungan</a:t>
            </a:r>
            <a:r>
              <a:rPr lang="en-US" sz="2800" dirty="0" smtClean="0"/>
              <a:t> </a:t>
            </a:r>
            <a:r>
              <a:rPr lang="en-US" sz="2800" dirty="0" err="1" smtClean="0"/>
              <a:t>hidup</a:t>
            </a:r>
            <a:r>
              <a:rPr lang="en-US" sz="2800" dirty="0" smtClean="0"/>
              <a:t> yang </a:t>
            </a:r>
            <a:r>
              <a:rPr lang="en-US" sz="2800" dirty="0" err="1" smtClean="0"/>
              <a:t>baik</a:t>
            </a:r>
            <a:r>
              <a:rPr lang="en-US" sz="2800" dirty="0" smtClean="0"/>
              <a:t> </a:t>
            </a:r>
            <a:r>
              <a:rPr lang="en-US" sz="2800" dirty="0" err="1" smtClean="0"/>
              <a:t>dan</a:t>
            </a:r>
            <a:r>
              <a:rPr lang="en-US" sz="2800" dirty="0" smtClean="0"/>
              <a:t> </a:t>
            </a:r>
            <a:r>
              <a:rPr lang="en-US" sz="2800" dirty="0" err="1" smtClean="0"/>
              <a:t>sehat</a:t>
            </a:r>
            <a:r>
              <a:rPr lang="en-US" sz="2800" dirty="0" smtClean="0"/>
              <a:t> </a:t>
            </a:r>
            <a:r>
              <a:rPr lang="en-US" sz="2800" dirty="0" err="1" smtClean="0"/>
              <a:t>serta</a:t>
            </a:r>
            <a:r>
              <a:rPr lang="en-US" sz="2800" dirty="0" smtClean="0"/>
              <a:t> </a:t>
            </a:r>
            <a:r>
              <a:rPr lang="en-US" sz="2800" dirty="0" err="1" smtClean="0"/>
              <a:t>berhak</a:t>
            </a:r>
            <a:r>
              <a:rPr lang="en-US" sz="2800" dirty="0" smtClean="0"/>
              <a:t> </a:t>
            </a:r>
            <a:r>
              <a:rPr lang="en-US" sz="2800" dirty="0" err="1" smtClean="0"/>
              <a:t>memperoleh</a:t>
            </a:r>
            <a:r>
              <a:rPr lang="en-US" sz="2800" dirty="0" smtClean="0"/>
              <a:t> </a:t>
            </a:r>
            <a:r>
              <a:rPr lang="en-US" sz="2800" dirty="0" err="1" smtClean="0"/>
              <a:t>pelayanan</a:t>
            </a:r>
            <a:r>
              <a:rPr lang="en-US" sz="2800" dirty="0" smtClean="0"/>
              <a:t> </a:t>
            </a:r>
            <a:r>
              <a:rPr lang="en-US" sz="2800" dirty="0" err="1" smtClean="0"/>
              <a:t>kesehatan</a:t>
            </a:r>
            <a:r>
              <a:rPr lang="en-US" sz="2800" dirty="0" smtClean="0"/>
              <a:t>”. </a:t>
            </a:r>
          </a:p>
          <a:p>
            <a:pPr eaLnBrk="1" hangingPunct="1">
              <a:lnSpc>
                <a:spcPct val="80000"/>
              </a:lnSpc>
              <a:buFont typeface="Wingdings" pitchFamily="2" charset="2"/>
              <a:buNone/>
              <a:defRPr/>
            </a:pPr>
            <a:endParaRPr lang="en-US" sz="2800" dirty="0" smtClean="0"/>
          </a:p>
          <a:p>
            <a:pPr eaLnBrk="1" hangingPunct="1">
              <a:lnSpc>
                <a:spcPct val="80000"/>
              </a:lnSpc>
              <a:defRPr/>
            </a:pPr>
            <a:r>
              <a:rPr lang="en-US" sz="2800" dirty="0" err="1" smtClean="0"/>
              <a:t>Undang-Undang</a:t>
            </a:r>
            <a:r>
              <a:rPr lang="en-US" sz="2800" dirty="0" smtClean="0"/>
              <a:t> (UU) No. 39 </a:t>
            </a:r>
            <a:r>
              <a:rPr lang="en-US" sz="2800" dirty="0" err="1" smtClean="0"/>
              <a:t>tahun</a:t>
            </a:r>
            <a:r>
              <a:rPr lang="en-US" sz="2800" dirty="0" smtClean="0"/>
              <a:t> 1999 </a:t>
            </a:r>
            <a:r>
              <a:rPr lang="en-US" sz="2800" dirty="0" err="1" smtClean="0"/>
              <a:t>tentang</a:t>
            </a:r>
            <a:r>
              <a:rPr lang="en-US" sz="2800" dirty="0" smtClean="0"/>
              <a:t> </a:t>
            </a:r>
            <a:r>
              <a:rPr lang="en-US" sz="2800" dirty="0" err="1" smtClean="0"/>
              <a:t>Hak</a:t>
            </a:r>
            <a:r>
              <a:rPr lang="en-US" sz="2800" dirty="0" smtClean="0"/>
              <a:t> </a:t>
            </a:r>
            <a:r>
              <a:rPr lang="en-US" sz="2800" dirty="0" err="1" smtClean="0"/>
              <a:t>Azasi</a:t>
            </a:r>
            <a:r>
              <a:rPr lang="en-US" sz="2800" dirty="0" smtClean="0"/>
              <a:t> </a:t>
            </a:r>
            <a:r>
              <a:rPr lang="en-US" sz="2800" dirty="0" err="1" smtClean="0"/>
              <a:t>Manusia</a:t>
            </a:r>
            <a:r>
              <a:rPr lang="en-US" sz="2800" dirty="0" smtClean="0"/>
              <a:t> </a:t>
            </a:r>
            <a:r>
              <a:rPr lang="en-US" sz="2800" dirty="0" err="1" smtClean="0"/>
              <a:t>pasal</a:t>
            </a:r>
            <a:r>
              <a:rPr lang="en-US" sz="2800" dirty="0" smtClean="0"/>
              <a:t> 9 </a:t>
            </a:r>
            <a:r>
              <a:rPr lang="en-US" sz="2800" dirty="0" err="1" smtClean="0"/>
              <a:t>ayat</a:t>
            </a:r>
            <a:r>
              <a:rPr lang="en-US" sz="2800" dirty="0" smtClean="0"/>
              <a:t> 1 </a:t>
            </a:r>
            <a:r>
              <a:rPr lang="en-US" sz="2800" dirty="0" err="1" smtClean="0"/>
              <a:t>menyebutkan</a:t>
            </a:r>
            <a:r>
              <a:rPr lang="en-US" sz="2800" dirty="0" smtClean="0"/>
              <a:t> “</a:t>
            </a:r>
            <a:r>
              <a:rPr lang="en-US" sz="2800" dirty="0" err="1" smtClean="0"/>
              <a:t>Setiap</a:t>
            </a:r>
            <a:r>
              <a:rPr lang="en-US" sz="2800" dirty="0" smtClean="0"/>
              <a:t> </a:t>
            </a:r>
            <a:r>
              <a:rPr lang="en-US" sz="2800" dirty="0" err="1" smtClean="0"/>
              <a:t>orang</a:t>
            </a:r>
            <a:r>
              <a:rPr lang="en-US" sz="2800" dirty="0" smtClean="0"/>
              <a:t> </a:t>
            </a:r>
            <a:r>
              <a:rPr lang="en-US" sz="2800" dirty="0" err="1" smtClean="0"/>
              <a:t>berhak</a:t>
            </a:r>
            <a:r>
              <a:rPr lang="en-US" sz="2800" dirty="0" smtClean="0"/>
              <a:t> </a:t>
            </a:r>
            <a:r>
              <a:rPr lang="en-US" sz="2800" dirty="0" err="1" smtClean="0"/>
              <a:t>untuk</a:t>
            </a:r>
            <a:r>
              <a:rPr lang="en-US" sz="2800" dirty="0" smtClean="0"/>
              <a:t> </a:t>
            </a:r>
            <a:r>
              <a:rPr lang="en-US" sz="2800" dirty="0" err="1" smtClean="0"/>
              <a:t>hidup</a:t>
            </a:r>
            <a:r>
              <a:rPr lang="en-US" sz="2800" dirty="0" smtClean="0"/>
              <a:t>, </a:t>
            </a:r>
            <a:r>
              <a:rPr lang="en-US" sz="2800" dirty="0" err="1" smtClean="0"/>
              <a:t>mempertahankan</a:t>
            </a:r>
            <a:r>
              <a:rPr lang="en-US" sz="2800" dirty="0" smtClean="0"/>
              <a:t> </a:t>
            </a:r>
            <a:r>
              <a:rPr lang="en-US" sz="2800" dirty="0" err="1" smtClean="0"/>
              <a:t>hidup</a:t>
            </a:r>
            <a:r>
              <a:rPr lang="en-US" sz="2800" dirty="0" smtClean="0"/>
              <a:t> </a:t>
            </a:r>
            <a:r>
              <a:rPr lang="en-US" sz="2800" dirty="0" err="1" smtClean="0"/>
              <a:t>dan</a:t>
            </a:r>
            <a:r>
              <a:rPr lang="en-US" sz="2800" dirty="0" smtClean="0"/>
              <a:t> </a:t>
            </a:r>
            <a:r>
              <a:rPr lang="en-US" sz="2800" dirty="0" err="1" smtClean="0"/>
              <a:t>meningkatkan</a:t>
            </a:r>
            <a:r>
              <a:rPr lang="en-US" sz="2800" dirty="0" smtClean="0"/>
              <a:t> </a:t>
            </a:r>
            <a:r>
              <a:rPr lang="en-US" sz="2800" dirty="0" err="1" smtClean="0"/>
              <a:t>taraf</a:t>
            </a:r>
            <a:r>
              <a:rPr lang="en-US" sz="2800" dirty="0" smtClean="0"/>
              <a:t> </a:t>
            </a:r>
            <a:r>
              <a:rPr lang="en-US" sz="2800" dirty="0" err="1" smtClean="0"/>
              <a:t>kehidupannya</a:t>
            </a:r>
            <a:r>
              <a:rPr lang="en-US" sz="2800" dirty="0" smtClean="0"/>
              <a:t>”.</a:t>
            </a:r>
          </a:p>
          <a:p>
            <a:pPr eaLnBrk="1" hangingPunct="1">
              <a:lnSpc>
                <a:spcPct val="80000"/>
              </a:lnSpc>
              <a:buFont typeface="Wingdings" pitchFamily="2" charset="2"/>
              <a:buNone/>
              <a:defRPr/>
            </a:pPr>
            <a:endParaRPr lang="en-US" sz="2800" dirty="0" smtClean="0"/>
          </a:p>
          <a:p>
            <a:pPr eaLnBrk="1" hangingPunct="1">
              <a:lnSpc>
                <a:spcPct val="80000"/>
              </a:lnSpc>
              <a:defRPr/>
            </a:pPr>
            <a:r>
              <a:rPr lang="en-US" sz="2800" dirty="0" err="1" smtClean="0"/>
              <a:t>Undang-Undang</a:t>
            </a:r>
            <a:r>
              <a:rPr lang="en-US" sz="2800" dirty="0" smtClean="0"/>
              <a:t> </a:t>
            </a:r>
            <a:r>
              <a:rPr lang="en-US" sz="2800" dirty="0" err="1" smtClean="0"/>
              <a:t>Republik</a:t>
            </a:r>
            <a:r>
              <a:rPr lang="en-US" sz="2800" dirty="0" smtClean="0"/>
              <a:t> Indonesia </a:t>
            </a:r>
            <a:r>
              <a:rPr lang="en-US" sz="2800" dirty="0" err="1" smtClean="0"/>
              <a:t>Nomor</a:t>
            </a:r>
            <a:r>
              <a:rPr lang="en-US" sz="2800" dirty="0" smtClean="0"/>
              <a:t> 7 </a:t>
            </a:r>
            <a:r>
              <a:rPr lang="en-US" sz="2800" dirty="0" err="1" smtClean="0"/>
              <a:t>Tahun</a:t>
            </a:r>
            <a:r>
              <a:rPr lang="en-US" sz="2800" dirty="0" smtClean="0"/>
              <a:t> 1996 </a:t>
            </a:r>
            <a:r>
              <a:rPr lang="en-US" sz="2800" dirty="0" err="1" smtClean="0"/>
              <a:t>tentang</a:t>
            </a:r>
            <a:r>
              <a:rPr lang="en-US" sz="2800" dirty="0" smtClean="0"/>
              <a:t> </a:t>
            </a:r>
            <a:r>
              <a:rPr lang="en-US" sz="2800" dirty="0" err="1" smtClean="0"/>
              <a:t>Pangan</a:t>
            </a:r>
            <a:r>
              <a:rPr lang="en-US" sz="2800" dirty="0" smtClean="0"/>
              <a:t> </a:t>
            </a:r>
            <a:r>
              <a:rPr lang="en-US" sz="2800" dirty="0" err="1" smtClean="0"/>
              <a:t>dinyatakan</a:t>
            </a:r>
            <a:r>
              <a:rPr lang="en-US" sz="2800" dirty="0" smtClean="0"/>
              <a:t> </a:t>
            </a:r>
            <a:r>
              <a:rPr lang="en-US" sz="2800" dirty="0" err="1" smtClean="0"/>
              <a:t>bahwa</a:t>
            </a:r>
            <a:r>
              <a:rPr lang="en-US" sz="2800" dirty="0" smtClean="0"/>
              <a:t> </a:t>
            </a:r>
            <a:r>
              <a:rPr lang="en-US" sz="2800" dirty="0" err="1" smtClean="0"/>
              <a:t>Ketahanan</a:t>
            </a:r>
            <a:r>
              <a:rPr lang="en-US" sz="2800" dirty="0" smtClean="0"/>
              <a:t> </a:t>
            </a:r>
            <a:r>
              <a:rPr lang="en-US" sz="2800" dirty="0" err="1" smtClean="0"/>
              <a:t>Pangan</a:t>
            </a:r>
            <a:r>
              <a:rPr lang="en-US" sz="2800" dirty="0" smtClean="0"/>
              <a:t> </a:t>
            </a:r>
            <a:r>
              <a:rPr lang="en-US" sz="2800" dirty="0" err="1" smtClean="0"/>
              <a:t>adalah</a:t>
            </a:r>
            <a:r>
              <a:rPr lang="en-US" sz="2800" dirty="0" smtClean="0"/>
              <a:t> </a:t>
            </a:r>
            <a:r>
              <a:rPr lang="en-US" sz="2800" dirty="0" err="1" smtClean="0"/>
              <a:t>kondisi</a:t>
            </a:r>
            <a:r>
              <a:rPr lang="en-US" sz="2800" dirty="0" smtClean="0"/>
              <a:t> </a:t>
            </a:r>
            <a:r>
              <a:rPr lang="en-US" sz="2800" dirty="0" err="1" smtClean="0"/>
              <a:t>terpenuhinya</a:t>
            </a:r>
            <a:r>
              <a:rPr lang="en-US" sz="2800" dirty="0" smtClean="0"/>
              <a:t> </a:t>
            </a:r>
            <a:r>
              <a:rPr lang="en-US" sz="2800" dirty="0" err="1" smtClean="0"/>
              <a:t>pangan</a:t>
            </a:r>
            <a:r>
              <a:rPr lang="en-US" sz="2800" dirty="0" smtClean="0"/>
              <a:t> </a:t>
            </a:r>
            <a:r>
              <a:rPr lang="en-US" sz="2800" dirty="0" err="1" smtClean="0"/>
              <a:t>bagi</a:t>
            </a:r>
            <a:r>
              <a:rPr lang="en-US" sz="2800" dirty="0" smtClean="0"/>
              <a:t> </a:t>
            </a:r>
            <a:r>
              <a:rPr lang="en-US" sz="2800" dirty="0" err="1" smtClean="0"/>
              <a:t>rumah</a:t>
            </a:r>
            <a:r>
              <a:rPr lang="en-US" sz="2800" dirty="0" smtClean="0"/>
              <a:t> </a:t>
            </a:r>
            <a:r>
              <a:rPr lang="en-US" sz="2800" dirty="0" err="1" smtClean="0"/>
              <a:t>tangga</a:t>
            </a:r>
            <a:r>
              <a:rPr lang="en-US" sz="2800" dirty="0" smtClean="0"/>
              <a:t> yang </a:t>
            </a:r>
            <a:r>
              <a:rPr lang="en-US" sz="2800" dirty="0" err="1" smtClean="0"/>
              <a:t>tercermin</a:t>
            </a:r>
            <a:r>
              <a:rPr lang="en-US" sz="2800" dirty="0" smtClean="0"/>
              <a:t> </a:t>
            </a:r>
            <a:r>
              <a:rPr lang="en-US" sz="2800" dirty="0" err="1" smtClean="0"/>
              <a:t>dari</a:t>
            </a:r>
            <a:r>
              <a:rPr lang="en-US" sz="2800" dirty="0" smtClean="0"/>
              <a:t> </a:t>
            </a:r>
            <a:r>
              <a:rPr lang="en-US" sz="2800" dirty="0" err="1" smtClean="0"/>
              <a:t>tersedianya</a:t>
            </a:r>
            <a:r>
              <a:rPr lang="en-US" sz="2800" dirty="0" smtClean="0"/>
              <a:t> </a:t>
            </a:r>
            <a:r>
              <a:rPr lang="en-US" sz="2800" dirty="0" err="1" smtClean="0"/>
              <a:t>pangan</a:t>
            </a:r>
            <a:r>
              <a:rPr lang="en-US" sz="2800" dirty="0" smtClean="0"/>
              <a:t> yang </a:t>
            </a:r>
            <a:r>
              <a:rPr lang="en-US" sz="2800" dirty="0" err="1" smtClean="0"/>
              <a:t>cukup</a:t>
            </a:r>
            <a:r>
              <a:rPr lang="en-US" sz="2800" dirty="0" smtClean="0"/>
              <a:t>, </a:t>
            </a:r>
            <a:r>
              <a:rPr lang="en-US" sz="2800" dirty="0" err="1" smtClean="0"/>
              <a:t>baik</a:t>
            </a:r>
            <a:r>
              <a:rPr lang="en-US" sz="2800" dirty="0" smtClean="0"/>
              <a:t> </a:t>
            </a:r>
            <a:r>
              <a:rPr lang="en-US" sz="2800" dirty="0" err="1" smtClean="0"/>
              <a:t>jumlah</a:t>
            </a:r>
            <a:r>
              <a:rPr lang="en-US" sz="2800" dirty="0" smtClean="0"/>
              <a:t> </a:t>
            </a:r>
            <a:r>
              <a:rPr lang="en-US" sz="2800" dirty="0" err="1" smtClean="0"/>
              <a:t>maupun</a:t>
            </a:r>
            <a:r>
              <a:rPr lang="en-US" sz="2800" dirty="0" smtClean="0"/>
              <a:t> </a:t>
            </a:r>
            <a:r>
              <a:rPr lang="en-US" sz="2800" dirty="0" err="1" smtClean="0"/>
              <a:t>mutu</a:t>
            </a:r>
            <a:r>
              <a:rPr lang="en-US" sz="2800" dirty="0" smtClean="0"/>
              <a:t>, </a:t>
            </a:r>
            <a:r>
              <a:rPr lang="en-US" sz="2800" dirty="0" err="1" smtClean="0"/>
              <a:t>aman</a:t>
            </a:r>
            <a:r>
              <a:rPr lang="en-US" sz="2800" dirty="0" smtClean="0"/>
              <a:t>, </a:t>
            </a:r>
            <a:r>
              <a:rPr lang="en-US" sz="2800" dirty="0" err="1" smtClean="0"/>
              <a:t>merata</a:t>
            </a:r>
            <a:r>
              <a:rPr lang="en-US" sz="2800" dirty="0" smtClean="0"/>
              <a:t>, </a:t>
            </a:r>
            <a:r>
              <a:rPr lang="en-US" sz="2800" dirty="0" err="1" smtClean="0"/>
              <a:t>dan</a:t>
            </a:r>
            <a:r>
              <a:rPr lang="en-US" sz="2800" dirty="0" smtClean="0"/>
              <a:t> </a:t>
            </a:r>
            <a:r>
              <a:rPr lang="en-US" sz="2800" dirty="0" err="1" smtClean="0"/>
              <a:t>terjangkau</a:t>
            </a:r>
            <a:r>
              <a:rPr lang="en-US" sz="2800"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BD88FD6A-AD9E-460F-8B42-842D73EE3665}" type="slidenum">
              <a:rPr lang="en-US" altLang="en-US" smtClean="0">
                <a:latin typeface="Arial" charset="0"/>
              </a:rPr>
              <a:pPr/>
              <a:t>30</a:t>
            </a:fld>
            <a:endParaRPr lang="en-US" altLang="en-US" smtClean="0">
              <a:latin typeface="Arial" charset="0"/>
            </a:endParaRPr>
          </a:p>
        </p:txBody>
      </p:sp>
      <p:pic>
        <p:nvPicPr>
          <p:cNvPr id="16387" name="Picture 2" descr="1-1"/>
          <p:cNvPicPr>
            <a:picLocks noGrp="1" noChangeAspect="1" noChangeArrowheads="1"/>
          </p:cNvPicPr>
          <p:nvPr>
            <p:ph idx="1"/>
          </p:nvPr>
        </p:nvPicPr>
        <p:blipFill>
          <a:blip r:embed="rId2" cstate="print"/>
          <a:srcRect/>
          <a:stretch>
            <a:fillRect/>
          </a:stretch>
        </p:blipFill>
        <p:spPr>
          <a:xfrm>
            <a:off x="-6661150" y="-10756900"/>
            <a:ext cx="27219275" cy="23834725"/>
          </a:xfrm>
          <a:noFill/>
        </p:spPr>
      </p:pic>
      <p:sp>
        <p:nvSpPr>
          <p:cNvPr id="102403" name="Text Box 3"/>
          <p:cNvSpPr txBox="1">
            <a:spLocks noChangeArrowheads="1"/>
          </p:cNvSpPr>
          <p:nvPr/>
        </p:nvSpPr>
        <p:spPr bwMode="auto">
          <a:xfrm>
            <a:off x="808038" y="5445125"/>
            <a:ext cx="5348287" cy="1079500"/>
          </a:xfrm>
          <a:prstGeom prst="rect">
            <a:avLst/>
          </a:prstGeom>
          <a:noFill/>
          <a:ln w="9525">
            <a:solidFill>
              <a:schemeClr val="tx1"/>
            </a:solidFill>
            <a:miter lim="800000"/>
            <a:headEnd/>
            <a:tailEnd/>
          </a:ln>
          <a:effectLst>
            <a:outerShdw dist="17961" dir="2700000" algn="ctr" rotWithShape="0">
              <a:srgbClr val="000000"/>
            </a:outerShdw>
          </a:effectLst>
        </p:spPr>
        <p:txBody>
          <a:bodyPr>
            <a:spAutoFit/>
          </a:bodyPr>
          <a:lstStyle/>
          <a:p>
            <a:pPr marL="171450" indent="-171450">
              <a:buFontTx/>
              <a:buChar char="•"/>
            </a:pPr>
            <a:r>
              <a:rPr lang="en-US" sz="1600" b="1">
                <a:solidFill>
                  <a:srgbClr val="3333FF"/>
                </a:solidFill>
                <a:latin typeface="Arial Narrow" pitchFamily="34" charset="0"/>
              </a:rPr>
              <a:t>K</a:t>
            </a:r>
            <a:r>
              <a:rPr lang="id-ID" sz="1600" b="1">
                <a:solidFill>
                  <a:srgbClr val="3333FF"/>
                </a:solidFill>
                <a:latin typeface="Arial Narrow" pitchFamily="34" charset="0"/>
              </a:rPr>
              <a:t>elompok prioritas 1 (warna merah tua) tidak berarti bahwa semua penduduknya berada dalam kondisi rawan pangan.  </a:t>
            </a:r>
            <a:endParaRPr lang="en-US" sz="1600" b="1">
              <a:solidFill>
                <a:srgbClr val="3333FF"/>
              </a:solidFill>
              <a:latin typeface="Arial Narrow" pitchFamily="34" charset="0"/>
            </a:endParaRPr>
          </a:p>
          <a:p>
            <a:pPr marL="171450" indent="-171450">
              <a:buFontTx/>
              <a:buChar char="•"/>
            </a:pPr>
            <a:r>
              <a:rPr lang="en-US" sz="1600" b="1">
                <a:solidFill>
                  <a:srgbClr val="3333FF"/>
                </a:solidFill>
                <a:latin typeface="Arial Narrow" pitchFamily="34" charset="0"/>
              </a:rPr>
              <a:t>K</a:t>
            </a:r>
            <a:r>
              <a:rPr lang="id-ID" sz="1600" b="1">
                <a:solidFill>
                  <a:srgbClr val="3333FF"/>
                </a:solidFill>
                <a:latin typeface="Arial Narrow" pitchFamily="34" charset="0"/>
              </a:rPr>
              <a:t>elompok prioritas 6 (warna hijau tua) tidak berarti bahwa semua penduduknya men</a:t>
            </a:r>
            <a:r>
              <a:rPr lang="en-US" sz="1600" b="1">
                <a:solidFill>
                  <a:srgbClr val="3333FF"/>
                </a:solidFill>
                <a:latin typeface="Arial Narrow" pitchFamily="34" charset="0"/>
              </a:rPr>
              <a:t>g</a:t>
            </a:r>
            <a:r>
              <a:rPr lang="id-ID" sz="1600" b="1">
                <a:solidFill>
                  <a:srgbClr val="3333FF"/>
                </a:solidFill>
                <a:latin typeface="Arial Narrow" pitchFamily="34" charset="0"/>
              </a:rPr>
              <a:t>alami cukup pangan.</a:t>
            </a:r>
            <a:r>
              <a:rPr lang="en-US" sz="1600" b="1">
                <a:solidFill>
                  <a:srgbClr val="3333FF"/>
                </a:solidFill>
                <a:latin typeface="Arial Narrow" pitchFamily="34" charset="0"/>
              </a:rPr>
              <a:t> </a:t>
            </a:r>
          </a:p>
        </p:txBody>
      </p:sp>
      <p:sp>
        <p:nvSpPr>
          <p:cNvPr id="102404" name="Rectangle 4"/>
          <p:cNvSpPr>
            <a:spLocks noChangeArrowheads="1"/>
          </p:cNvSpPr>
          <p:nvPr/>
        </p:nvSpPr>
        <p:spPr bwMode="auto">
          <a:xfrm>
            <a:off x="3851275" y="2655888"/>
            <a:ext cx="1800225" cy="2087562"/>
          </a:xfrm>
          <a:prstGeom prst="rect">
            <a:avLst/>
          </a:prstGeom>
          <a:noFill/>
          <a:ln w="9525">
            <a:solidFill>
              <a:srgbClr val="3333FF"/>
            </a:solidFill>
            <a:miter lim="800000"/>
            <a:headEnd/>
            <a:tailEnd/>
          </a:ln>
          <a:effectLst>
            <a:outerShdw dist="35921" dir="2700000" algn="ctr" rotWithShape="0">
              <a:srgbClr val="000000"/>
            </a:outerShdw>
          </a:effectLst>
        </p:spPr>
        <p:txBody>
          <a:bodyPr wrap="none" anchor="ct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p:cTn id="7" dur="500" fill="hold"/>
                                        <p:tgtEl>
                                          <p:spTgt spid="10240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0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0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04"/>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102403"/>
                                        </p:tgtEl>
                                        <p:attrNameLst>
                                          <p:attrName>style.visibility</p:attrName>
                                        </p:attrNameLst>
                                      </p:cBhvr>
                                      <p:to>
                                        <p:strVal val="visible"/>
                                      </p:to>
                                    </p:set>
                                    <p:anim calcmode="lin" valueType="num">
                                      <p:cBhvr>
                                        <p:cTn id="14" dur="500" fill="hold"/>
                                        <p:tgtEl>
                                          <p:spTgt spid="102403"/>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02403"/>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02403"/>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02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p:bldP spid="10240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8D86774C-9CD7-46EF-9D11-49DB1D8CDEF4}" type="slidenum">
              <a:rPr lang="en-US" altLang="en-US" smtClean="0">
                <a:latin typeface="Arial" charset="0"/>
              </a:rPr>
              <a:pPr/>
              <a:t>31</a:t>
            </a:fld>
            <a:endParaRPr lang="en-US" altLang="en-US" smtClean="0">
              <a:latin typeface="Arial" charset="0"/>
            </a:endParaRPr>
          </a:p>
        </p:txBody>
      </p:sp>
      <p:graphicFrame>
        <p:nvGraphicFramePr>
          <p:cNvPr id="17411" name="Object 2"/>
          <p:cNvGraphicFramePr>
            <a:graphicFrameLocks noChangeAspect="1"/>
          </p:cNvGraphicFramePr>
          <p:nvPr>
            <p:ph idx="1"/>
          </p:nvPr>
        </p:nvGraphicFramePr>
        <p:xfrm>
          <a:off x="457200" y="333375"/>
          <a:ext cx="8077200" cy="4238625"/>
        </p:xfrm>
        <a:graphic>
          <a:graphicData uri="http://schemas.openxmlformats.org/presentationml/2006/ole">
            <p:oleObj spid="_x0000_s2050" name="Bitmap Image" r:id="rId3" imgW="2371429" imgH="1676634" progId="PBrush">
              <p:embed/>
            </p:oleObj>
          </a:graphicData>
        </a:graphic>
      </p:graphicFrame>
      <p:sp>
        <p:nvSpPr>
          <p:cNvPr id="17412" name="Text Box 3"/>
          <p:cNvSpPr txBox="1">
            <a:spLocks noChangeArrowheads="1"/>
          </p:cNvSpPr>
          <p:nvPr/>
        </p:nvSpPr>
        <p:spPr bwMode="auto">
          <a:xfrm>
            <a:off x="990600" y="5111750"/>
            <a:ext cx="7162800" cy="831850"/>
          </a:xfrm>
          <a:prstGeom prst="rect">
            <a:avLst/>
          </a:prstGeom>
          <a:noFill/>
          <a:ln w="9525">
            <a:solidFill>
              <a:schemeClr val="tx1"/>
            </a:solidFill>
            <a:miter lim="800000"/>
            <a:headEnd/>
            <a:tailEnd/>
          </a:ln>
        </p:spPr>
        <p:txBody>
          <a:bodyPr>
            <a:spAutoFit/>
          </a:bodyPr>
          <a:lstStyle/>
          <a:p>
            <a:pPr marL="1609725" indent="-1609725">
              <a:tabLst>
                <a:tab pos="1350963" algn="l"/>
              </a:tabLst>
            </a:pPr>
            <a:r>
              <a:rPr lang="en-US" sz="2400">
                <a:latin typeface="Arial Narrow" pitchFamily="34" charset="0"/>
              </a:rPr>
              <a:t>Kabupaten	: 	Sampang, Bangkalan, Sumenep, Pamekasan, Bondowoso, Probolinggo, Situbondo, Jember</a:t>
            </a:r>
          </a:p>
        </p:txBody>
      </p:sp>
      <p:sp>
        <p:nvSpPr>
          <p:cNvPr id="17413" name="AutoShape 4"/>
          <p:cNvSpPr>
            <a:spLocks noChangeArrowheads="1"/>
          </p:cNvSpPr>
          <p:nvPr/>
        </p:nvSpPr>
        <p:spPr bwMode="auto">
          <a:xfrm>
            <a:off x="3276600" y="2209800"/>
            <a:ext cx="152400" cy="2765425"/>
          </a:xfrm>
          <a:prstGeom prst="upArrow">
            <a:avLst>
              <a:gd name="adj1" fmla="val 50000"/>
              <a:gd name="adj2" fmla="val 453646"/>
            </a:avLst>
          </a:prstGeom>
          <a:solidFill>
            <a:srgbClr val="3333FF"/>
          </a:solidFill>
          <a:ln w="9525">
            <a:solidFill>
              <a:schemeClr val="tx1"/>
            </a:solidFill>
            <a:miter lim="800000"/>
            <a:headEnd/>
            <a:tailEnd/>
          </a:ln>
        </p:spPr>
        <p:txBody>
          <a:bodyPr wrap="none" anchor="ctr"/>
          <a:lstStyle/>
          <a:p>
            <a:endParaRPr lang="id-ID"/>
          </a:p>
        </p:txBody>
      </p:sp>
      <p:sp>
        <p:nvSpPr>
          <p:cNvPr id="17414" name="AutoShape 5"/>
          <p:cNvSpPr>
            <a:spLocks noChangeArrowheads="1"/>
          </p:cNvSpPr>
          <p:nvPr/>
        </p:nvSpPr>
        <p:spPr bwMode="auto">
          <a:xfrm>
            <a:off x="4114800" y="3276600"/>
            <a:ext cx="228600" cy="1752600"/>
          </a:xfrm>
          <a:prstGeom prst="upArrow">
            <a:avLst>
              <a:gd name="adj1" fmla="val 50000"/>
              <a:gd name="adj2" fmla="val 191667"/>
            </a:avLst>
          </a:prstGeom>
          <a:solidFill>
            <a:srgbClr val="3333FF"/>
          </a:solidFill>
          <a:ln w="9525">
            <a:solidFill>
              <a:schemeClr val="tx1"/>
            </a:solidFill>
            <a:miter lim="800000"/>
            <a:headEnd/>
            <a:tailEnd/>
          </a:ln>
        </p:spPr>
        <p:txBody>
          <a:bodyPr wrap="none" anchor="ctr"/>
          <a:lstStyle/>
          <a:p>
            <a:endParaRPr lang="id-ID"/>
          </a:p>
        </p:txBody>
      </p:sp>
      <p:sp>
        <p:nvSpPr>
          <p:cNvPr id="17415" name="Rectangle 6"/>
          <p:cNvSpPr>
            <a:spLocks noChangeArrowheads="1"/>
          </p:cNvSpPr>
          <p:nvPr/>
        </p:nvSpPr>
        <p:spPr bwMode="auto">
          <a:xfrm>
            <a:off x="4859338" y="304800"/>
            <a:ext cx="3065462" cy="460375"/>
          </a:xfrm>
          <a:prstGeom prst="rect">
            <a:avLst/>
          </a:prstGeom>
          <a:solidFill>
            <a:schemeClr val="bg1"/>
          </a:solidFill>
          <a:ln w="9525">
            <a:noFill/>
            <a:miter lim="800000"/>
            <a:headEnd/>
            <a:tailEnd/>
          </a:ln>
        </p:spPr>
        <p:txBody>
          <a:bodyPr wrap="none" anchor="ctr"/>
          <a:lstStyle/>
          <a:p>
            <a:endParaRPr lang="id-ID"/>
          </a:p>
        </p:txBody>
      </p:sp>
      <p:sp>
        <p:nvSpPr>
          <p:cNvPr id="17416" name="Rectangle 8"/>
          <p:cNvSpPr>
            <a:spLocks noChangeArrowheads="1"/>
          </p:cNvSpPr>
          <p:nvPr/>
        </p:nvSpPr>
        <p:spPr bwMode="auto">
          <a:xfrm>
            <a:off x="381000" y="4213225"/>
            <a:ext cx="2765425" cy="358775"/>
          </a:xfrm>
          <a:prstGeom prst="rect">
            <a:avLst/>
          </a:prstGeom>
          <a:solidFill>
            <a:schemeClr val="bg1"/>
          </a:solidFill>
          <a:ln w="9525">
            <a:noFill/>
            <a:miter lim="800000"/>
            <a:headEnd/>
            <a:tailEnd/>
          </a:ln>
        </p:spPr>
        <p:txBody>
          <a:bodyPr wrap="none" anchor="ctr"/>
          <a:lstStyle/>
          <a:p>
            <a:endParaRPr lang="id-ID"/>
          </a:p>
        </p:txBody>
      </p:sp>
      <p:sp>
        <p:nvSpPr>
          <p:cNvPr id="17417" name="Rectangle 9"/>
          <p:cNvSpPr>
            <a:spLocks noChangeArrowheads="1"/>
          </p:cNvSpPr>
          <p:nvPr/>
        </p:nvSpPr>
        <p:spPr bwMode="auto">
          <a:xfrm>
            <a:off x="5435600" y="2416175"/>
            <a:ext cx="935038" cy="576263"/>
          </a:xfrm>
          <a:prstGeom prst="rect">
            <a:avLst/>
          </a:prstGeom>
          <a:solidFill>
            <a:schemeClr val="bg1"/>
          </a:solidFill>
          <a:ln w="9525">
            <a:noFill/>
            <a:miter lim="800000"/>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F55C30A6-CC41-4807-BBCD-AFC4FB2FF09D}" type="slidenum">
              <a:rPr lang="en-US" altLang="en-US" smtClean="0">
                <a:latin typeface="Arial" charset="0"/>
              </a:rPr>
              <a:pPr/>
              <a:t>32</a:t>
            </a:fld>
            <a:endParaRPr lang="en-US" altLang="en-US" smtClean="0">
              <a:latin typeface="Arial" charset="0"/>
            </a:endParaRPr>
          </a:p>
        </p:txBody>
      </p:sp>
      <p:sp>
        <p:nvSpPr>
          <p:cNvPr id="18435" name="Rectangle 3"/>
          <p:cNvSpPr>
            <a:spLocks noGrp="1" noChangeArrowheads="1"/>
          </p:cNvSpPr>
          <p:nvPr>
            <p:ph type="body" idx="1"/>
          </p:nvPr>
        </p:nvSpPr>
        <p:spPr>
          <a:xfrm>
            <a:off x="2819400" y="1676400"/>
            <a:ext cx="3505200" cy="3529013"/>
          </a:xfrm>
          <a:effectLst>
            <a:outerShdw dist="17961" dir="2700000" algn="ctr" rotWithShape="0">
              <a:srgbClr val="000000"/>
            </a:outerShdw>
          </a:effectLst>
        </p:spPr>
        <p:txBody>
          <a:bodyPr/>
          <a:lstStyle/>
          <a:p>
            <a:pPr marL="609600" indent="-609600" eaLnBrk="1" hangingPunct="1">
              <a:lnSpc>
                <a:spcPct val="80000"/>
              </a:lnSpc>
              <a:buClr>
                <a:schemeClr val="tx1"/>
              </a:buClr>
              <a:buSzTx/>
              <a:buFont typeface="Wingdings" pitchFamily="2" charset="2"/>
              <a:buNone/>
            </a:pPr>
            <a:r>
              <a:rPr lang="en-US" sz="2600" smtClean="0">
                <a:solidFill>
                  <a:srgbClr val="FF33CC"/>
                </a:solidFill>
                <a:latin typeface="Arial Narrow" pitchFamily="34" charset="0"/>
              </a:rPr>
              <a:t>Kabupaten Sampang</a:t>
            </a:r>
          </a:p>
          <a:p>
            <a:pPr marL="609600" indent="-609600" eaLnBrk="1" hangingPunct="1">
              <a:lnSpc>
                <a:spcPct val="80000"/>
              </a:lnSpc>
              <a:buClr>
                <a:schemeClr val="tx1"/>
              </a:buClr>
              <a:buSzTx/>
              <a:buFont typeface="Wingdings" pitchFamily="2" charset="2"/>
              <a:buNone/>
            </a:pPr>
            <a:r>
              <a:rPr lang="en-US" sz="2600" smtClean="0">
                <a:solidFill>
                  <a:srgbClr val="FF33CC"/>
                </a:solidFill>
                <a:latin typeface="Arial Narrow" pitchFamily="34" charset="0"/>
              </a:rPr>
              <a:t>Kabupaten Bangkalan</a:t>
            </a:r>
          </a:p>
          <a:p>
            <a:pPr marL="609600" indent="-609600" eaLnBrk="1" hangingPunct="1">
              <a:lnSpc>
                <a:spcPct val="80000"/>
              </a:lnSpc>
              <a:buClr>
                <a:schemeClr val="tx1"/>
              </a:buClr>
              <a:buSzTx/>
              <a:buFont typeface="Wingdings" pitchFamily="2" charset="2"/>
              <a:buNone/>
            </a:pPr>
            <a:r>
              <a:rPr lang="en-US" sz="2600" smtClean="0">
                <a:solidFill>
                  <a:srgbClr val="FF33CC"/>
                </a:solidFill>
                <a:latin typeface="Arial Narrow" pitchFamily="34" charset="0"/>
              </a:rPr>
              <a:t>Kabupaten Sumenep</a:t>
            </a:r>
          </a:p>
          <a:p>
            <a:pPr marL="609600" indent="-609600" eaLnBrk="1" hangingPunct="1">
              <a:lnSpc>
                <a:spcPct val="80000"/>
              </a:lnSpc>
              <a:buClr>
                <a:schemeClr val="tx1"/>
              </a:buClr>
              <a:buSzTx/>
              <a:buFont typeface="Wingdings" pitchFamily="2" charset="2"/>
              <a:buNone/>
            </a:pPr>
            <a:r>
              <a:rPr lang="en-US" sz="2600" smtClean="0">
                <a:solidFill>
                  <a:srgbClr val="FF33CC"/>
                </a:solidFill>
                <a:latin typeface="Arial Narrow" pitchFamily="34" charset="0"/>
              </a:rPr>
              <a:t>Kabupaten Pamekasan</a:t>
            </a:r>
          </a:p>
          <a:p>
            <a:pPr marL="609600" indent="-609600" eaLnBrk="1" hangingPunct="1">
              <a:lnSpc>
                <a:spcPct val="80000"/>
              </a:lnSpc>
              <a:buClr>
                <a:schemeClr val="tx1"/>
              </a:buClr>
              <a:buSzTx/>
              <a:buFont typeface="Wingdings" pitchFamily="2" charset="2"/>
              <a:buNone/>
            </a:pPr>
            <a:r>
              <a:rPr lang="en-US" sz="2600" smtClean="0">
                <a:solidFill>
                  <a:srgbClr val="FF33CC"/>
                </a:solidFill>
                <a:latin typeface="Arial Narrow" pitchFamily="34" charset="0"/>
              </a:rPr>
              <a:t>Kabupaten Bondowoso</a:t>
            </a:r>
          </a:p>
          <a:p>
            <a:pPr marL="609600" indent="-609600" eaLnBrk="1" hangingPunct="1">
              <a:lnSpc>
                <a:spcPct val="80000"/>
              </a:lnSpc>
              <a:buClr>
                <a:schemeClr val="tx1"/>
              </a:buClr>
              <a:buSzTx/>
              <a:buFont typeface="Wingdings" pitchFamily="2" charset="2"/>
              <a:buNone/>
            </a:pPr>
            <a:r>
              <a:rPr lang="en-US" sz="2600" smtClean="0">
                <a:solidFill>
                  <a:srgbClr val="FF33CC"/>
                </a:solidFill>
                <a:latin typeface="Arial Narrow" pitchFamily="34" charset="0"/>
              </a:rPr>
              <a:t>Kabupaten Probolinggo</a:t>
            </a:r>
          </a:p>
          <a:p>
            <a:pPr marL="609600" indent="-609600" eaLnBrk="1" hangingPunct="1">
              <a:lnSpc>
                <a:spcPct val="80000"/>
              </a:lnSpc>
              <a:buClr>
                <a:schemeClr val="tx1"/>
              </a:buClr>
              <a:buSzTx/>
              <a:buFont typeface="Wingdings" pitchFamily="2" charset="2"/>
              <a:buNone/>
            </a:pPr>
            <a:r>
              <a:rPr lang="en-US" sz="2600" smtClean="0">
                <a:solidFill>
                  <a:srgbClr val="FF33CC"/>
                </a:solidFill>
                <a:latin typeface="Arial Narrow" pitchFamily="34" charset="0"/>
              </a:rPr>
              <a:t>Kabupaten Situbondo</a:t>
            </a:r>
          </a:p>
          <a:p>
            <a:pPr marL="609600" indent="-609600" eaLnBrk="1" hangingPunct="1">
              <a:lnSpc>
                <a:spcPct val="80000"/>
              </a:lnSpc>
              <a:buClr>
                <a:schemeClr val="tx1"/>
              </a:buClr>
              <a:buSzTx/>
              <a:buFont typeface="Wingdings" pitchFamily="2" charset="2"/>
              <a:buNone/>
            </a:pPr>
            <a:r>
              <a:rPr lang="en-US" sz="2600" smtClean="0">
                <a:solidFill>
                  <a:srgbClr val="FF33CC"/>
                </a:solidFill>
                <a:latin typeface="Arial Narrow" pitchFamily="34" charset="0"/>
              </a:rPr>
              <a:t>Kabupaten Jember</a:t>
            </a:r>
          </a:p>
        </p:txBody>
      </p:sp>
      <p:sp>
        <p:nvSpPr>
          <p:cNvPr id="18436" name="Rectangle 4"/>
          <p:cNvSpPr>
            <a:spLocks noRot="1" noChangeArrowheads="1"/>
          </p:cNvSpPr>
          <p:nvPr/>
        </p:nvSpPr>
        <p:spPr bwMode="auto">
          <a:xfrm>
            <a:off x="1828800" y="609600"/>
            <a:ext cx="5715000" cy="784225"/>
          </a:xfrm>
          <a:prstGeom prst="rect">
            <a:avLst/>
          </a:prstGeom>
          <a:noFill/>
          <a:ln w="9525">
            <a:noFill/>
            <a:miter lim="800000"/>
            <a:headEnd/>
            <a:tailEnd/>
          </a:ln>
          <a:effectLst>
            <a:outerShdw dist="17961" dir="2700000" algn="ctr" rotWithShape="0">
              <a:srgbClr val="000000"/>
            </a:outerShdw>
          </a:effectLst>
        </p:spPr>
        <p:txBody>
          <a:bodyPr anchor="ctr"/>
          <a:lstStyle/>
          <a:p>
            <a:r>
              <a:rPr lang="en-US" sz="2600">
                <a:solidFill>
                  <a:srgbClr val="6600FF"/>
                </a:solidFill>
                <a:latin typeface="Mistral" pitchFamily="66" charset="0"/>
              </a:rPr>
              <a:t>KABUPATEN  RAWAN PANGAN DI JAWA TIMUR</a:t>
            </a:r>
            <a:endParaRPr lang="en-US" sz="2600" i="1">
              <a:solidFill>
                <a:srgbClr val="6600FF"/>
              </a:solidFill>
              <a:latin typeface="Mistral"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E1C256DE-2677-4CAE-A728-EDD3778E4189}" type="slidenum">
              <a:rPr lang="en-US" altLang="en-US" smtClean="0">
                <a:latin typeface="Arial" charset="0"/>
              </a:rPr>
              <a:pPr/>
              <a:t>33</a:t>
            </a:fld>
            <a:endParaRPr lang="en-US" altLang="en-US" smtClean="0">
              <a:latin typeface="Arial" charset="0"/>
            </a:endParaRPr>
          </a:p>
        </p:txBody>
      </p:sp>
      <p:graphicFrame>
        <p:nvGraphicFramePr>
          <p:cNvPr id="19459" name="Object 676"/>
          <p:cNvGraphicFramePr>
            <a:graphicFrameLocks noChangeAspect="1"/>
          </p:cNvGraphicFramePr>
          <p:nvPr/>
        </p:nvGraphicFramePr>
        <p:xfrm>
          <a:off x="762000" y="1681163"/>
          <a:ext cx="7848600" cy="4338637"/>
        </p:xfrm>
        <a:graphic>
          <a:graphicData uri="http://schemas.openxmlformats.org/presentationml/2006/ole">
            <p:oleObj spid="_x0000_s3074" name="Chart" r:id="rId3" imgW="6762750" imgH="3495675" progId="Excel.Sheet.8">
              <p:embed/>
            </p:oleObj>
          </a:graphicData>
        </a:graphic>
      </p:graphicFrame>
      <p:sp>
        <p:nvSpPr>
          <p:cNvPr id="19460" name="Text Box 677"/>
          <p:cNvSpPr txBox="1">
            <a:spLocks noChangeArrowheads="1"/>
          </p:cNvSpPr>
          <p:nvPr/>
        </p:nvSpPr>
        <p:spPr bwMode="auto">
          <a:xfrm>
            <a:off x="1905000" y="457200"/>
            <a:ext cx="5334000" cy="823913"/>
          </a:xfrm>
          <a:prstGeom prst="rect">
            <a:avLst/>
          </a:prstGeom>
          <a:noFill/>
          <a:ln w="9525">
            <a:noFill/>
            <a:miter lim="800000"/>
            <a:headEnd/>
            <a:tailEnd/>
          </a:ln>
        </p:spPr>
        <p:txBody>
          <a:bodyPr>
            <a:spAutoFit/>
          </a:bodyPr>
          <a:lstStyle/>
          <a:p>
            <a:pPr algn="ctr">
              <a:spcBef>
                <a:spcPct val="50000"/>
              </a:spcBef>
            </a:pPr>
            <a:r>
              <a:rPr lang="en-US" sz="4800">
                <a:latin typeface="Mistral" pitchFamily="66" charset="0"/>
              </a:rPr>
              <a:t>Ketersediaan pangan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9A962764-8BC2-4EB7-95DA-DEF09FD3B999}" type="slidenum">
              <a:rPr lang="en-US" altLang="en-US" smtClean="0">
                <a:latin typeface="Arial" charset="0"/>
              </a:rPr>
              <a:pPr/>
              <a:t>34</a:t>
            </a:fld>
            <a:endParaRPr lang="en-US" altLang="en-US" smtClean="0">
              <a:latin typeface="Arial" charset="0"/>
            </a:endParaRPr>
          </a:p>
        </p:txBody>
      </p:sp>
      <p:graphicFrame>
        <p:nvGraphicFramePr>
          <p:cNvPr id="20483" name="Object 4"/>
          <p:cNvGraphicFramePr>
            <a:graphicFrameLocks noChangeAspect="1"/>
          </p:cNvGraphicFramePr>
          <p:nvPr/>
        </p:nvGraphicFramePr>
        <p:xfrm>
          <a:off x="304800" y="914400"/>
          <a:ext cx="8305800" cy="5029200"/>
        </p:xfrm>
        <a:graphic>
          <a:graphicData uri="http://schemas.openxmlformats.org/presentationml/2006/ole">
            <p:oleObj spid="_x0000_s4098" name="Chart" r:id="rId3" imgW="7029450" imgH="2847975" progId="Excel.Sheet.8">
              <p:embed/>
            </p:oleObj>
          </a:graphicData>
        </a:graphic>
      </p:graphicFrame>
      <p:sp>
        <p:nvSpPr>
          <p:cNvPr id="20484" name="Text Box 5"/>
          <p:cNvSpPr txBox="1">
            <a:spLocks noChangeArrowheads="1"/>
          </p:cNvSpPr>
          <p:nvPr/>
        </p:nvSpPr>
        <p:spPr bwMode="auto">
          <a:xfrm>
            <a:off x="1066800" y="228600"/>
            <a:ext cx="6781800" cy="579438"/>
          </a:xfrm>
          <a:prstGeom prst="rect">
            <a:avLst/>
          </a:prstGeom>
          <a:noFill/>
          <a:ln w="9525">
            <a:noFill/>
            <a:miter lim="800000"/>
            <a:headEnd/>
            <a:tailEnd/>
          </a:ln>
        </p:spPr>
        <p:txBody>
          <a:bodyPr>
            <a:spAutoFit/>
          </a:bodyPr>
          <a:lstStyle/>
          <a:p>
            <a:pPr>
              <a:spcBef>
                <a:spcPct val="50000"/>
              </a:spcBef>
            </a:pPr>
            <a:r>
              <a:rPr lang="en-US" sz="3200">
                <a:latin typeface="Mistral" pitchFamily="66" charset="0"/>
              </a:rPr>
              <a:t>Persentase penduduk dibawah garis kemiskinan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p>
            <a:fld id="{4B028D84-C978-488C-BA12-EB06701AC4B3}" type="slidenum">
              <a:rPr lang="en-US" altLang="en-US" smtClean="0">
                <a:latin typeface="Arial" charset="0"/>
              </a:rPr>
              <a:pPr/>
              <a:t>35</a:t>
            </a:fld>
            <a:endParaRPr lang="en-US" altLang="en-US" smtClean="0">
              <a:latin typeface="Arial" charset="0"/>
            </a:endParaRPr>
          </a:p>
        </p:txBody>
      </p:sp>
      <p:graphicFrame>
        <p:nvGraphicFramePr>
          <p:cNvPr id="21507" name="Object 5"/>
          <p:cNvGraphicFramePr>
            <a:graphicFrameLocks noChangeAspect="1"/>
          </p:cNvGraphicFramePr>
          <p:nvPr/>
        </p:nvGraphicFramePr>
        <p:xfrm>
          <a:off x="381000" y="1219200"/>
          <a:ext cx="8153400" cy="5029200"/>
        </p:xfrm>
        <a:graphic>
          <a:graphicData uri="http://schemas.openxmlformats.org/presentationml/2006/ole">
            <p:oleObj spid="_x0000_s5122" name="Chart" r:id="rId3" imgW="6581775" imgH="3133725" progId="Excel.Sheet.8">
              <p:embed/>
            </p:oleObj>
          </a:graphicData>
        </a:graphic>
      </p:graphicFrame>
      <p:sp>
        <p:nvSpPr>
          <p:cNvPr id="21508" name="Text Box 6"/>
          <p:cNvSpPr txBox="1">
            <a:spLocks noChangeArrowheads="1"/>
          </p:cNvSpPr>
          <p:nvPr/>
        </p:nvSpPr>
        <p:spPr bwMode="auto">
          <a:xfrm>
            <a:off x="1371600" y="457200"/>
            <a:ext cx="6324600" cy="641350"/>
          </a:xfrm>
          <a:prstGeom prst="rect">
            <a:avLst/>
          </a:prstGeom>
          <a:noFill/>
          <a:ln w="9525">
            <a:noFill/>
            <a:miter lim="800000"/>
            <a:headEnd/>
            <a:tailEnd/>
          </a:ln>
        </p:spPr>
        <p:txBody>
          <a:bodyPr>
            <a:spAutoFit/>
          </a:bodyPr>
          <a:lstStyle/>
          <a:p>
            <a:pPr algn="ctr">
              <a:spcBef>
                <a:spcPct val="50000"/>
              </a:spcBef>
            </a:pPr>
            <a:r>
              <a:rPr lang="en-US" sz="3600">
                <a:latin typeface="Mistral" pitchFamily="66" charset="0"/>
              </a:rPr>
              <a:t>Persentase penduduk tanpa akses listrik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68644635-9689-48EE-A092-DDFB1F3911E3}" type="slidenum">
              <a:rPr lang="en-US" altLang="en-US" smtClean="0">
                <a:latin typeface="Arial" charset="0"/>
              </a:rPr>
              <a:pPr/>
              <a:t>36</a:t>
            </a:fld>
            <a:endParaRPr lang="en-US" altLang="en-US" smtClean="0">
              <a:latin typeface="Arial" charset="0"/>
            </a:endParaRPr>
          </a:p>
        </p:txBody>
      </p:sp>
      <p:graphicFrame>
        <p:nvGraphicFramePr>
          <p:cNvPr id="22531" name="Object 2"/>
          <p:cNvGraphicFramePr>
            <a:graphicFrameLocks noChangeAspect="1"/>
          </p:cNvGraphicFramePr>
          <p:nvPr/>
        </p:nvGraphicFramePr>
        <p:xfrm>
          <a:off x="609600" y="1143000"/>
          <a:ext cx="8077200" cy="5029200"/>
        </p:xfrm>
        <a:graphic>
          <a:graphicData uri="http://schemas.openxmlformats.org/presentationml/2006/ole">
            <p:oleObj spid="_x0000_s6146" name="Chart" r:id="rId3" imgW="6505575" imgH="3238500" progId="Excel.Sheet.8">
              <p:embed/>
            </p:oleObj>
          </a:graphicData>
        </a:graphic>
      </p:graphicFrame>
      <p:sp>
        <p:nvSpPr>
          <p:cNvPr id="22532" name="Text Box 3"/>
          <p:cNvSpPr txBox="1">
            <a:spLocks noChangeArrowheads="1"/>
          </p:cNvSpPr>
          <p:nvPr/>
        </p:nvSpPr>
        <p:spPr bwMode="auto">
          <a:xfrm>
            <a:off x="685800" y="76200"/>
            <a:ext cx="6705600" cy="1079500"/>
          </a:xfrm>
          <a:prstGeom prst="rect">
            <a:avLst/>
          </a:prstGeom>
          <a:noFill/>
          <a:ln w="9525">
            <a:noFill/>
            <a:miter lim="800000"/>
            <a:headEnd/>
            <a:tailEnd/>
          </a:ln>
        </p:spPr>
        <p:txBody>
          <a:bodyPr>
            <a:spAutoFit/>
          </a:bodyPr>
          <a:lstStyle/>
          <a:p>
            <a:pPr>
              <a:lnSpc>
                <a:spcPct val="90000"/>
              </a:lnSpc>
              <a:spcBef>
                <a:spcPct val="50000"/>
              </a:spcBef>
            </a:pPr>
            <a:r>
              <a:rPr lang="en-US" sz="3600">
                <a:latin typeface="Mistral" pitchFamily="66" charset="0"/>
              </a:rPr>
              <a:t>Lalu lintas desa yang tidak bisa dilalui roda empat  (%desa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0D0C29ED-A661-4F3B-BB0B-C016CF1FA5AB}" type="slidenum">
              <a:rPr lang="en-US" altLang="en-US" smtClean="0">
                <a:latin typeface="Arial" charset="0"/>
              </a:rPr>
              <a:pPr/>
              <a:t>37</a:t>
            </a:fld>
            <a:endParaRPr lang="en-US" altLang="en-US" smtClean="0">
              <a:latin typeface="Arial" charset="0"/>
            </a:endParaRPr>
          </a:p>
        </p:txBody>
      </p:sp>
      <p:sp>
        <p:nvSpPr>
          <p:cNvPr id="23555" name="Text Box 2"/>
          <p:cNvSpPr txBox="1">
            <a:spLocks noChangeArrowheads="1"/>
          </p:cNvSpPr>
          <p:nvPr/>
        </p:nvSpPr>
        <p:spPr bwMode="auto">
          <a:xfrm>
            <a:off x="990600" y="304800"/>
            <a:ext cx="6705600" cy="641350"/>
          </a:xfrm>
          <a:prstGeom prst="rect">
            <a:avLst/>
          </a:prstGeom>
          <a:noFill/>
          <a:ln w="9525">
            <a:noFill/>
            <a:miter lim="800000"/>
            <a:headEnd/>
            <a:tailEnd/>
          </a:ln>
        </p:spPr>
        <p:txBody>
          <a:bodyPr>
            <a:spAutoFit/>
          </a:bodyPr>
          <a:lstStyle/>
          <a:p>
            <a:pPr algn="ctr">
              <a:spcBef>
                <a:spcPct val="50000"/>
              </a:spcBef>
            </a:pPr>
            <a:r>
              <a:rPr lang="en-US" sz="3600">
                <a:latin typeface="Mistral" pitchFamily="66" charset="0"/>
              </a:rPr>
              <a:t>Persentase wanita &gt;15 th yang buta huruf</a:t>
            </a:r>
          </a:p>
        </p:txBody>
      </p:sp>
      <p:graphicFrame>
        <p:nvGraphicFramePr>
          <p:cNvPr id="23556" name="Object 3"/>
          <p:cNvGraphicFramePr>
            <a:graphicFrameLocks noChangeAspect="1"/>
          </p:cNvGraphicFramePr>
          <p:nvPr/>
        </p:nvGraphicFramePr>
        <p:xfrm>
          <a:off x="457200" y="1143000"/>
          <a:ext cx="8153400" cy="5105400"/>
        </p:xfrm>
        <a:graphic>
          <a:graphicData uri="http://schemas.openxmlformats.org/presentationml/2006/ole">
            <p:oleObj spid="_x0000_s7170" name="Chart" r:id="rId3" imgW="6315075" imgH="3352800" progId="Excel.Sheet.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E0CD798C-A973-4E4C-A225-9CF65CAB1DDD}" type="slidenum">
              <a:rPr lang="en-US" altLang="en-US" smtClean="0">
                <a:latin typeface="Arial" charset="0"/>
              </a:rPr>
              <a:pPr/>
              <a:t>38</a:t>
            </a:fld>
            <a:endParaRPr lang="en-US" altLang="en-US" smtClean="0">
              <a:latin typeface="Arial" charset="0"/>
            </a:endParaRPr>
          </a:p>
        </p:txBody>
      </p:sp>
      <p:graphicFrame>
        <p:nvGraphicFramePr>
          <p:cNvPr id="24579" name="Object 2"/>
          <p:cNvGraphicFramePr>
            <a:graphicFrameLocks noChangeAspect="1"/>
          </p:cNvGraphicFramePr>
          <p:nvPr/>
        </p:nvGraphicFramePr>
        <p:xfrm>
          <a:off x="533400" y="990600"/>
          <a:ext cx="8153400" cy="5181600"/>
        </p:xfrm>
        <a:graphic>
          <a:graphicData uri="http://schemas.openxmlformats.org/presentationml/2006/ole">
            <p:oleObj spid="_x0000_s8194" name="Chart" r:id="rId3" imgW="6467475" imgH="2771775" progId="Excel.Sheet.8">
              <p:embed/>
            </p:oleObj>
          </a:graphicData>
        </a:graphic>
      </p:graphicFrame>
      <p:sp>
        <p:nvSpPr>
          <p:cNvPr id="24580" name="Text Box 3"/>
          <p:cNvSpPr txBox="1">
            <a:spLocks noChangeArrowheads="1"/>
          </p:cNvSpPr>
          <p:nvPr/>
        </p:nvSpPr>
        <p:spPr bwMode="auto">
          <a:xfrm>
            <a:off x="1600200" y="304800"/>
            <a:ext cx="5867400" cy="641350"/>
          </a:xfrm>
          <a:prstGeom prst="rect">
            <a:avLst/>
          </a:prstGeom>
          <a:noFill/>
          <a:ln w="9525">
            <a:noFill/>
            <a:miter lim="800000"/>
            <a:headEnd/>
            <a:tailEnd/>
          </a:ln>
        </p:spPr>
        <p:txBody>
          <a:bodyPr>
            <a:spAutoFit/>
          </a:bodyPr>
          <a:lstStyle/>
          <a:p>
            <a:pPr algn="ctr">
              <a:spcBef>
                <a:spcPct val="50000"/>
              </a:spcBef>
            </a:pPr>
            <a:r>
              <a:rPr lang="en-US" sz="3600">
                <a:latin typeface="Mistral" pitchFamily="66" charset="0"/>
              </a:rPr>
              <a:t>Harapan hidup (tahun)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7F152DB3-2A91-4D63-8B80-8C5F69D3D401}" type="slidenum">
              <a:rPr lang="en-US" altLang="en-US" smtClean="0">
                <a:latin typeface="Arial" charset="0"/>
              </a:rPr>
              <a:pPr/>
              <a:t>39</a:t>
            </a:fld>
            <a:endParaRPr lang="en-US" altLang="en-US" smtClean="0">
              <a:latin typeface="Arial" charset="0"/>
            </a:endParaRPr>
          </a:p>
        </p:txBody>
      </p:sp>
      <p:graphicFrame>
        <p:nvGraphicFramePr>
          <p:cNvPr id="25603" name="Object 2"/>
          <p:cNvGraphicFramePr>
            <a:graphicFrameLocks noChangeAspect="1"/>
          </p:cNvGraphicFramePr>
          <p:nvPr/>
        </p:nvGraphicFramePr>
        <p:xfrm>
          <a:off x="685800" y="1371600"/>
          <a:ext cx="7848600" cy="4876800"/>
        </p:xfrm>
        <a:graphic>
          <a:graphicData uri="http://schemas.openxmlformats.org/presentationml/2006/ole">
            <p:oleObj spid="_x0000_s9218" name="Chart" r:id="rId3" imgW="6524625" imgH="3267075" progId="Excel.Sheet.8">
              <p:embed/>
            </p:oleObj>
          </a:graphicData>
        </a:graphic>
      </p:graphicFrame>
      <p:sp>
        <p:nvSpPr>
          <p:cNvPr id="25604" name="Text Box 3"/>
          <p:cNvSpPr txBox="1">
            <a:spLocks noChangeArrowheads="1"/>
          </p:cNvSpPr>
          <p:nvPr/>
        </p:nvSpPr>
        <p:spPr bwMode="auto">
          <a:xfrm>
            <a:off x="762000" y="76200"/>
            <a:ext cx="6934200" cy="1311275"/>
          </a:xfrm>
          <a:prstGeom prst="rect">
            <a:avLst/>
          </a:prstGeom>
          <a:noFill/>
          <a:ln w="9525">
            <a:noFill/>
            <a:miter lim="800000"/>
            <a:headEnd/>
            <a:tailEnd/>
          </a:ln>
        </p:spPr>
        <p:txBody>
          <a:bodyPr>
            <a:spAutoFit/>
          </a:bodyPr>
          <a:lstStyle/>
          <a:p>
            <a:pPr>
              <a:spcBef>
                <a:spcPct val="50000"/>
              </a:spcBef>
            </a:pPr>
            <a:r>
              <a:rPr lang="en-US" sz="4000">
                <a:latin typeface="Mistral" pitchFamily="66" charset="0"/>
              </a:rPr>
              <a:t>Persentase balita  yang berat badannya  di bawah standar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Kondisi ketahanan pangan Indonesia saat ini semakin memburuk sebagai dampak dari beralihnya fungsi lahan pertanian di Indonesia. </a:t>
            </a:r>
          </a:p>
          <a:p>
            <a:r>
              <a:rPr lang="id-ID" dirty="0" smtClean="0"/>
              <a:t>Indonesia berada di level serius dalam indeks kelaparan global hal in terungkap seperti yang diposting oleh FAO.</a:t>
            </a:r>
          </a:p>
          <a:p>
            <a:r>
              <a:rPr lang="id-ID" dirty="0" smtClean="0"/>
              <a:t>Hal ini diperburuk dengan meningkatnya jumlah Penduduk.</a:t>
            </a:r>
          </a:p>
          <a:p>
            <a:endParaRPr lang="id-ID"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fld id="{CC3BF186-F4E9-4E24-824B-D5443CA43F9E}" type="slidenum">
              <a:rPr lang="en-US" altLang="en-US" smtClean="0">
                <a:latin typeface="Arial" charset="0"/>
              </a:rPr>
              <a:pPr/>
              <a:t>40</a:t>
            </a:fld>
            <a:endParaRPr lang="en-US" altLang="en-US" smtClean="0">
              <a:latin typeface="Arial" charset="0"/>
            </a:endParaRPr>
          </a:p>
        </p:txBody>
      </p:sp>
      <p:graphicFrame>
        <p:nvGraphicFramePr>
          <p:cNvPr id="26627" name="Object 2"/>
          <p:cNvGraphicFramePr>
            <a:graphicFrameLocks noChangeAspect="1"/>
          </p:cNvGraphicFramePr>
          <p:nvPr/>
        </p:nvGraphicFramePr>
        <p:xfrm>
          <a:off x="533400" y="1219200"/>
          <a:ext cx="8229600" cy="5105400"/>
        </p:xfrm>
        <a:graphic>
          <a:graphicData uri="http://schemas.openxmlformats.org/presentationml/2006/ole">
            <p:oleObj spid="_x0000_s10242" name="Chart" r:id="rId3" imgW="6372225" imgH="2990850" progId="Excel.Sheet.8">
              <p:embed/>
            </p:oleObj>
          </a:graphicData>
        </a:graphic>
      </p:graphicFrame>
      <p:sp>
        <p:nvSpPr>
          <p:cNvPr id="26628" name="Text Box 3"/>
          <p:cNvSpPr txBox="1">
            <a:spLocks noChangeArrowheads="1"/>
          </p:cNvSpPr>
          <p:nvPr/>
        </p:nvSpPr>
        <p:spPr bwMode="auto">
          <a:xfrm>
            <a:off x="1295400" y="457200"/>
            <a:ext cx="6705600" cy="701675"/>
          </a:xfrm>
          <a:prstGeom prst="rect">
            <a:avLst/>
          </a:prstGeom>
          <a:noFill/>
          <a:ln w="9525">
            <a:noFill/>
            <a:miter lim="800000"/>
            <a:headEnd/>
            <a:tailEnd/>
          </a:ln>
        </p:spPr>
        <p:txBody>
          <a:bodyPr>
            <a:spAutoFit/>
          </a:bodyPr>
          <a:lstStyle/>
          <a:p>
            <a:pPr algn="ctr">
              <a:spcBef>
                <a:spcPct val="50000"/>
              </a:spcBef>
            </a:pPr>
            <a:r>
              <a:rPr lang="en-US" sz="4000">
                <a:latin typeface="Mistral" pitchFamily="66" charset="0"/>
              </a:rPr>
              <a:t>Angka kematian bayi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15BC8C4F-DDEB-4389-A68E-A6DEA1788FB3}" type="slidenum">
              <a:rPr lang="en-US" altLang="en-US" smtClean="0">
                <a:latin typeface="Arial" charset="0"/>
              </a:rPr>
              <a:pPr/>
              <a:t>41</a:t>
            </a:fld>
            <a:endParaRPr lang="en-US" altLang="en-US" smtClean="0">
              <a:latin typeface="Arial" charset="0"/>
            </a:endParaRPr>
          </a:p>
        </p:txBody>
      </p:sp>
      <p:graphicFrame>
        <p:nvGraphicFramePr>
          <p:cNvPr id="27651" name="Object 2"/>
          <p:cNvGraphicFramePr>
            <a:graphicFrameLocks noChangeAspect="1"/>
          </p:cNvGraphicFramePr>
          <p:nvPr/>
        </p:nvGraphicFramePr>
        <p:xfrm>
          <a:off x="457200" y="838200"/>
          <a:ext cx="8458200" cy="5715000"/>
        </p:xfrm>
        <a:graphic>
          <a:graphicData uri="http://schemas.openxmlformats.org/presentationml/2006/ole">
            <p:oleObj spid="_x0000_s11266" name="Chart" r:id="rId3" imgW="7019925" imgH="2924175" progId="Excel.Sheet.8">
              <p:embed/>
            </p:oleObj>
          </a:graphicData>
        </a:graphic>
      </p:graphicFrame>
      <p:sp>
        <p:nvSpPr>
          <p:cNvPr id="27652" name="Text Box 3"/>
          <p:cNvSpPr txBox="1">
            <a:spLocks noChangeArrowheads="1"/>
          </p:cNvSpPr>
          <p:nvPr/>
        </p:nvSpPr>
        <p:spPr bwMode="auto">
          <a:xfrm>
            <a:off x="1143000" y="304800"/>
            <a:ext cx="6400800" cy="366713"/>
          </a:xfrm>
          <a:prstGeom prst="rect">
            <a:avLst/>
          </a:prstGeom>
          <a:noFill/>
          <a:ln w="9525">
            <a:noFill/>
            <a:miter lim="800000"/>
            <a:headEnd/>
            <a:tailEnd/>
          </a:ln>
        </p:spPr>
        <p:txBody>
          <a:bodyPr>
            <a:spAutoFit/>
          </a:bodyPr>
          <a:lstStyle/>
          <a:p>
            <a:pPr>
              <a:spcBef>
                <a:spcPct val="50000"/>
              </a:spcBef>
            </a:pPr>
            <a:r>
              <a:rPr lang="en-US" b="1"/>
              <a:t>Persentase penduduk yang tidak dapat akses air bersih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9B339592-9661-4077-8274-141FB87353FB}" type="slidenum">
              <a:rPr lang="en-US" altLang="en-US" smtClean="0">
                <a:latin typeface="Arial" charset="0"/>
              </a:rPr>
              <a:pPr/>
              <a:t>42</a:t>
            </a:fld>
            <a:endParaRPr lang="en-US" altLang="en-US" smtClean="0">
              <a:latin typeface="Arial" charset="0"/>
            </a:endParaRPr>
          </a:p>
        </p:txBody>
      </p:sp>
      <p:graphicFrame>
        <p:nvGraphicFramePr>
          <p:cNvPr id="28675" name="Object 2"/>
          <p:cNvGraphicFramePr>
            <a:graphicFrameLocks noChangeAspect="1"/>
          </p:cNvGraphicFramePr>
          <p:nvPr/>
        </p:nvGraphicFramePr>
        <p:xfrm>
          <a:off x="381000" y="1219200"/>
          <a:ext cx="8458200" cy="5181600"/>
        </p:xfrm>
        <a:graphic>
          <a:graphicData uri="http://schemas.openxmlformats.org/presentationml/2006/ole">
            <p:oleObj spid="_x0000_s12290" name="Chart" r:id="rId3" imgW="6372225" imgH="2667000" progId="Excel.Sheet.8">
              <p:embed/>
            </p:oleObj>
          </a:graphicData>
        </a:graphic>
      </p:graphicFrame>
      <p:sp>
        <p:nvSpPr>
          <p:cNvPr id="28676" name="Text Box 3"/>
          <p:cNvSpPr txBox="1">
            <a:spLocks noChangeArrowheads="1"/>
          </p:cNvSpPr>
          <p:nvPr/>
        </p:nvSpPr>
        <p:spPr bwMode="auto">
          <a:xfrm>
            <a:off x="762000" y="457200"/>
            <a:ext cx="7010400" cy="366713"/>
          </a:xfrm>
          <a:prstGeom prst="rect">
            <a:avLst/>
          </a:prstGeom>
          <a:noFill/>
          <a:ln w="9525">
            <a:noFill/>
            <a:miter lim="800000"/>
            <a:headEnd/>
            <a:tailEnd/>
          </a:ln>
        </p:spPr>
        <p:txBody>
          <a:bodyPr>
            <a:spAutoFit/>
          </a:bodyPr>
          <a:lstStyle/>
          <a:p>
            <a:pPr>
              <a:spcBef>
                <a:spcPct val="50000"/>
              </a:spcBef>
            </a:pPr>
            <a:r>
              <a:rPr lang="en-US" b="1"/>
              <a:t>Persentase penduduk yang tinggal &gt; 5 km dari puskesmas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5"/>
          <p:cNvSpPr>
            <a:spLocks noGrp="1" noChangeArrowheads="1"/>
          </p:cNvSpPr>
          <p:nvPr>
            <p:ph type="ctrTitle"/>
          </p:nvPr>
        </p:nvSpPr>
        <p:spPr>
          <a:xfrm>
            <a:off x="1889125" y="4279900"/>
            <a:ext cx="5472113" cy="838200"/>
          </a:xfrm>
          <a:solidFill>
            <a:srgbClr val="FFA669"/>
          </a:solidFill>
        </p:spPr>
        <p:txBody>
          <a:bodyPr/>
          <a:lstStyle/>
          <a:p>
            <a:pPr eaLnBrk="1" hangingPunct="1"/>
            <a:r>
              <a:rPr lang="en-US" sz="3600" smtClean="0">
                <a:solidFill>
                  <a:srgbClr val="002060"/>
                </a:solidFill>
                <a:latin typeface="Berlin Sans FB Demi" pitchFamily="34" charset="0"/>
              </a:rPr>
              <a:t>Terima Kasih</a:t>
            </a:r>
          </a:p>
        </p:txBody>
      </p:sp>
      <p:sp>
        <p:nvSpPr>
          <p:cNvPr id="32772" name="Rectangle 6"/>
          <p:cNvSpPr>
            <a:spLocks noChangeArrowheads="1"/>
          </p:cNvSpPr>
          <p:nvPr/>
        </p:nvSpPr>
        <p:spPr bwMode="auto">
          <a:xfrm>
            <a:off x="0" y="0"/>
            <a:ext cx="9144000" cy="304800"/>
          </a:xfrm>
          <a:prstGeom prst="rect">
            <a:avLst/>
          </a:prstGeom>
          <a:solidFill>
            <a:srgbClr val="FFA669"/>
          </a:solidFill>
          <a:ln w="9525" algn="in">
            <a:noFill/>
            <a:miter lim="800000"/>
            <a:headEnd/>
            <a:tailEnd/>
          </a:ln>
        </p:spPr>
        <p:txBody>
          <a:bodyPr lIns="36576" tIns="36576" rIns="36576" bIns="36576"/>
          <a:lstStyle/>
          <a:p>
            <a:endParaRPr lang="id-ID" sz="1400" b="1">
              <a:latin typeface="Lucida Calligraphy" pitchFamily="66" charset="0"/>
            </a:endParaRPr>
          </a:p>
        </p:txBody>
      </p:sp>
      <p:sp>
        <p:nvSpPr>
          <p:cNvPr id="32773" name="Rectangle 7"/>
          <p:cNvSpPr>
            <a:spLocks noChangeArrowheads="1" noChangeShapeType="1"/>
          </p:cNvSpPr>
          <p:nvPr/>
        </p:nvSpPr>
        <p:spPr bwMode="auto">
          <a:xfrm>
            <a:off x="0" y="304800"/>
            <a:ext cx="9144000" cy="304800"/>
          </a:xfrm>
          <a:prstGeom prst="rect">
            <a:avLst/>
          </a:prstGeom>
          <a:solidFill>
            <a:srgbClr val="191989"/>
          </a:solidFill>
          <a:ln w="9525" algn="in">
            <a:noFill/>
            <a:miter lim="800000"/>
            <a:headEnd/>
            <a:tailEnd/>
          </a:ln>
        </p:spPr>
        <p:txBody>
          <a:bodyPr lIns="36576" tIns="36576" rIns="36576" bIns="36576"/>
          <a:lstStyle/>
          <a:p>
            <a:endParaRPr lang="id-ID" sz="1400" b="1">
              <a:solidFill>
                <a:schemeClr val="bg1"/>
              </a:solidFill>
              <a:latin typeface="Lucida Calligraphy" pitchFamily="66" charset="0"/>
            </a:endParaRPr>
          </a:p>
        </p:txBody>
      </p:sp>
      <p:pic>
        <p:nvPicPr>
          <p:cNvPr id="32777" name="Picture 3"/>
          <p:cNvPicPr>
            <a:picLocks noChangeAspect="1" noChangeArrowheads="1"/>
          </p:cNvPicPr>
          <p:nvPr/>
        </p:nvPicPr>
        <p:blipFill>
          <a:blip r:embed="rId2" cstate="print"/>
          <a:srcRect/>
          <a:stretch>
            <a:fillRect/>
          </a:stretch>
        </p:blipFill>
        <p:spPr bwMode="auto">
          <a:xfrm>
            <a:off x="1889125" y="776288"/>
            <a:ext cx="5472113"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Perempuan Dan Ketahanan Pangan</a:t>
            </a:r>
            <a:endParaRPr lang="id-ID" dirty="0"/>
          </a:p>
        </p:txBody>
      </p:sp>
      <p:sp>
        <p:nvSpPr>
          <p:cNvPr id="3" name="Content Placeholder 2"/>
          <p:cNvSpPr>
            <a:spLocks noGrp="1"/>
          </p:cNvSpPr>
          <p:nvPr>
            <p:ph idx="1"/>
          </p:nvPr>
        </p:nvSpPr>
        <p:spPr/>
        <p:txBody>
          <a:bodyPr>
            <a:normAutofit/>
          </a:bodyPr>
          <a:lstStyle/>
          <a:p>
            <a:r>
              <a:rPr lang="id-ID" dirty="0" smtClean="0"/>
              <a:t>Potensi </a:t>
            </a:r>
            <a:r>
              <a:rPr lang="id-ID" dirty="0"/>
              <a:t>perempuan dalam pembangunan pertanian sangat </a:t>
            </a:r>
            <a:r>
              <a:rPr lang="id-ID" dirty="0" smtClean="0"/>
              <a:t> strategis . Bahkan </a:t>
            </a:r>
            <a:r>
              <a:rPr lang="id-ID" dirty="0"/>
              <a:t>kontribusi </a:t>
            </a:r>
            <a:r>
              <a:rPr lang="id-ID" dirty="0" smtClean="0"/>
              <a:t>pendapatan </a:t>
            </a:r>
            <a:r>
              <a:rPr lang="id-ID" dirty="0"/>
              <a:t>perempuan di pedesaan dan pertanian terhadap pendapatan rumah tangga sangat </a:t>
            </a:r>
            <a:r>
              <a:rPr lang="id-ID" dirty="0" smtClean="0"/>
              <a:t>besar</a:t>
            </a:r>
            <a:r>
              <a:rPr lang="id-ID" dirty="0"/>
              <a:t>.</a:t>
            </a:r>
          </a:p>
          <a:p>
            <a:r>
              <a:rPr lang="id-ID" dirty="0" smtClean="0"/>
              <a:t>Dari </a:t>
            </a:r>
            <a:r>
              <a:rPr lang="id-ID" dirty="0"/>
              <a:t>23 juta kepala keluarga </a:t>
            </a:r>
            <a:r>
              <a:rPr lang="id-ID" dirty="0" smtClean="0"/>
              <a:t>petani </a:t>
            </a:r>
            <a:r>
              <a:rPr lang="id-ID" dirty="0"/>
              <a:t>di Indonesiai</a:t>
            </a:r>
            <a:r>
              <a:rPr lang="id-ID" dirty="0" smtClean="0"/>
              <a:t>, sebagian </a:t>
            </a:r>
            <a:r>
              <a:rPr lang="id-ID" dirty="0"/>
              <a:t>besar dari mereka adalah </a:t>
            </a:r>
            <a:r>
              <a:rPr lang="id-ID" dirty="0" smtClean="0"/>
              <a:t>perempuan</a:t>
            </a:r>
            <a:r>
              <a:rPr lang="id-ID" dirty="0"/>
              <a:t>, isteri atau ibu yang juga </a:t>
            </a:r>
            <a:r>
              <a:rPr lang="id-ID" dirty="0" smtClean="0"/>
              <a:t>terlibat di </a:t>
            </a:r>
            <a:r>
              <a:rPr lang="id-ID" dirty="0"/>
              <a:t>sektor pertanian</a:t>
            </a:r>
          </a:p>
          <a:p>
            <a:pPr>
              <a:buNone/>
            </a:pPr>
            <a:endParaRPr lang="id-ID" dirty="0"/>
          </a:p>
          <a:p>
            <a:endParaRPr lang="id-ID"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id-ID" dirty="0" smtClean="0"/>
              <a:t>Ketahanan </a:t>
            </a:r>
            <a:r>
              <a:rPr lang="id-ID" dirty="0"/>
              <a:t>pangan tidak terlepas dari peran para </a:t>
            </a:r>
            <a:r>
              <a:rPr lang="id-ID" dirty="0" smtClean="0"/>
              <a:t>petani perempuan</a:t>
            </a:r>
            <a:r>
              <a:rPr lang="id-ID" dirty="0"/>
              <a:t>. Perempuan terlibat dalam kegiatan produksi </a:t>
            </a:r>
            <a:r>
              <a:rPr lang="id-ID" dirty="0" smtClean="0"/>
              <a:t>(on farm ), </a:t>
            </a:r>
            <a:r>
              <a:rPr lang="id-ID" dirty="0"/>
              <a:t>pengolahan sampai </a:t>
            </a:r>
            <a:r>
              <a:rPr lang="id-ID" dirty="0" smtClean="0"/>
              <a:t> distribusi </a:t>
            </a:r>
            <a:r>
              <a:rPr lang="id-ID" dirty="0"/>
              <a:t>pangan. Mereka bukan hanya menghasilkan pangan, tetapi juga menjadi </a:t>
            </a:r>
            <a:r>
              <a:rPr lang="id-ID" dirty="0" smtClean="0"/>
              <a:t> penanggung </a:t>
            </a:r>
            <a:r>
              <a:rPr lang="id-ID" dirty="0"/>
              <a:t>jawab utama terhadap kebutuhan asupan gizi bagi seluruh anggota keluarganya. </a:t>
            </a:r>
          </a:p>
          <a:p>
            <a:r>
              <a:rPr lang="id-ID" dirty="0" smtClean="0"/>
              <a:t>Dari </a:t>
            </a:r>
            <a:r>
              <a:rPr lang="id-ID" dirty="0"/>
              <a:t>berbagai hasil penelitian menunjukkan bahwa kaum </a:t>
            </a:r>
            <a:r>
              <a:rPr lang="id-ID" dirty="0" smtClean="0"/>
              <a:t>perempuan </a:t>
            </a:r>
            <a:r>
              <a:rPr lang="id-ID" dirty="0"/>
              <a:t>merupakan faktor </a:t>
            </a:r>
            <a:r>
              <a:rPr lang="id-ID" dirty="0" smtClean="0"/>
              <a:t> penentu </a:t>
            </a:r>
            <a:r>
              <a:rPr lang="id-ID" dirty="0"/>
              <a:t>dalam ketahanan pangan bagi keluarganya, mulai dari proses produksi di lahan </a:t>
            </a:r>
            <a:r>
              <a:rPr lang="id-ID" dirty="0" smtClean="0"/>
              <a:t>pertanian</a:t>
            </a:r>
            <a:r>
              <a:rPr lang="id-ID" dirty="0"/>
              <a:t>, pemasaran sampai menyediakan pangan di meja makan serta bertanggung jawab </a:t>
            </a:r>
            <a:r>
              <a:rPr lang="id-ID" dirty="0" smtClean="0"/>
              <a:t>dalam pemenuhan </a:t>
            </a:r>
            <a:r>
              <a:rPr lang="id-ID" dirty="0"/>
              <a:t>gizi keluarga sehingga perempuan memiliki kontribusi yang sangat </a:t>
            </a:r>
            <a:r>
              <a:rPr lang="id-ID" dirty="0" smtClean="0"/>
              <a:t> penting </a:t>
            </a:r>
            <a:r>
              <a:rPr lang="id-ID" dirty="0"/>
              <a:t>dalam ketahanan pangan keluarga.</a:t>
            </a:r>
          </a:p>
          <a:p>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Beberapa tahun lalu indeks ketahanan pangan Indonesia berada pada posisi 71 peringkat dunia</a:t>
            </a:r>
          </a:p>
          <a:p>
            <a:r>
              <a:rPr lang="id-ID" dirty="0" smtClean="0"/>
              <a:t>Sekarang berada pada posisi 21 setelah Brasil.</a:t>
            </a:r>
          </a:p>
          <a:p>
            <a:r>
              <a:rPr lang="id-ID" dirty="0" smtClean="0"/>
              <a:t>Posisi Indonesia berada di atas Uni Emirat Arab, Mesir, Arab Saudi dan India.</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Indeks ini terbagi dalam 3 kategori</a:t>
            </a:r>
          </a:p>
          <a:p>
            <a:pPr marL="514350" indent="-514350">
              <a:buAutoNum type="arabicPeriod"/>
            </a:pPr>
            <a:r>
              <a:rPr lang="id-ID" dirty="0" smtClean="0"/>
              <a:t>Sampah dan bahan makanan yang terbuang (Peringkat 24)</a:t>
            </a:r>
          </a:p>
          <a:p>
            <a:pPr marL="514350" indent="-514350">
              <a:buAutoNum type="arabicPeriod"/>
            </a:pPr>
            <a:r>
              <a:rPr lang="id-ID" dirty="0" smtClean="0"/>
              <a:t>Keberlangsungan Pertanian (Peringkat 16)</a:t>
            </a:r>
          </a:p>
          <a:p>
            <a:pPr marL="514350" indent="-514350">
              <a:buAutoNum type="arabicPeriod"/>
            </a:pPr>
            <a:r>
              <a:rPr lang="id-ID" dirty="0" smtClean="0"/>
              <a:t>Tantangan Nutrisi (Peringkat 18).</a:t>
            </a: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838325" y="457200"/>
            <a:ext cx="4752975" cy="701675"/>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91417" tIns="45708" rIns="91417" bIns="45708">
            <a:spAutoFit/>
          </a:bodyPr>
          <a:lstStyle/>
          <a:p>
            <a:pPr eaLnBrk="0" hangingPunct="0"/>
            <a:r>
              <a:rPr lang="sq-AL" sz="4000" b="1" dirty="0">
                <a:solidFill>
                  <a:schemeClr val="bg1"/>
                </a:solidFill>
                <a:effectLst>
                  <a:outerShdw blurRad="38100" dist="38100" dir="2700000" algn="tl">
                    <a:srgbClr val="C0C0C0"/>
                  </a:outerShdw>
                </a:effectLst>
              </a:rPr>
              <a:t>Ketahanan Pangan</a:t>
            </a:r>
          </a:p>
        </p:txBody>
      </p:sp>
      <p:grpSp>
        <p:nvGrpSpPr>
          <p:cNvPr id="2" name="Group 3"/>
          <p:cNvGrpSpPr>
            <a:grpSpLocks/>
          </p:cNvGrpSpPr>
          <p:nvPr/>
        </p:nvGrpSpPr>
        <p:grpSpPr bwMode="auto">
          <a:xfrm>
            <a:off x="304800" y="1577975"/>
            <a:ext cx="8534400" cy="4305300"/>
            <a:chOff x="192" y="994"/>
            <a:chExt cx="5376" cy="2712"/>
          </a:xfrm>
        </p:grpSpPr>
        <p:sp>
          <p:nvSpPr>
            <p:cNvPr id="87044" name="Text Box 4"/>
            <p:cNvSpPr txBox="1">
              <a:spLocks noChangeArrowheads="1"/>
            </p:cNvSpPr>
            <p:nvPr/>
          </p:nvSpPr>
          <p:spPr bwMode="auto">
            <a:xfrm>
              <a:off x="192" y="1138"/>
              <a:ext cx="1920" cy="73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lIns="91417" tIns="45708" rIns="91417" bIns="45708">
              <a:spAutoFit/>
              <a:flatTx/>
            </a:bodyPr>
            <a:lstStyle/>
            <a:p>
              <a:pPr eaLnBrk="0" hangingPunct="0">
                <a:spcBef>
                  <a:spcPct val="50000"/>
                </a:spcBef>
              </a:pPr>
              <a:r>
                <a:rPr lang="en-US" sz="2000" b="1">
                  <a:solidFill>
                    <a:schemeClr val="bg1"/>
                  </a:solidFill>
                  <a:effectLst>
                    <a:outerShdw blurRad="38100" dist="38100" dir="2700000" algn="tl">
                      <a:srgbClr val="000000"/>
                    </a:outerShdw>
                  </a:effectLst>
                </a:rPr>
                <a:t>Ket</a:t>
              </a:r>
              <a:r>
                <a:rPr lang="sq-AL" sz="2000" b="1">
                  <a:solidFill>
                    <a:schemeClr val="bg1"/>
                  </a:solidFill>
                  <a:effectLst>
                    <a:outerShdw blurRad="38100" dist="38100" dir="2700000" algn="tl">
                      <a:srgbClr val="000000"/>
                    </a:outerShdw>
                  </a:effectLst>
                </a:rPr>
                <a:t>ersedia</a:t>
              </a:r>
              <a:r>
                <a:rPr lang="en-US" sz="2000" b="1">
                  <a:solidFill>
                    <a:schemeClr val="bg1"/>
                  </a:solidFill>
                  <a:effectLst>
                    <a:outerShdw blurRad="38100" dist="38100" dir="2700000" algn="tl">
                      <a:srgbClr val="000000"/>
                    </a:outerShdw>
                  </a:effectLst>
                </a:rPr>
                <a:t>an</a:t>
              </a:r>
              <a:r>
                <a:rPr lang="sq-AL" sz="2000" b="1">
                  <a:solidFill>
                    <a:schemeClr val="bg1"/>
                  </a:solidFill>
                  <a:effectLst>
                    <a:outerShdw blurRad="38100" dist="38100" dir="2700000" algn="tl">
                      <a:srgbClr val="000000"/>
                    </a:outerShdw>
                  </a:effectLst>
                </a:rPr>
                <a:t> pangan</a:t>
              </a:r>
              <a:r>
                <a:rPr lang="en-US" sz="2000" b="1">
                  <a:solidFill>
                    <a:schemeClr val="bg1"/>
                  </a:solidFill>
                  <a:effectLst>
                    <a:outerShdw blurRad="38100" dist="38100" dir="2700000" algn="tl">
                      <a:srgbClr val="000000"/>
                    </a:outerShdw>
                  </a:effectLst>
                </a:rPr>
                <a:t> (</a:t>
              </a:r>
              <a:r>
                <a:rPr kumimoji="1" lang="sq-AL" sz="2000" b="1" i="1">
                  <a:solidFill>
                    <a:srgbClr val="00FFFF"/>
                  </a:solidFill>
                </a:rPr>
                <a:t>Food Availability</a:t>
              </a:r>
              <a:r>
                <a:rPr kumimoji="1" lang="en-US" b="1">
                  <a:solidFill>
                    <a:srgbClr val="00FFFF"/>
                  </a:solidFill>
                </a:rPr>
                <a:t>)</a:t>
              </a:r>
              <a:endParaRPr lang="en-US" sz="2000" b="1">
                <a:solidFill>
                  <a:schemeClr val="bg1"/>
                </a:solidFill>
                <a:effectLst>
                  <a:outerShdw blurRad="38100" dist="38100" dir="2700000" algn="tl">
                    <a:srgbClr val="000000"/>
                  </a:outerShdw>
                </a:effectLst>
              </a:endParaRPr>
            </a:p>
            <a:p>
              <a:pPr eaLnBrk="0" hangingPunct="0">
                <a:spcBef>
                  <a:spcPct val="50000"/>
                </a:spcBef>
              </a:pPr>
              <a:endParaRPr lang="sq-AL" sz="2000" b="1">
                <a:solidFill>
                  <a:schemeClr val="bg1"/>
                </a:solidFill>
                <a:effectLst>
                  <a:outerShdw blurRad="38100" dist="38100" dir="2700000" algn="tl">
                    <a:srgbClr val="000000"/>
                  </a:outerShdw>
                </a:effectLst>
              </a:endParaRPr>
            </a:p>
          </p:txBody>
        </p:sp>
        <p:sp>
          <p:nvSpPr>
            <p:cNvPr id="87045" name="Text Box 5"/>
            <p:cNvSpPr txBox="1">
              <a:spLocks noChangeArrowheads="1"/>
            </p:cNvSpPr>
            <p:nvPr/>
          </p:nvSpPr>
          <p:spPr bwMode="auto">
            <a:xfrm>
              <a:off x="192" y="2352"/>
              <a:ext cx="1920" cy="442"/>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lIns="91417" tIns="45708" rIns="91417" bIns="45708">
              <a:spAutoFit/>
              <a:flatTx/>
            </a:bodyPr>
            <a:lstStyle/>
            <a:p>
              <a:pPr eaLnBrk="0" hangingPunct="0">
                <a:spcBef>
                  <a:spcPct val="50000"/>
                </a:spcBef>
              </a:pPr>
              <a:r>
                <a:rPr lang="en-US" sz="2000" b="1">
                  <a:solidFill>
                    <a:schemeClr val="bg1"/>
                  </a:solidFill>
                  <a:effectLst>
                    <a:outerShdw blurRad="38100" dist="38100" dir="2700000" algn="tl">
                      <a:srgbClr val="000000"/>
                    </a:outerShdw>
                  </a:effectLst>
                </a:rPr>
                <a:t>Akses Pangan        (</a:t>
              </a:r>
              <a:r>
                <a:rPr kumimoji="1" lang="sq-AL" b="1">
                  <a:solidFill>
                    <a:srgbClr val="00FFFF"/>
                  </a:solidFill>
                </a:rPr>
                <a:t>Food Access</a:t>
              </a:r>
              <a:r>
                <a:rPr kumimoji="1" lang="en-US" b="1">
                  <a:solidFill>
                    <a:srgbClr val="00FFFF"/>
                  </a:solidFill>
                </a:rPr>
                <a:t>)</a:t>
              </a:r>
              <a:endParaRPr kumimoji="1" lang="sq-AL" b="1">
                <a:solidFill>
                  <a:srgbClr val="00FFFF"/>
                </a:solidFill>
              </a:endParaRPr>
            </a:p>
          </p:txBody>
        </p:sp>
        <p:sp>
          <p:nvSpPr>
            <p:cNvPr id="87046" name="Text Box 6"/>
            <p:cNvSpPr txBox="1">
              <a:spLocks noChangeArrowheads="1"/>
            </p:cNvSpPr>
            <p:nvPr/>
          </p:nvSpPr>
          <p:spPr bwMode="auto">
            <a:xfrm>
              <a:off x="240" y="3264"/>
              <a:ext cx="1920" cy="442"/>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lIns="91417" tIns="45708" rIns="91417" bIns="45708">
              <a:spAutoFit/>
              <a:flatTx/>
            </a:bodyPr>
            <a:lstStyle/>
            <a:p>
              <a:pPr eaLnBrk="0" hangingPunct="0">
                <a:spcBef>
                  <a:spcPct val="50000"/>
                </a:spcBef>
              </a:pPr>
              <a:r>
                <a:rPr lang="en-US" sz="2000" b="1">
                  <a:solidFill>
                    <a:schemeClr val="bg1"/>
                  </a:solidFill>
                  <a:effectLst>
                    <a:outerShdw blurRad="38100" dist="38100" dir="2700000" algn="tl">
                      <a:srgbClr val="000000"/>
                    </a:outerShdw>
                  </a:effectLst>
                </a:rPr>
                <a:t>Penyerapan pangan (</a:t>
              </a:r>
              <a:r>
                <a:rPr kumimoji="1" lang="sq-AL" b="1">
                  <a:solidFill>
                    <a:srgbClr val="00FFFF"/>
                  </a:solidFill>
                </a:rPr>
                <a:t>Food Utilization</a:t>
              </a:r>
              <a:r>
                <a:rPr kumimoji="1" lang="en-US" b="1">
                  <a:solidFill>
                    <a:srgbClr val="00FFFF"/>
                  </a:solidFill>
                </a:rPr>
                <a:t>)</a:t>
              </a:r>
              <a:endParaRPr lang="sq-AL" sz="2000" b="1">
                <a:solidFill>
                  <a:schemeClr val="bg1"/>
                </a:solidFill>
                <a:effectLst>
                  <a:outerShdw blurRad="38100" dist="38100" dir="2700000" algn="tl">
                    <a:srgbClr val="000000"/>
                  </a:outerShdw>
                </a:effectLst>
              </a:endParaRPr>
            </a:p>
          </p:txBody>
        </p:sp>
        <p:sp>
          <p:nvSpPr>
            <p:cNvPr id="87047" name="Line 7"/>
            <p:cNvSpPr>
              <a:spLocks noChangeShapeType="1"/>
            </p:cNvSpPr>
            <p:nvPr/>
          </p:nvSpPr>
          <p:spPr bwMode="auto">
            <a:xfrm>
              <a:off x="2208" y="1282"/>
              <a:ext cx="720" cy="0"/>
            </a:xfrm>
            <a:prstGeom prst="line">
              <a:avLst/>
            </a:prstGeom>
            <a:noFill/>
            <a:ln w="38100">
              <a:solidFill>
                <a:srgbClr val="66FF33"/>
              </a:solidFill>
              <a:round/>
              <a:headEnd/>
              <a:tailEnd type="triangle" w="med" len="med"/>
            </a:ln>
            <a:effectLst>
              <a:prstShdw prst="shdw17" dist="17961" dir="2700000">
                <a:srgbClr val="66FF33">
                  <a:gamma/>
                  <a:shade val="60000"/>
                  <a:invGamma/>
                </a:srgbClr>
              </a:prstShdw>
            </a:effectLst>
          </p:spPr>
          <p:txBody>
            <a:bodyPr wrap="none" anchor="ctr"/>
            <a:lstStyle/>
            <a:p>
              <a:endParaRPr lang="id-ID"/>
            </a:p>
          </p:txBody>
        </p:sp>
        <p:sp>
          <p:nvSpPr>
            <p:cNvPr id="87048" name="Line 8"/>
            <p:cNvSpPr>
              <a:spLocks noChangeShapeType="1"/>
            </p:cNvSpPr>
            <p:nvPr/>
          </p:nvSpPr>
          <p:spPr bwMode="auto">
            <a:xfrm>
              <a:off x="2204" y="2496"/>
              <a:ext cx="720" cy="0"/>
            </a:xfrm>
            <a:prstGeom prst="line">
              <a:avLst/>
            </a:prstGeom>
            <a:noFill/>
            <a:ln w="38100">
              <a:solidFill>
                <a:srgbClr val="66FF33"/>
              </a:solidFill>
              <a:round/>
              <a:headEnd/>
              <a:tailEnd type="triangle" w="med" len="med"/>
            </a:ln>
            <a:effectLst>
              <a:prstShdw prst="shdw17" dist="17961" dir="2700000">
                <a:srgbClr val="66FF33">
                  <a:gamma/>
                  <a:shade val="60000"/>
                  <a:invGamma/>
                </a:srgbClr>
              </a:prstShdw>
            </a:effectLst>
          </p:spPr>
          <p:txBody>
            <a:bodyPr wrap="none" anchor="ctr"/>
            <a:lstStyle/>
            <a:p>
              <a:endParaRPr lang="id-ID"/>
            </a:p>
          </p:txBody>
        </p:sp>
        <p:sp>
          <p:nvSpPr>
            <p:cNvPr id="87049" name="Line 9"/>
            <p:cNvSpPr>
              <a:spLocks noChangeShapeType="1"/>
            </p:cNvSpPr>
            <p:nvPr/>
          </p:nvSpPr>
          <p:spPr bwMode="auto">
            <a:xfrm>
              <a:off x="2256" y="3456"/>
              <a:ext cx="720" cy="0"/>
            </a:xfrm>
            <a:prstGeom prst="line">
              <a:avLst/>
            </a:prstGeom>
            <a:noFill/>
            <a:ln w="38100">
              <a:solidFill>
                <a:srgbClr val="66FF33"/>
              </a:solidFill>
              <a:round/>
              <a:headEnd/>
              <a:tailEnd type="triangle" w="med" len="med"/>
            </a:ln>
            <a:effectLst>
              <a:prstShdw prst="shdw17" dist="17961" dir="2700000">
                <a:srgbClr val="66FF33">
                  <a:gamma/>
                  <a:shade val="60000"/>
                  <a:invGamma/>
                </a:srgbClr>
              </a:prstShdw>
            </a:effectLst>
          </p:spPr>
          <p:txBody>
            <a:bodyPr wrap="none" anchor="ctr"/>
            <a:lstStyle/>
            <a:p>
              <a:endParaRPr lang="id-ID"/>
            </a:p>
          </p:txBody>
        </p:sp>
        <p:sp>
          <p:nvSpPr>
            <p:cNvPr id="87050" name="Text Box 10"/>
            <p:cNvSpPr txBox="1">
              <a:spLocks noChangeArrowheads="1"/>
            </p:cNvSpPr>
            <p:nvPr/>
          </p:nvSpPr>
          <p:spPr bwMode="auto">
            <a:xfrm>
              <a:off x="3072" y="2016"/>
              <a:ext cx="2496" cy="999"/>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lIns="91417" tIns="45708" rIns="91417" bIns="45708">
              <a:spAutoFit/>
              <a:flatTx/>
            </a:bodyPr>
            <a:lstStyle/>
            <a:p>
              <a:pPr eaLnBrk="0" hangingPunct="0">
                <a:spcBef>
                  <a:spcPct val="50000"/>
                </a:spcBef>
              </a:pPr>
              <a:r>
                <a:rPr lang="sq-AL" sz="2000" b="1">
                  <a:solidFill>
                    <a:schemeClr val="bg1"/>
                  </a:solidFill>
                  <a:effectLst>
                    <a:outerShdw blurRad="38100" dist="38100" dir="2700000" algn="tl">
                      <a:srgbClr val="000000"/>
                    </a:outerShdw>
                  </a:effectLst>
                </a:rPr>
                <a:t>Kemampuan akses fisik dan ekonomi terhadap sumber pangan secara sosial dan demografis</a:t>
              </a:r>
              <a:r>
                <a:rPr lang="en-US" sz="2000" b="1">
                  <a:solidFill>
                    <a:schemeClr val="bg1"/>
                  </a:solidFill>
                  <a:effectLst>
                    <a:outerShdw blurRad="38100" dist="38100" dir="2700000" algn="tl">
                      <a:srgbClr val="000000"/>
                    </a:outerShdw>
                  </a:effectLst>
                </a:rPr>
                <a:t> </a:t>
              </a:r>
              <a:r>
                <a:rPr lang="sq-AL" b="1">
                  <a:solidFill>
                    <a:schemeClr val="bg1"/>
                  </a:solidFill>
                  <a:effectLst>
                    <a:outerShdw blurRad="38100" dist="38100" dir="2700000" algn="tl">
                      <a:srgbClr val="000000"/>
                    </a:outerShdw>
                  </a:effectLst>
                </a:rPr>
                <a:t>sepanjang waktu dan di mana saja</a:t>
              </a:r>
              <a:endParaRPr lang="sq-AL" sz="2000" b="1">
                <a:solidFill>
                  <a:schemeClr val="bg1"/>
                </a:solidFill>
                <a:effectLst>
                  <a:outerShdw blurRad="38100" dist="38100" dir="2700000" algn="tl">
                    <a:srgbClr val="000000"/>
                  </a:outerShdw>
                </a:effectLst>
              </a:endParaRPr>
            </a:p>
          </p:txBody>
        </p:sp>
        <p:sp>
          <p:nvSpPr>
            <p:cNvPr id="87051" name="Text Box 11"/>
            <p:cNvSpPr txBox="1">
              <a:spLocks noChangeArrowheads="1"/>
            </p:cNvSpPr>
            <p:nvPr/>
          </p:nvSpPr>
          <p:spPr bwMode="auto">
            <a:xfrm>
              <a:off x="3072" y="3216"/>
              <a:ext cx="2496" cy="442"/>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lIns="91417" tIns="45708" rIns="91417" bIns="45708">
              <a:spAutoFit/>
              <a:flatTx/>
            </a:bodyPr>
            <a:lstStyle/>
            <a:p>
              <a:pPr eaLnBrk="0" hangingPunct="0">
                <a:spcBef>
                  <a:spcPct val="50000"/>
                </a:spcBef>
              </a:pPr>
              <a:r>
                <a:rPr lang="sq-AL" sz="2000" b="1">
                  <a:solidFill>
                    <a:schemeClr val="bg1"/>
                  </a:solidFill>
                  <a:effectLst>
                    <a:outerShdw blurRad="38100" dist="38100" dir="2700000" algn="tl">
                      <a:srgbClr val="000000"/>
                    </a:outerShdw>
                  </a:effectLst>
                </a:rPr>
                <a:t>Pe</a:t>
              </a:r>
              <a:r>
                <a:rPr lang="en-US" sz="2000" b="1">
                  <a:solidFill>
                    <a:schemeClr val="bg1"/>
                  </a:solidFill>
                  <a:effectLst>
                    <a:outerShdw blurRad="38100" dist="38100" dir="2700000" algn="tl">
                      <a:srgbClr val="000000"/>
                    </a:outerShdw>
                  </a:effectLst>
                </a:rPr>
                <a:t>menuhan  gizi dan kesehatan</a:t>
              </a:r>
              <a:endParaRPr lang="sq-AL" sz="2000" b="1">
                <a:solidFill>
                  <a:schemeClr val="bg1"/>
                </a:solidFill>
                <a:effectLst>
                  <a:outerShdw blurRad="38100" dist="38100" dir="2700000" algn="tl">
                    <a:srgbClr val="000000"/>
                  </a:outerShdw>
                </a:effectLst>
              </a:endParaRPr>
            </a:p>
          </p:txBody>
        </p:sp>
        <p:sp>
          <p:nvSpPr>
            <p:cNvPr id="87052" name="Text Box 12"/>
            <p:cNvSpPr txBox="1">
              <a:spLocks noChangeArrowheads="1"/>
            </p:cNvSpPr>
            <p:nvPr/>
          </p:nvSpPr>
          <p:spPr bwMode="auto">
            <a:xfrm>
              <a:off x="3072" y="994"/>
              <a:ext cx="2496" cy="826"/>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lIns="91417" tIns="45708" rIns="91417" bIns="45708">
              <a:spAutoFit/>
              <a:flatTx/>
            </a:bodyPr>
            <a:lstStyle/>
            <a:p>
              <a:pPr eaLnBrk="0" hangingPunct="0">
                <a:spcBef>
                  <a:spcPct val="50000"/>
                </a:spcBef>
              </a:pPr>
              <a:r>
                <a:rPr lang="sq-AL" sz="2000" b="1">
                  <a:solidFill>
                    <a:schemeClr val="bg1"/>
                  </a:solidFill>
                  <a:effectLst>
                    <a:outerShdw blurRad="38100" dist="38100" dir="2700000" algn="tl">
                      <a:srgbClr val="000000"/>
                    </a:outerShdw>
                  </a:effectLst>
                </a:rPr>
                <a:t>Ketersediaan pangan yang cukup, aman, bergizi, berasal dari pangan lokal, impor dan stok masyarakat</a:t>
              </a:r>
            </a:p>
          </p:txBody>
        </p:sp>
        <p:sp>
          <p:nvSpPr>
            <p:cNvPr id="87053" name="Line 13"/>
            <p:cNvSpPr>
              <a:spLocks noChangeShapeType="1"/>
            </p:cNvSpPr>
            <p:nvPr/>
          </p:nvSpPr>
          <p:spPr bwMode="auto">
            <a:xfrm>
              <a:off x="1152" y="1872"/>
              <a:ext cx="0" cy="384"/>
            </a:xfrm>
            <a:prstGeom prst="line">
              <a:avLst/>
            </a:prstGeom>
            <a:noFill/>
            <a:ln w="38100">
              <a:solidFill>
                <a:srgbClr val="66FF33"/>
              </a:solidFill>
              <a:round/>
              <a:headEnd/>
              <a:tailEnd type="triangle" w="med" len="med"/>
            </a:ln>
            <a:effectLst/>
          </p:spPr>
          <p:txBody>
            <a:bodyPr/>
            <a:lstStyle/>
            <a:p>
              <a:endParaRPr lang="id-ID"/>
            </a:p>
          </p:txBody>
        </p:sp>
        <p:sp>
          <p:nvSpPr>
            <p:cNvPr id="87054" name="Line 14"/>
            <p:cNvSpPr>
              <a:spLocks noChangeShapeType="1"/>
            </p:cNvSpPr>
            <p:nvPr/>
          </p:nvSpPr>
          <p:spPr bwMode="auto">
            <a:xfrm>
              <a:off x="1152" y="2784"/>
              <a:ext cx="0" cy="384"/>
            </a:xfrm>
            <a:prstGeom prst="line">
              <a:avLst/>
            </a:prstGeom>
            <a:noFill/>
            <a:ln w="38100">
              <a:solidFill>
                <a:srgbClr val="66FF33"/>
              </a:solidFill>
              <a:round/>
              <a:headEnd/>
              <a:tailEnd type="triangle" w="med" len="med"/>
            </a:ln>
            <a:effectLst/>
          </p:spPr>
          <p:txBody>
            <a:bodyPr/>
            <a:lstStyle/>
            <a:p>
              <a:endParaRPr lang="id-ID"/>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Slide Number Placeholder 3"/>
          <p:cNvSpPr txBox="1">
            <a:spLocks noGrp="1"/>
          </p:cNvSpPr>
          <p:nvPr/>
        </p:nvSpPr>
        <p:spPr bwMode="auto">
          <a:xfrm>
            <a:off x="6553200" y="6248400"/>
            <a:ext cx="2133600" cy="457200"/>
          </a:xfrm>
          <a:prstGeom prst="rect">
            <a:avLst/>
          </a:prstGeom>
          <a:noFill/>
          <a:ln w="9525">
            <a:solidFill>
              <a:schemeClr val="bg1"/>
            </a:solidFill>
            <a:miter lim="800000"/>
            <a:headEnd/>
            <a:tailEnd/>
          </a:ln>
        </p:spPr>
        <p:txBody>
          <a:bodyPr lIns="91434" tIns="45717" rIns="91434" bIns="45717"/>
          <a:lstStyle/>
          <a:p>
            <a:pPr algn="r"/>
            <a:fld id="{37F83CAB-668E-4778-9463-BAFBA5292FD3}" type="slidenum">
              <a:rPr lang="en-US" altLang="en-US" sz="1000"/>
              <a:pPr algn="r"/>
              <a:t>8</a:t>
            </a:fld>
            <a:endParaRPr lang="en-US" altLang="en-US" sz="1000"/>
          </a:p>
        </p:txBody>
      </p:sp>
      <p:sp>
        <p:nvSpPr>
          <p:cNvPr id="361477" name="Rectangle 6"/>
          <p:cNvSpPr>
            <a:spLocks noChangeArrowheads="1"/>
          </p:cNvSpPr>
          <p:nvPr/>
        </p:nvSpPr>
        <p:spPr bwMode="auto">
          <a:xfrm>
            <a:off x="1382713" y="180975"/>
            <a:ext cx="7380287" cy="439738"/>
          </a:xfrm>
          <a:prstGeom prst="rect">
            <a:avLst/>
          </a:prstGeom>
          <a:noFill/>
          <a:ln w="9525">
            <a:noFill/>
            <a:miter lim="800000"/>
            <a:headEnd/>
            <a:tailEnd/>
          </a:ln>
        </p:spPr>
        <p:txBody>
          <a:bodyPr lIns="89304" tIns="44652" rIns="89304" bIns="44652">
            <a:spAutoFit/>
          </a:bodyPr>
          <a:lstStyle/>
          <a:p>
            <a:pPr algn="ctr" defTabSz="893763"/>
            <a:r>
              <a:rPr lang="en-US" sz="2300" b="1">
                <a:solidFill>
                  <a:schemeClr val="bg1"/>
                </a:solidFill>
                <a:cs typeface="Times New Roman" pitchFamily="18" charset="0"/>
              </a:rPr>
              <a:t>SUBSISTEM KETAHANAN PANGAN Di INDONESIA</a:t>
            </a:r>
            <a:r>
              <a:rPr lang="en-GB" sz="2300">
                <a:solidFill>
                  <a:schemeClr val="bg1"/>
                </a:solidFill>
              </a:rPr>
              <a:t> </a:t>
            </a:r>
            <a:endParaRPr lang="en-US" sz="2300">
              <a:solidFill>
                <a:schemeClr val="bg1"/>
              </a:solidFill>
            </a:endParaRPr>
          </a:p>
        </p:txBody>
      </p:sp>
      <p:sp>
        <p:nvSpPr>
          <p:cNvPr id="406530" name="AutoShape 2"/>
          <p:cNvSpPr>
            <a:spLocks/>
          </p:cNvSpPr>
          <p:nvPr/>
        </p:nvSpPr>
        <p:spPr bwMode="auto">
          <a:xfrm>
            <a:off x="4141788" y="5543550"/>
            <a:ext cx="4419600" cy="1155700"/>
          </a:xfrm>
          <a:prstGeom prst="accentBorderCallout3">
            <a:avLst>
              <a:gd name="adj1" fmla="val 9375"/>
              <a:gd name="adj2" fmla="val 101593"/>
              <a:gd name="adj3" fmla="val 9375"/>
              <a:gd name="adj4" fmla="val 101722"/>
              <a:gd name="adj5" fmla="val -14454"/>
              <a:gd name="adj6" fmla="val 101722"/>
              <a:gd name="adj7" fmla="val -69403"/>
              <a:gd name="adj8" fmla="val 62597"/>
            </a:avLst>
          </a:prstGeom>
          <a:solidFill>
            <a:schemeClr val="bg1"/>
          </a:solidFill>
          <a:ln w="9525">
            <a:solidFill>
              <a:schemeClr val="bg1"/>
            </a:solidFill>
            <a:miter lim="800000"/>
            <a:headEnd/>
            <a:tailEnd/>
          </a:ln>
          <a:effectLst>
            <a:outerShdw dist="89803" dir="2700000" algn="ctr" rotWithShape="0">
              <a:srgbClr val="FFFFFF"/>
            </a:outerShdw>
          </a:effectLst>
        </p:spPr>
        <p:txBody>
          <a:bodyPr lIns="89304" tIns="44652" rIns="89304" bIns="44652"/>
          <a:lstStyle/>
          <a:p>
            <a:pPr algn="ctr" defTabSz="893763"/>
            <a:endParaRPr lang="id-ID" sz="2300">
              <a:solidFill>
                <a:schemeClr val="bg1"/>
              </a:solidFill>
              <a:latin typeface="Times New Roman" pitchFamily="18" charset="0"/>
            </a:endParaRPr>
          </a:p>
        </p:txBody>
      </p:sp>
      <p:sp>
        <p:nvSpPr>
          <p:cNvPr id="406532" name="AutoShape 4"/>
          <p:cNvSpPr>
            <a:spLocks/>
          </p:cNvSpPr>
          <p:nvPr/>
        </p:nvSpPr>
        <p:spPr bwMode="auto">
          <a:xfrm>
            <a:off x="584200" y="836613"/>
            <a:ext cx="3222625" cy="1570037"/>
          </a:xfrm>
          <a:prstGeom prst="accentBorderCallout3">
            <a:avLst>
              <a:gd name="adj1" fmla="val 6898"/>
              <a:gd name="adj2" fmla="val -2181"/>
              <a:gd name="adj3" fmla="val 6898"/>
              <a:gd name="adj4" fmla="val -10907"/>
              <a:gd name="adj5" fmla="val 64944"/>
              <a:gd name="adj6" fmla="val -10907"/>
              <a:gd name="adj7" fmla="val 199231"/>
              <a:gd name="adj8" fmla="val 55273"/>
            </a:avLst>
          </a:prstGeom>
          <a:solidFill>
            <a:srgbClr val="A50021"/>
          </a:solidFill>
          <a:ln w="9525">
            <a:solidFill>
              <a:schemeClr val="bg1"/>
            </a:solidFill>
            <a:miter lim="800000"/>
            <a:headEnd/>
            <a:tailEnd/>
          </a:ln>
          <a:effectLst>
            <a:outerShdw dist="99190" dir="2388334" algn="ctr" rotWithShape="0">
              <a:srgbClr val="FFFFFF"/>
            </a:outerShdw>
          </a:effectLst>
        </p:spPr>
        <p:txBody>
          <a:bodyPr lIns="89304" tIns="44652" rIns="89304" bIns="44652"/>
          <a:lstStyle/>
          <a:p>
            <a:pPr algn="ctr" defTabSz="893763"/>
            <a:endParaRPr lang="id-ID" sz="2300">
              <a:latin typeface="Times New Roman" pitchFamily="18" charset="0"/>
            </a:endParaRPr>
          </a:p>
        </p:txBody>
      </p:sp>
      <p:sp>
        <p:nvSpPr>
          <p:cNvPr id="406533" name="Oval 5"/>
          <p:cNvSpPr>
            <a:spLocks noChangeArrowheads="1"/>
          </p:cNvSpPr>
          <p:nvPr/>
        </p:nvSpPr>
        <p:spPr bwMode="auto">
          <a:xfrm>
            <a:off x="2971800" y="3200400"/>
            <a:ext cx="2667000" cy="1220788"/>
          </a:xfrm>
          <a:prstGeom prst="ellipse">
            <a:avLst/>
          </a:prstGeom>
          <a:gradFill rotWithShape="0">
            <a:gsLst>
              <a:gs pos="0">
                <a:schemeClr val="accent1"/>
              </a:gs>
              <a:gs pos="100000">
                <a:srgbClr val="5E5E00"/>
              </a:gs>
            </a:gsLst>
            <a:lin ang="18900000" scaled="1"/>
          </a:gradFill>
          <a:ln w="9525">
            <a:round/>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85341" tIns="42670" rIns="85341" bIns="42670" anchor="ctr">
            <a:flatTx/>
          </a:bodyPr>
          <a:lstStyle/>
          <a:p>
            <a:pPr defTabSz="854075"/>
            <a:endParaRPr lang="id-ID" sz="1700"/>
          </a:p>
        </p:txBody>
      </p:sp>
      <p:sp>
        <p:nvSpPr>
          <p:cNvPr id="406535" name="Oval 7"/>
          <p:cNvSpPr>
            <a:spLocks noChangeArrowheads="1"/>
          </p:cNvSpPr>
          <p:nvPr/>
        </p:nvSpPr>
        <p:spPr bwMode="auto">
          <a:xfrm>
            <a:off x="2133600" y="4114800"/>
            <a:ext cx="2667000" cy="1220788"/>
          </a:xfrm>
          <a:prstGeom prst="ellipse">
            <a:avLst/>
          </a:prstGeom>
          <a:gradFill rotWithShape="0">
            <a:gsLst>
              <a:gs pos="0">
                <a:srgbClr val="5E5E00"/>
              </a:gs>
              <a:gs pos="100000">
                <a:schemeClr val="accent1"/>
              </a:gs>
            </a:gsLst>
            <a:lin ang="18900000" scaled="1"/>
          </a:gradFill>
          <a:ln w="9525">
            <a:round/>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85341" tIns="42670" rIns="85341" bIns="42670" anchor="ctr">
            <a:flatTx/>
          </a:bodyPr>
          <a:lstStyle/>
          <a:p>
            <a:pPr algn="ctr" defTabSz="854075"/>
            <a:endParaRPr lang="id-ID" sz="1700"/>
          </a:p>
        </p:txBody>
      </p:sp>
      <p:sp>
        <p:nvSpPr>
          <p:cNvPr id="406536" name="Oval 8"/>
          <p:cNvSpPr>
            <a:spLocks noChangeArrowheads="1"/>
          </p:cNvSpPr>
          <p:nvPr/>
        </p:nvSpPr>
        <p:spPr bwMode="auto">
          <a:xfrm>
            <a:off x="4114800" y="4114800"/>
            <a:ext cx="2667000" cy="1220788"/>
          </a:xfrm>
          <a:prstGeom prst="ellipse">
            <a:avLst/>
          </a:prstGeom>
          <a:gradFill rotWithShape="0">
            <a:gsLst>
              <a:gs pos="0">
                <a:schemeClr val="accent1"/>
              </a:gs>
              <a:gs pos="100000">
                <a:srgbClr val="5E5E00"/>
              </a:gs>
            </a:gsLst>
            <a:lin ang="2700000" scaled="1"/>
          </a:gradFill>
          <a:ln w="9525">
            <a:round/>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85341" tIns="42670" rIns="85341" bIns="42670" anchor="ctr">
            <a:flatTx/>
          </a:bodyPr>
          <a:lstStyle/>
          <a:p>
            <a:pPr defTabSz="854075"/>
            <a:endParaRPr lang="id-ID" sz="1700"/>
          </a:p>
        </p:txBody>
      </p:sp>
      <p:sp>
        <p:nvSpPr>
          <p:cNvPr id="361484" name="Rectangle 9"/>
          <p:cNvSpPr>
            <a:spLocks noChangeArrowheads="1"/>
          </p:cNvSpPr>
          <p:nvPr/>
        </p:nvSpPr>
        <p:spPr bwMode="auto">
          <a:xfrm>
            <a:off x="3352800" y="3413125"/>
            <a:ext cx="2133600" cy="698500"/>
          </a:xfrm>
          <a:prstGeom prst="rect">
            <a:avLst/>
          </a:prstGeom>
          <a:noFill/>
          <a:ln w="9525">
            <a:noFill/>
            <a:miter lim="800000"/>
            <a:headEnd/>
            <a:tailEnd/>
          </a:ln>
        </p:spPr>
        <p:txBody>
          <a:bodyPr lIns="89304" tIns="44652" rIns="89304" bIns="44652">
            <a:spAutoFit/>
          </a:bodyPr>
          <a:lstStyle/>
          <a:p>
            <a:pPr algn="ctr" defTabSz="893763"/>
            <a:r>
              <a:rPr lang="en-US" sz="2000" b="1">
                <a:cs typeface="Arial" pitchFamily="34" charset="0"/>
              </a:rPr>
              <a:t>subsistem ketersediaan</a:t>
            </a:r>
            <a:r>
              <a:rPr lang="en-GB" sz="2000" b="1"/>
              <a:t> </a:t>
            </a:r>
          </a:p>
        </p:txBody>
      </p:sp>
      <p:sp>
        <p:nvSpPr>
          <p:cNvPr id="361485" name="Rectangle 10"/>
          <p:cNvSpPr>
            <a:spLocks noChangeArrowheads="1"/>
          </p:cNvSpPr>
          <p:nvPr/>
        </p:nvSpPr>
        <p:spPr bwMode="auto">
          <a:xfrm>
            <a:off x="4495800" y="4343400"/>
            <a:ext cx="2133600" cy="698500"/>
          </a:xfrm>
          <a:prstGeom prst="rect">
            <a:avLst/>
          </a:prstGeom>
          <a:noFill/>
          <a:ln w="9525">
            <a:noFill/>
            <a:miter lim="800000"/>
            <a:headEnd/>
            <a:tailEnd/>
          </a:ln>
        </p:spPr>
        <p:txBody>
          <a:bodyPr lIns="89304" tIns="44652" rIns="89304" bIns="44652">
            <a:spAutoFit/>
          </a:bodyPr>
          <a:lstStyle/>
          <a:p>
            <a:pPr algn="ctr" defTabSz="893763"/>
            <a:r>
              <a:rPr lang="en-US" sz="2000" b="1">
                <a:cs typeface="Times New Roman" pitchFamily="18" charset="0"/>
              </a:rPr>
              <a:t>subsistem konsumsi</a:t>
            </a:r>
            <a:r>
              <a:rPr lang="en-GB" sz="2000" b="1"/>
              <a:t> </a:t>
            </a:r>
          </a:p>
        </p:txBody>
      </p:sp>
      <p:sp>
        <p:nvSpPr>
          <p:cNvPr id="361486" name="Rectangle 11"/>
          <p:cNvSpPr>
            <a:spLocks noChangeArrowheads="1"/>
          </p:cNvSpPr>
          <p:nvPr/>
        </p:nvSpPr>
        <p:spPr bwMode="auto">
          <a:xfrm>
            <a:off x="2209800" y="4421188"/>
            <a:ext cx="2133600" cy="696912"/>
          </a:xfrm>
          <a:prstGeom prst="rect">
            <a:avLst/>
          </a:prstGeom>
          <a:noFill/>
          <a:ln w="9525">
            <a:noFill/>
            <a:miter lim="800000"/>
            <a:headEnd/>
            <a:tailEnd/>
          </a:ln>
        </p:spPr>
        <p:txBody>
          <a:bodyPr lIns="89304" tIns="44652" rIns="89304" bIns="44652">
            <a:spAutoFit/>
          </a:bodyPr>
          <a:lstStyle/>
          <a:p>
            <a:pPr algn="ctr" defTabSz="893763"/>
            <a:r>
              <a:rPr lang="en-US" sz="2000" b="1">
                <a:cs typeface="Times New Roman" pitchFamily="18" charset="0"/>
              </a:rPr>
              <a:t>subsistem distribusi</a:t>
            </a:r>
            <a:r>
              <a:rPr lang="en-GB" sz="2000" b="1"/>
              <a:t> </a:t>
            </a:r>
          </a:p>
        </p:txBody>
      </p:sp>
      <p:grpSp>
        <p:nvGrpSpPr>
          <p:cNvPr id="2" name="Group 20"/>
          <p:cNvGrpSpPr>
            <a:grpSpLocks/>
          </p:cNvGrpSpPr>
          <p:nvPr/>
        </p:nvGrpSpPr>
        <p:grpSpPr bwMode="auto">
          <a:xfrm>
            <a:off x="4355976" y="692696"/>
            <a:ext cx="4478337" cy="2209800"/>
            <a:chOff x="2747" y="432"/>
            <a:chExt cx="2821" cy="833"/>
          </a:xfrm>
        </p:grpSpPr>
        <p:sp>
          <p:nvSpPr>
            <p:cNvPr id="406531" name="AutoShape 3"/>
            <p:cNvSpPr>
              <a:spLocks/>
            </p:cNvSpPr>
            <p:nvPr/>
          </p:nvSpPr>
          <p:spPr bwMode="auto">
            <a:xfrm>
              <a:off x="2784" y="528"/>
              <a:ext cx="2784" cy="737"/>
            </a:xfrm>
            <a:prstGeom prst="accentBorderCallout2">
              <a:avLst>
                <a:gd name="adj1" fmla="val 9255"/>
                <a:gd name="adj2" fmla="val -1593"/>
                <a:gd name="adj3" fmla="val 9255"/>
                <a:gd name="adj4" fmla="val -5171"/>
                <a:gd name="adj5" fmla="val 156426"/>
                <a:gd name="adj6" fmla="val -8986"/>
              </a:avLst>
            </a:prstGeom>
            <a:solidFill>
              <a:srgbClr val="A50021"/>
            </a:solidFill>
            <a:ln w="9525">
              <a:solidFill>
                <a:schemeClr val="bg1"/>
              </a:solidFill>
              <a:miter lim="800000"/>
              <a:headEnd/>
              <a:tailEnd/>
            </a:ln>
            <a:effectLst>
              <a:outerShdw dist="89803" dir="2700000" algn="ctr" rotWithShape="0">
                <a:srgbClr val="FFFFFF"/>
              </a:outerShdw>
            </a:effectLst>
          </p:spPr>
          <p:txBody>
            <a:bodyPr lIns="89304" tIns="44652" rIns="89304" bIns="44652"/>
            <a:lstStyle/>
            <a:p>
              <a:pPr algn="ctr" defTabSz="893763"/>
              <a:endParaRPr lang="id-ID" sz="2300">
                <a:solidFill>
                  <a:schemeClr val="bg1"/>
                </a:solidFill>
                <a:latin typeface="Times New Roman" pitchFamily="18" charset="0"/>
              </a:endParaRPr>
            </a:p>
          </p:txBody>
        </p:sp>
        <p:sp>
          <p:nvSpPr>
            <p:cNvPr id="361487" name="Rectangle 12"/>
            <p:cNvSpPr>
              <a:spLocks noChangeArrowheads="1"/>
            </p:cNvSpPr>
            <p:nvPr/>
          </p:nvSpPr>
          <p:spPr bwMode="auto">
            <a:xfrm>
              <a:off x="2747" y="432"/>
              <a:ext cx="2755" cy="820"/>
            </a:xfrm>
            <a:prstGeom prst="rect">
              <a:avLst/>
            </a:prstGeom>
            <a:noFill/>
            <a:ln w="9525">
              <a:noFill/>
              <a:miter lim="800000"/>
              <a:headEnd/>
              <a:tailEnd/>
            </a:ln>
          </p:spPr>
          <p:txBody>
            <a:bodyPr lIns="89304" tIns="44652" rIns="89304" bIns="44652">
              <a:spAutoFit/>
            </a:bodyPr>
            <a:lstStyle/>
            <a:p>
              <a:pPr marL="446088" indent="-446088" defTabSz="893763"/>
              <a:endParaRPr lang="en-US" sz="1700" b="1">
                <a:solidFill>
                  <a:schemeClr val="bg1"/>
                </a:solidFill>
              </a:endParaRPr>
            </a:p>
            <a:p>
              <a:pPr marL="446088" indent="-446088" defTabSz="893763"/>
              <a:endParaRPr lang="en-US" sz="1700" b="1">
                <a:solidFill>
                  <a:schemeClr val="bg1"/>
                </a:solidFill>
              </a:endParaRPr>
            </a:p>
            <a:p>
              <a:pPr marL="446088" indent="-446088" defTabSz="893763"/>
              <a:r>
                <a:rPr lang="en-US" sz="1700" b="1">
                  <a:solidFill>
                    <a:schemeClr val="bg1"/>
                  </a:solidFill>
                </a:rPr>
                <a:t>Mencakup kestabilan dan kesinambungan penyediaan pangan yang berasal dari: Produksi dalam    negeri </a:t>
              </a:r>
            </a:p>
            <a:p>
              <a:pPr marL="446088" indent="-446088" defTabSz="893763"/>
              <a:r>
                <a:rPr lang="en-US" sz="1700" b="1">
                  <a:solidFill>
                    <a:schemeClr val="bg1"/>
                  </a:solidFill>
                </a:rPr>
                <a:t>Ekspor-Impor, cadangan pangan</a:t>
              </a:r>
            </a:p>
            <a:p>
              <a:pPr marL="446088" indent="-446088" defTabSz="893763" eaLnBrk="0" hangingPunct="0">
                <a:lnSpc>
                  <a:spcPct val="90000"/>
                </a:lnSpc>
                <a:buClr>
                  <a:srgbClr val="000000"/>
                </a:buClr>
                <a:buFont typeface="Wingdings" pitchFamily="2" charset="2"/>
                <a:buNone/>
              </a:pPr>
              <a:endParaRPr lang="en-GB" sz="2000" b="1">
                <a:solidFill>
                  <a:schemeClr val="bg1"/>
                </a:solidFill>
                <a:cs typeface="Times New Roman" pitchFamily="18" charset="0"/>
              </a:endParaRPr>
            </a:p>
          </p:txBody>
        </p:sp>
      </p:grpSp>
      <p:sp>
        <p:nvSpPr>
          <p:cNvPr id="361488" name="Rectangle 13"/>
          <p:cNvSpPr>
            <a:spLocks noChangeArrowheads="1"/>
          </p:cNvSpPr>
          <p:nvPr/>
        </p:nvSpPr>
        <p:spPr bwMode="auto">
          <a:xfrm>
            <a:off x="3441700" y="5559425"/>
            <a:ext cx="5051425" cy="1119188"/>
          </a:xfrm>
          <a:prstGeom prst="rect">
            <a:avLst/>
          </a:prstGeom>
          <a:solidFill>
            <a:srgbClr val="A50021"/>
          </a:solidFill>
          <a:ln w="9525">
            <a:solidFill>
              <a:schemeClr val="bg1"/>
            </a:solidFill>
            <a:miter lim="800000"/>
            <a:headEnd/>
            <a:tailEnd/>
          </a:ln>
        </p:spPr>
        <p:txBody>
          <a:bodyPr lIns="89304" tIns="44652" rIns="89304" bIns="44652">
            <a:spAutoFit/>
          </a:bodyPr>
          <a:lstStyle/>
          <a:p>
            <a:pPr marL="446088" indent="-446088" defTabSz="893763"/>
            <a:r>
              <a:rPr lang="en-US" sz="1700" b="1">
                <a:solidFill>
                  <a:schemeClr val="bg1"/>
                </a:solidFill>
              </a:rPr>
              <a:t>Mencakup konsumsi Rumah Tangga dalam </a:t>
            </a:r>
          </a:p>
          <a:p>
            <a:pPr marL="446088" indent="-446088" defTabSz="893763"/>
            <a:r>
              <a:rPr lang="en-US" sz="1700" b="1">
                <a:solidFill>
                  <a:schemeClr val="bg1"/>
                </a:solidFill>
              </a:rPr>
              <a:t> Jumlah, keragaman,  Mutu gizi/ nutrisi,  dan </a:t>
            </a:r>
          </a:p>
          <a:p>
            <a:pPr marL="446088" indent="-446088" defTabSz="893763"/>
            <a:r>
              <a:rPr lang="en-US" sz="1700" b="1">
                <a:solidFill>
                  <a:schemeClr val="bg1"/>
                </a:solidFill>
              </a:rPr>
              <a:t>keamanan yang sesuai kebutuhan hidup sehat</a:t>
            </a:r>
          </a:p>
          <a:p>
            <a:pPr marL="446088" indent="-446088" defTabSz="893763" eaLnBrk="0" hangingPunct="0">
              <a:lnSpc>
                <a:spcPct val="80000"/>
              </a:lnSpc>
            </a:pPr>
            <a:endParaRPr lang="en-GB" sz="2000" b="1">
              <a:solidFill>
                <a:schemeClr val="bg1"/>
              </a:solidFill>
              <a:cs typeface="Times New Roman" pitchFamily="18" charset="0"/>
            </a:endParaRPr>
          </a:p>
        </p:txBody>
      </p:sp>
      <p:sp>
        <p:nvSpPr>
          <p:cNvPr id="361489" name="Rectangle 14"/>
          <p:cNvSpPr>
            <a:spLocks noChangeArrowheads="1"/>
          </p:cNvSpPr>
          <p:nvPr/>
        </p:nvSpPr>
        <p:spPr bwMode="auto">
          <a:xfrm>
            <a:off x="683568" y="908720"/>
            <a:ext cx="3054350" cy="1382712"/>
          </a:xfrm>
          <a:prstGeom prst="rect">
            <a:avLst/>
          </a:prstGeom>
          <a:solidFill>
            <a:srgbClr val="A50021"/>
          </a:solidFill>
          <a:ln w="9525">
            <a:noFill/>
            <a:miter lim="800000"/>
            <a:headEnd/>
            <a:tailEnd/>
          </a:ln>
        </p:spPr>
        <p:txBody>
          <a:bodyPr lIns="89304" tIns="44652" rIns="89304" bIns="44652">
            <a:spAutoFit/>
          </a:bodyPr>
          <a:lstStyle/>
          <a:p>
            <a:pPr marL="446088" indent="-446088" defTabSz="893763"/>
            <a:r>
              <a:rPr lang="en-US" sz="1700" b="1">
                <a:solidFill>
                  <a:schemeClr val="bg1"/>
                </a:solidFill>
              </a:rPr>
              <a:t>Mencakup kestabilan harga pangan dan aksesibilitas pangan :</a:t>
            </a:r>
          </a:p>
          <a:p>
            <a:pPr marL="446088" indent="-446088" defTabSz="893763"/>
            <a:r>
              <a:rPr lang="en-US" sz="1700" b="1">
                <a:solidFill>
                  <a:schemeClr val="bg1"/>
                </a:solidFill>
              </a:rPr>
              <a:t>Antar waktu </a:t>
            </a:r>
          </a:p>
          <a:p>
            <a:pPr marL="446088" indent="-446088" defTabSz="893763"/>
            <a:r>
              <a:rPr lang="en-US" sz="1700" b="1">
                <a:solidFill>
                  <a:schemeClr val="bg1"/>
                </a:solidFill>
              </a:rPr>
              <a:t>Antar wilayah</a:t>
            </a:r>
          </a:p>
        </p:txBody>
      </p:sp>
      <p:sp>
        <p:nvSpPr>
          <p:cNvPr id="361490" name="Oval 15"/>
          <p:cNvSpPr>
            <a:spLocks noChangeArrowheads="1"/>
          </p:cNvSpPr>
          <p:nvPr/>
        </p:nvSpPr>
        <p:spPr bwMode="auto">
          <a:xfrm>
            <a:off x="2915816" y="3068960"/>
            <a:ext cx="2667000" cy="1220788"/>
          </a:xfrm>
          <a:prstGeom prst="ellipse">
            <a:avLst/>
          </a:prstGeom>
          <a:noFill/>
          <a:ln w="9525">
            <a:solidFill>
              <a:schemeClr val="bg1"/>
            </a:solidFill>
            <a:round/>
            <a:headEnd/>
            <a:tailEnd/>
          </a:ln>
        </p:spPr>
        <p:txBody>
          <a:bodyPr wrap="none" lIns="85341" tIns="42670" rIns="85341" bIns="42670" anchor="ctr"/>
          <a:lstStyle/>
          <a:p>
            <a:pPr defTabSz="854075"/>
            <a:endParaRPr lang="id-ID" sz="1700"/>
          </a:p>
        </p:txBody>
      </p:sp>
      <p:sp>
        <p:nvSpPr>
          <p:cNvPr id="361491" name="Oval 16"/>
          <p:cNvSpPr>
            <a:spLocks noChangeArrowheads="1"/>
          </p:cNvSpPr>
          <p:nvPr/>
        </p:nvSpPr>
        <p:spPr bwMode="auto">
          <a:xfrm>
            <a:off x="2133600" y="4114800"/>
            <a:ext cx="2667000" cy="1220788"/>
          </a:xfrm>
          <a:prstGeom prst="ellipse">
            <a:avLst/>
          </a:prstGeom>
          <a:noFill/>
          <a:ln w="9525">
            <a:solidFill>
              <a:schemeClr val="tx1"/>
            </a:solidFill>
            <a:round/>
            <a:headEnd/>
            <a:tailEnd/>
          </a:ln>
        </p:spPr>
        <p:txBody>
          <a:bodyPr wrap="none" lIns="85341" tIns="42670" rIns="85341" bIns="42670" anchor="ctr"/>
          <a:lstStyle/>
          <a:p>
            <a:pPr defTabSz="854075"/>
            <a:endParaRPr lang="id-ID" sz="17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344488" y="234950"/>
            <a:ext cx="8640762" cy="579438"/>
          </a:xfrm>
          <a:prstGeom prst="rect">
            <a:avLst/>
          </a:prstGeom>
          <a:noFill/>
          <a:ln w="12700" cap="sq">
            <a:noFill/>
            <a:miter lim="800000"/>
            <a:headEnd type="none" w="sm" len="sm"/>
            <a:tailEnd type="none" w="sm" len="sm"/>
          </a:ln>
          <a:effectLst/>
        </p:spPr>
        <p:txBody>
          <a:bodyPr lIns="91423" tIns="45711" rIns="91423" bIns="45711">
            <a:spAutoFit/>
          </a:bodyPr>
          <a:lstStyle/>
          <a:p>
            <a:pPr algn="ctr">
              <a:spcBef>
                <a:spcPct val="50000"/>
              </a:spcBef>
            </a:pPr>
            <a:r>
              <a:rPr lang="sq-AL" sz="3200" b="1">
                <a:solidFill>
                  <a:schemeClr val="bg1"/>
                </a:solidFill>
                <a:effectLst>
                  <a:outerShdw blurRad="38100" dist="38100" dir="2700000" algn="tl">
                    <a:srgbClr val="C0C0C0"/>
                  </a:outerShdw>
                </a:effectLst>
              </a:rPr>
              <a:t>Indikator kerawanan  Pangan</a:t>
            </a:r>
          </a:p>
        </p:txBody>
      </p:sp>
      <p:sp>
        <p:nvSpPr>
          <p:cNvPr id="95239" name="Oval 7">
            <a:hlinkClick r:id="" action="ppaction://noaction" highlightClick="1"/>
            <a:hlinkHover r:id="" action="ppaction://noaction" highlightClick="1">
              <a:snd r:embed="rId2" name="whoosh.wav"/>
            </a:hlinkHover>
          </p:cNvPr>
          <p:cNvSpPr>
            <a:spLocks noChangeArrowheads="1"/>
          </p:cNvSpPr>
          <p:nvPr/>
        </p:nvSpPr>
        <p:spPr bwMode="auto">
          <a:xfrm>
            <a:off x="457200" y="685800"/>
            <a:ext cx="7848600" cy="6019800"/>
          </a:xfrm>
          <a:prstGeom prst="ellipse">
            <a:avLst/>
          </a:prstGeom>
          <a:solidFill>
            <a:schemeClr val="bg1">
              <a:alpha val="25000"/>
            </a:schemeClr>
          </a:solidFill>
          <a:ln w="38100">
            <a:solidFill>
              <a:schemeClr val="tx1"/>
            </a:solidFill>
            <a:miter lim="800000"/>
            <a:headEnd/>
            <a:tailEnd/>
          </a:ln>
          <a:effectLst/>
        </p:spPr>
        <p:txBody>
          <a:bodyPr wrap="none" lIns="91405" tIns="45703" rIns="91405" bIns="45703" anchor="ctr"/>
          <a:lstStyle/>
          <a:p>
            <a:pPr algn="ctr" defTabSz="912813"/>
            <a:endParaRPr lang="sq-AL" sz="2000">
              <a:solidFill>
                <a:srgbClr val="FFFF00"/>
              </a:solidFill>
              <a:latin typeface="Times New Roman" pitchFamily="18" charset="0"/>
            </a:endParaRPr>
          </a:p>
        </p:txBody>
      </p:sp>
      <p:sp>
        <p:nvSpPr>
          <p:cNvPr id="95240" name="Text Box 8"/>
          <p:cNvSpPr txBox="1">
            <a:spLocks noChangeArrowheads="1"/>
          </p:cNvSpPr>
          <p:nvPr/>
        </p:nvSpPr>
        <p:spPr bwMode="auto">
          <a:xfrm>
            <a:off x="3656013" y="1658938"/>
            <a:ext cx="1446212" cy="396875"/>
          </a:xfrm>
          <a:prstGeom prst="rect">
            <a:avLst/>
          </a:prstGeom>
          <a:noFill/>
          <a:ln w="12700">
            <a:noFill/>
            <a:miter lim="800000"/>
            <a:headEnd type="none" w="sm" len="sm"/>
            <a:tailEnd type="none" w="sm" len="sm"/>
          </a:ln>
          <a:effectLst/>
        </p:spPr>
        <p:txBody>
          <a:bodyPr lIns="91405" tIns="45703" rIns="91405" bIns="45703">
            <a:spAutoFit/>
          </a:bodyPr>
          <a:lstStyle/>
          <a:p>
            <a:pPr defTabSz="912813">
              <a:spcBef>
                <a:spcPct val="50000"/>
              </a:spcBef>
            </a:pPr>
            <a:endParaRPr kumimoji="1" lang="sq-AL" sz="2000" b="1">
              <a:solidFill>
                <a:srgbClr val="FFFF00"/>
              </a:solidFill>
              <a:latin typeface="Arial Narrow" pitchFamily="34" charset="0"/>
              <a:cs typeface="Times New Roman" pitchFamily="18" charset="0"/>
            </a:endParaRPr>
          </a:p>
        </p:txBody>
      </p:sp>
      <p:grpSp>
        <p:nvGrpSpPr>
          <p:cNvPr id="2" name="Group 22"/>
          <p:cNvGrpSpPr>
            <a:grpSpLocks/>
          </p:cNvGrpSpPr>
          <p:nvPr/>
        </p:nvGrpSpPr>
        <p:grpSpPr bwMode="auto">
          <a:xfrm>
            <a:off x="990600" y="1219200"/>
            <a:ext cx="3505200" cy="3276600"/>
            <a:chOff x="798" y="1200"/>
            <a:chExt cx="2137" cy="1672"/>
          </a:xfrm>
        </p:grpSpPr>
        <p:sp>
          <p:nvSpPr>
            <p:cNvPr id="95242" name="Oval 10">
              <a:hlinkClick r:id="" action="ppaction://noaction" highlightClick="1"/>
              <a:hlinkHover r:id="" action="ppaction://noaction" highlightClick="1">
                <a:snd r:embed="rId2" name="whoosh.wav"/>
              </a:hlinkHover>
            </p:cNvPr>
            <p:cNvSpPr>
              <a:spLocks noChangeArrowheads="1"/>
            </p:cNvSpPr>
            <p:nvPr/>
          </p:nvSpPr>
          <p:spPr bwMode="auto">
            <a:xfrm>
              <a:off x="798" y="1200"/>
              <a:ext cx="2137" cy="1672"/>
            </a:xfrm>
            <a:prstGeom prst="ellipse">
              <a:avLst/>
            </a:prstGeom>
            <a:solidFill>
              <a:schemeClr val="accent1">
                <a:alpha val="50000"/>
              </a:schemeClr>
            </a:solidFill>
            <a:ln w="38100">
              <a:noFill/>
              <a:miter lim="800000"/>
              <a:headEnd/>
              <a:tailEnd/>
            </a:ln>
            <a:effectLst/>
          </p:spPr>
          <p:txBody>
            <a:bodyPr wrap="none" anchor="ctr"/>
            <a:lstStyle/>
            <a:p>
              <a:endParaRPr lang="id-ID"/>
            </a:p>
          </p:txBody>
        </p:sp>
        <p:sp>
          <p:nvSpPr>
            <p:cNvPr id="95243" name="Text Box 11"/>
            <p:cNvSpPr txBox="1">
              <a:spLocks noChangeArrowheads="1"/>
            </p:cNvSpPr>
            <p:nvPr/>
          </p:nvSpPr>
          <p:spPr bwMode="auto">
            <a:xfrm>
              <a:off x="1109" y="1722"/>
              <a:ext cx="1395" cy="358"/>
            </a:xfrm>
            <a:prstGeom prst="rect">
              <a:avLst/>
            </a:prstGeom>
            <a:noFill/>
            <a:ln w="9525">
              <a:noFill/>
              <a:miter lim="800000"/>
              <a:headEnd/>
              <a:tailEnd/>
            </a:ln>
            <a:effectLst>
              <a:outerShdw dist="35921" dir="2700000" algn="ctr" rotWithShape="0">
                <a:schemeClr val="tx1"/>
              </a:outerShdw>
            </a:effectLst>
          </p:spPr>
          <p:txBody>
            <a:bodyPr wrap="none" lIns="91405" tIns="45703" rIns="91405" bIns="45703">
              <a:spAutoFit/>
            </a:bodyPr>
            <a:lstStyle/>
            <a:p>
              <a:pPr defTabSz="912813"/>
              <a:r>
                <a:rPr kumimoji="1" lang="en-US" sz="2000" b="1">
                  <a:solidFill>
                    <a:srgbClr val="FF0000"/>
                  </a:solidFill>
                  <a:effectLst>
                    <a:outerShdw blurRad="38100" dist="38100" dir="2700000" algn="tl">
                      <a:srgbClr val="C0C0C0"/>
                    </a:outerShdw>
                  </a:effectLst>
                  <a:latin typeface="Arial Narrow" pitchFamily="34" charset="0"/>
                  <a:cs typeface="Times New Roman" pitchFamily="18" charset="0"/>
                </a:rPr>
                <a:t>Ketersediaan pangan</a:t>
              </a:r>
            </a:p>
            <a:p>
              <a:pPr defTabSz="912813"/>
              <a:r>
                <a:rPr kumimoji="1" lang="en-US" sz="2000" b="1">
                  <a:solidFill>
                    <a:srgbClr val="FF0000"/>
                  </a:solidFill>
                  <a:effectLst>
                    <a:outerShdw blurRad="38100" dist="38100" dir="2700000" algn="tl">
                      <a:srgbClr val="C0C0C0"/>
                    </a:outerShdw>
                  </a:effectLst>
                  <a:latin typeface="Arial Narrow" pitchFamily="34" charset="0"/>
                  <a:cs typeface="Times New Roman" pitchFamily="18" charset="0"/>
                </a:rPr>
                <a:t>(</a:t>
              </a:r>
              <a:r>
                <a:rPr kumimoji="1" lang="sq-AL" sz="2000" b="1">
                  <a:solidFill>
                    <a:srgbClr val="FF0000"/>
                  </a:solidFill>
                  <a:effectLst>
                    <a:outerShdw blurRad="38100" dist="38100" dir="2700000" algn="tl">
                      <a:srgbClr val="C0C0C0"/>
                    </a:outerShdw>
                  </a:effectLst>
                  <a:latin typeface="Arial Narrow" pitchFamily="34" charset="0"/>
                  <a:cs typeface="Times New Roman" pitchFamily="18" charset="0"/>
                </a:rPr>
                <a:t>Food Availability</a:t>
              </a:r>
              <a:r>
                <a:rPr kumimoji="1" lang="en-US" sz="2000" b="1">
                  <a:solidFill>
                    <a:srgbClr val="FF0000"/>
                  </a:solidFill>
                  <a:effectLst>
                    <a:outerShdw blurRad="38100" dist="38100" dir="2700000" algn="tl">
                      <a:srgbClr val="C0C0C0"/>
                    </a:outerShdw>
                  </a:effectLst>
                  <a:latin typeface="Arial Narrow" pitchFamily="34" charset="0"/>
                  <a:cs typeface="Times New Roman" pitchFamily="18" charset="0"/>
                </a:rPr>
                <a:t>)</a:t>
              </a:r>
              <a:endParaRPr kumimoji="1" lang="sq-AL" sz="2000" b="1">
                <a:solidFill>
                  <a:srgbClr val="FF0000"/>
                </a:solidFill>
                <a:effectLst>
                  <a:outerShdw blurRad="38100" dist="38100" dir="2700000" algn="tl">
                    <a:srgbClr val="C0C0C0"/>
                  </a:outerShdw>
                </a:effectLst>
                <a:latin typeface="Arial Narrow" pitchFamily="34" charset="0"/>
                <a:cs typeface="Times New Roman" pitchFamily="18" charset="0"/>
              </a:endParaRPr>
            </a:p>
          </p:txBody>
        </p:sp>
      </p:grpSp>
      <p:grpSp>
        <p:nvGrpSpPr>
          <p:cNvPr id="3" name="Group 12"/>
          <p:cNvGrpSpPr>
            <a:grpSpLocks/>
          </p:cNvGrpSpPr>
          <p:nvPr/>
        </p:nvGrpSpPr>
        <p:grpSpPr bwMode="auto">
          <a:xfrm>
            <a:off x="4038600" y="1371600"/>
            <a:ext cx="3722688" cy="3332163"/>
            <a:chOff x="2013" y="1752"/>
            <a:chExt cx="1457" cy="1451"/>
          </a:xfrm>
        </p:grpSpPr>
        <p:sp>
          <p:nvSpPr>
            <p:cNvPr id="95245" name="Oval 13">
              <a:hlinkClick r:id="" action="ppaction://noaction" highlightClick="1"/>
              <a:hlinkHover r:id="" action="ppaction://noaction" highlightClick="1">
                <a:snd r:embed="rId3" name="breeze.wav"/>
              </a:hlinkHover>
            </p:cNvPr>
            <p:cNvSpPr>
              <a:spLocks noChangeArrowheads="1"/>
            </p:cNvSpPr>
            <p:nvPr/>
          </p:nvSpPr>
          <p:spPr bwMode="auto">
            <a:xfrm>
              <a:off x="2013" y="1752"/>
              <a:ext cx="1457" cy="1451"/>
            </a:xfrm>
            <a:prstGeom prst="ellipse">
              <a:avLst/>
            </a:prstGeom>
            <a:solidFill>
              <a:srgbClr val="50ECCE">
                <a:alpha val="50000"/>
              </a:srgbClr>
            </a:solidFill>
            <a:ln w="38100">
              <a:noFill/>
              <a:miter lim="800000"/>
              <a:headEnd/>
              <a:tailEnd/>
            </a:ln>
            <a:effectLst/>
          </p:spPr>
          <p:txBody>
            <a:bodyPr wrap="none" anchor="ctr"/>
            <a:lstStyle/>
            <a:p>
              <a:endParaRPr lang="id-ID"/>
            </a:p>
          </p:txBody>
        </p:sp>
        <p:sp>
          <p:nvSpPr>
            <p:cNvPr id="95246" name="Text Box 14"/>
            <p:cNvSpPr txBox="1">
              <a:spLocks noChangeArrowheads="1"/>
            </p:cNvSpPr>
            <p:nvPr/>
          </p:nvSpPr>
          <p:spPr bwMode="auto">
            <a:xfrm>
              <a:off x="2804" y="2520"/>
              <a:ext cx="647" cy="306"/>
            </a:xfrm>
            <a:prstGeom prst="rect">
              <a:avLst/>
            </a:prstGeom>
            <a:noFill/>
            <a:ln w="9525">
              <a:noFill/>
              <a:miter lim="800000"/>
              <a:headEnd/>
              <a:tailEnd/>
            </a:ln>
            <a:effectLst/>
          </p:spPr>
          <p:txBody>
            <a:bodyPr wrap="none" lIns="91405" tIns="45703" rIns="91405" bIns="45703">
              <a:spAutoFit/>
            </a:bodyPr>
            <a:lstStyle/>
            <a:p>
              <a:pPr defTabSz="912813"/>
              <a:r>
                <a:rPr kumimoji="1" lang="en-US" sz="2000" b="1">
                  <a:solidFill>
                    <a:srgbClr val="0000FF"/>
                  </a:solidFill>
                  <a:latin typeface="Arial Narrow" pitchFamily="34" charset="0"/>
                  <a:cs typeface="Times New Roman" pitchFamily="18" charset="0"/>
                </a:rPr>
                <a:t>Akses pangan </a:t>
              </a:r>
            </a:p>
            <a:p>
              <a:pPr defTabSz="912813"/>
              <a:r>
                <a:rPr kumimoji="1" lang="en-US" sz="2000" b="1">
                  <a:solidFill>
                    <a:srgbClr val="0000FF"/>
                  </a:solidFill>
                  <a:latin typeface="Arial Narrow" pitchFamily="34" charset="0"/>
                  <a:cs typeface="Times New Roman" pitchFamily="18" charset="0"/>
                </a:rPr>
                <a:t>(</a:t>
              </a:r>
              <a:r>
                <a:rPr kumimoji="1" lang="sq-AL" sz="2000" b="1">
                  <a:solidFill>
                    <a:srgbClr val="0000FF"/>
                  </a:solidFill>
                  <a:latin typeface="Arial Narrow" pitchFamily="34" charset="0"/>
                  <a:cs typeface="Times New Roman" pitchFamily="18" charset="0"/>
                </a:rPr>
                <a:t>Food Access</a:t>
              </a:r>
              <a:r>
                <a:rPr kumimoji="1" lang="en-US" sz="2000" b="1">
                  <a:solidFill>
                    <a:srgbClr val="0000FF"/>
                  </a:solidFill>
                  <a:latin typeface="Arial Narrow" pitchFamily="34" charset="0"/>
                  <a:cs typeface="Times New Roman" pitchFamily="18" charset="0"/>
                </a:rPr>
                <a:t>)</a:t>
              </a:r>
              <a:endParaRPr kumimoji="1" lang="sq-AL" sz="2000" b="1">
                <a:solidFill>
                  <a:srgbClr val="0000FF"/>
                </a:solidFill>
                <a:latin typeface="Arial Narrow" pitchFamily="34" charset="0"/>
                <a:cs typeface="Times New Roman" pitchFamily="18" charset="0"/>
              </a:endParaRPr>
            </a:p>
          </p:txBody>
        </p:sp>
      </p:grpSp>
      <p:sp>
        <p:nvSpPr>
          <p:cNvPr id="95248" name="Oval 16">
            <a:hlinkClick r:id="" action="ppaction://noaction" highlightClick="1"/>
            <a:hlinkHover r:id="" action="ppaction://noaction" highlightClick="1">
              <a:snd r:embed="rId4" name="coin.wav"/>
            </a:hlinkHover>
          </p:cNvPr>
          <p:cNvSpPr>
            <a:spLocks noChangeArrowheads="1"/>
          </p:cNvSpPr>
          <p:nvPr/>
        </p:nvSpPr>
        <p:spPr bwMode="auto">
          <a:xfrm>
            <a:off x="2708275" y="3505200"/>
            <a:ext cx="3540125" cy="3124200"/>
          </a:xfrm>
          <a:prstGeom prst="ellipse">
            <a:avLst/>
          </a:prstGeom>
          <a:solidFill>
            <a:schemeClr val="folHlink">
              <a:alpha val="50000"/>
            </a:schemeClr>
          </a:solidFill>
          <a:ln w="38100">
            <a:noFill/>
            <a:miter lim="800000"/>
            <a:headEnd/>
            <a:tailEnd/>
          </a:ln>
          <a:effectLst/>
        </p:spPr>
        <p:txBody>
          <a:bodyPr wrap="none" anchor="ctr"/>
          <a:lstStyle/>
          <a:p>
            <a:endParaRPr lang="id-ID"/>
          </a:p>
        </p:txBody>
      </p:sp>
      <p:sp>
        <p:nvSpPr>
          <p:cNvPr id="95249" name="Text Box 17"/>
          <p:cNvSpPr txBox="1">
            <a:spLocks noChangeArrowheads="1"/>
          </p:cNvSpPr>
          <p:nvPr/>
        </p:nvSpPr>
        <p:spPr bwMode="auto">
          <a:xfrm>
            <a:off x="3430588" y="4981575"/>
            <a:ext cx="2162175" cy="1006475"/>
          </a:xfrm>
          <a:prstGeom prst="rect">
            <a:avLst/>
          </a:prstGeom>
          <a:noFill/>
          <a:ln w="9525">
            <a:noFill/>
            <a:miter lim="800000"/>
            <a:headEnd/>
            <a:tailEnd/>
          </a:ln>
          <a:effectLst/>
        </p:spPr>
        <p:txBody>
          <a:bodyPr wrap="none" lIns="91405" tIns="45703" rIns="91405" bIns="45703">
            <a:spAutoFit/>
          </a:bodyPr>
          <a:lstStyle/>
          <a:p>
            <a:pPr defTabSz="912813"/>
            <a:r>
              <a:rPr kumimoji="1" lang="en-US" sz="2000" b="1">
                <a:effectLst>
                  <a:outerShdw blurRad="38100" dist="38100" dir="2700000" algn="tl">
                    <a:srgbClr val="C0C0C0"/>
                  </a:outerShdw>
                </a:effectLst>
                <a:latin typeface="Arial Narrow" pitchFamily="34" charset="0"/>
                <a:cs typeface="Times New Roman" pitchFamily="18" charset="0"/>
              </a:rPr>
              <a:t>Penyerapan pangan</a:t>
            </a:r>
          </a:p>
          <a:p>
            <a:pPr defTabSz="912813"/>
            <a:r>
              <a:rPr kumimoji="1" lang="en-US" sz="2000" b="1">
                <a:effectLst>
                  <a:outerShdw blurRad="38100" dist="38100" dir="2700000" algn="tl">
                    <a:srgbClr val="C0C0C0"/>
                  </a:outerShdw>
                </a:effectLst>
                <a:latin typeface="Arial Narrow" pitchFamily="34" charset="0"/>
                <a:cs typeface="Times New Roman" pitchFamily="18" charset="0"/>
              </a:rPr>
              <a:t> (</a:t>
            </a:r>
            <a:r>
              <a:rPr kumimoji="1" lang="sq-AL" sz="2000" b="1">
                <a:effectLst>
                  <a:outerShdw blurRad="38100" dist="38100" dir="2700000" algn="tl">
                    <a:srgbClr val="C0C0C0"/>
                  </a:outerShdw>
                </a:effectLst>
                <a:latin typeface="Arial Narrow" pitchFamily="34" charset="0"/>
                <a:cs typeface="Times New Roman" pitchFamily="18" charset="0"/>
              </a:rPr>
              <a:t>Food Utilization</a:t>
            </a:r>
            <a:r>
              <a:rPr kumimoji="1" lang="en-US" sz="2000" b="1">
                <a:effectLst>
                  <a:outerShdw blurRad="38100" dist="38100" dir="2700000" algn="tl">
                    <a:srgbClr val="C0C0C0"/>
                  </a:outerShdw>
                </a:effectLst>
                <a:latin typeface="Arial Narrow" pitchFamily="34" charset="0"/>
                <a:cs typeface="Times New Roman" pitchFamily="18" charset="0"/>
              </a:rPr>
              <a:t>}</a:t>
            </a:r>
          </a:p>
          <a:p>
            <a:pPr defTabSz="912813"/>
            <a:endParaRPr kumimoji="1" lang="sq-AL" sz="2000" b="1">
              <a:effectLst>
                <a:outerShdw blurRad="38100" dist="38100" dir="2700000" algn="tl">
                  <a:srgbClr val="C0C0C0"/>
                </a:outerShdw>
              </a:effectLst>
              <a:latin typeface="Arial Narrow" pitchFamily="34" charset="0"/>
              <a:cs typeface="Times New Roman" pitchFamily="18" charset="0"/>
            </a:endParaRPr>
          </a:p>
        </p:txBody>
      </p:sp>
      <p:sp>
        <p:nvSpPr>
          <p:cNvPr id="95251" name="Oval 19">
            <a:hlinkClick r:id="" action="ppaction://noaction" highlightClick="1"/>
            <a:hlinkHover r:id="" action="ppaction://noaction" highlightClick="1">
              <a:snd r:embed="rId5" name="suction.wav"/>
            </a:hlinkHover>
          </p:cNvPr>
          <p:cNvSpPr>
            <a:spLocks noChangeArrowheads="1"/>
          </p:cNvSpPr>
          <p:nvPr/>
        </p:nvSpPr>
        <p:spPr bwMode="auto">
          <a:xfrm rot="-1418132">
            <a:off x="485775" y="2830513"/>
            <a:ext cx="7383463" cy="1504950"/>
          </a:xfrm>
          <a:prstGeom prst="ellipse">
            <a:avLst/>
          </a:prstGeom>
          <a:solidFill>
            <a:srgbClr val="EC50DD">
              <a:alpha val="50000"/>
            </a:srgbClr>
          </a:solidFill>
          <a:ln w="38100">
            <a:solidFill>
              <a:schemeClr val="tx1"/>
            </a:solidFill>
            <a:miter lim="800000"/>
            <a:headEnd/>
            <a:tailEnd/>
          </a:ln>
          <a:effectLst/>
        </p:spPr>
        <p:txBody>
          <a:bodyPr wrap="none" anchor="ctr"/>
          <a:lstStyle/>
          <a:p>
            <a:endParaRPr lang="id-ID"/>
          </a:p>
        </p:txBody>
      </p:sp>
      <p:sp>
        <p:nvSpPr>
          <p:cNvPr id="95252" name="Text Box 20"/>
          <p:cNvSpPr txBox="1">
            <a:spLocks noChangeArrowheads="1"/>
          </p:cNvSpPr>
          <p:nvPr/>
        </p:nvSpPr>
        <p:spPr bwMode="auto">
          <a:xfrm rot="-1418132">
            <a:off x="3630662" y="3161252"/>
            <a:ext cx="1995488" cy="400075"/>
          </a:xfrm>
          <a:prstGeom prst="rect">
            <a:avLst/>
          </a:prstGeom>
          <a:noFill/>
          <a:ln w="9525">
            <a:noFill/>
            <a:miter lim="800000"/>
            <a:headEnd/>
            <a:tailEnd/>
          </a:ln>
          <a:effectLst>
            <a:outerShdw dist="35921" dir="2700000" algn="ctr" rotWithShape="0">
              <a:schemeClr val="tx1"/>
            </a:outerShdw>
          </a:effectLst>
        </p:spPr>
        <p:txBody>
          <a:bodyPr wrap="square" lIns="91405" tIns="45703" rIns="91405" bIns="45703">
            <a:spAutoFit/>
          </a:bodyPr>
          <a:lstStyle/>
          <a:p>
            <a:pPr defTabSz="912813"/>
            <a:r>
              <a:rPr kumimoji="1" lang="sq-AL" sz="2000" b="1" dirty="0">
                <a:solidFill>
                  <a:srgbClr val="003300"/>
                </a:solidFill>
                <a:effectLst>
                  <a:outerShdw blurRad="38100" dist="38100" dir="2700000" algn="tl">
                    <a:srgbClr val="C0C0C0"/>
                  </a:outerShdw>
                </a:effectLst>
                <a:latin typeface="Arial Narrow" pitchFamily="34" charset="0"/>
                <a:cs typeface="Times New Roman" pitchFamily="18" charset="0"/>
              </a:rPr>
              <a:t>Food Vulnerability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380</TotalTime>
  <Words>1782</Words>
  <Application>Microsoft Office PowerPoint</Application>
  <PresentationFormat>On-screen Show (4:3)</PresentationFormat>
  <Paragraphs>295</Paragraphs>
  <Slides>48</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Foundry</vt:lpstr>
      <vt:lpstr>Bitmap Image</vt:lpstr>
      <vt:lpstr>Chart</vt:lpstr>
      <vt:lpstr>PERAN PEREMPUAN DALAM KETAHANAN PANGAN</vt:lpstr>
      <vt:lpstr>Presiden RI Pertama Ir. Soekarno :  Pada peletakan batu pertama gedung Fakultas Pertanian, Universitas Indonesia di Bogor pada tanggal 27 April 1952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Status kesehatan</vt:lpstr>
      <vt:lpstr>Kondisi Fisiologis</vt:lpstr>
      <vt:lpstr>BUDAYA</vt:lpstr>
      <vt:lpstr>Slide 25</vt:lpstr>
      <vt:lpstr>Pergeseran konsumsi &amp; masalah gizi</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Terima Kasih</vt:lpstr>
      <vt:lpstr>Slide 44</vt:lpstr>
      <vt:lpstr>Slide 45</vt:lpstr>
      <vt:lpstr>Slide 46</vt:lpstr>
      <vt:lpstr>Perempuan Dan Ketahanan Pangan</vt:lpstr>
      <vt:lpstr>Slide 48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PERAN PEREMPUAN DALAM KETAHANAN PANGAN</dc:title>
  <dc:creator>Titi</dc:creator>
  <cp:lastModifiedBy>Titi</cp:lastModifiedBy>
  <cp:revision>18</cp:revision>
  <dcterms:created xsi:type="dcterms:W3CDTF">2018-03-03T11:17:02Z</dcterms:created>
  <dcterms:modified xsi:type="dcterms:W3CDTF">2018-03-06T00:32:49Z</dcterms:modified>
</cp:coreProperties>
</file>