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 id="2147483714" r:id="rId3"/>
    <p:sldMasterId id="2147483732" r:id="rId4"/>
    <p:sldMasterId id="2147483750" r:id="rId5"/>
    <p:sldMasterId id="2147483768" r:id="rId6"/>
  </p:sldMasterIdLst>
  <p:handoutMasterIdLst>
    <p:handoutMasterId r:id="rId22"/>
  </p:handoutMasterIdLst>
  <p:sldIdLst>
    <p:sldId id="259" r:id="rId7"/>
    <p:sldId id="261" r:id="rId8"/>
    <p:sldId id="262" r:id="rId9"/>
    <p:sldId id="260" r:id="rId10"/>
    <p:sldId id="257" r:id="rId11"/>
    <p:sldId id="258" r:id="rId12"/>
    <p:sldId id="263" r:id="rId13"/>
    <p:sldId id="264" r:id="rId14"/>
    <p:sldId id="268" r:id="rId15"/>
    <p:sldId id="269" r:id="rId16"/>
    <p:sldId id="270" r:id="rId17"/>
    <p:sldId id="265" r:id="rId18"/>
    <p:sldId id="271" r:id="rId19"/>
    <p:sldId id="267" r:id="rId20"/>
    <p:sldId id="27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F8A437-A75E-4155-9022-7BA3AC8422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AD54C4-F93E-461B-A5AA-92A7604822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FA8374-2090-434D-91C4-37745119A9E5}" type="datetimeFigureOut">
              <a:rPr lang="en-US" smtClean="0"/>
              <a:t>2/15/2018</a:t>
            </a:fld>
            <a:endParaRPr lang="en-US"/>
          </a:p>
        </p:txBody>
      </p:sp>
      <p:sp>
        <p:nvSpPr>
          <p:cNvPr id="4" name="Footer Placeholder 3">
            <a:extLst>
              <a:ext uri="{FF2B5EF4-FFF2-40B4-BE49-F238E27FC236}">
                <a16:creationId xmlns:a16="http://schemas.microsoft.com/office/drawing/2014/main" id="{8213CCD5-9B67-47A9-B0DC-B9F962ACFE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F1995CD-E8E5-4DA6-9056-584280CB6A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FC5A47-5C2C-49A6-970C-2CA995E3F87C}" type="slidenum">
              <a:rPr lang="en-US" smtClean="0"/>
              <a:t>‹#›</a:t>
            </a:fld>
            <a:endParaRPr lang="en-US"/>
          </a:p>
        </p:txBody>
      </p:sp>
    </p:spTree>
    <p:extLst>
      <p:ext uri="{BB962C8B-B14F-4D97-AF65-F5344CB8AC3E}">
        <p14:creationId xmlns:p14="http://schemas.microsoft.com/office/powerpoint/2010/main" val="30361124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416238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4871396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9135220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1408862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419006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586113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06467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4235861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874510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99125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289370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399698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87737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29214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507150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619373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568837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B9A9B5-E00C-4F94-89AE-138A08718122}" type="datetimeFigureOut">
              <a:rPr lang="id-ID" smtClean="0"/>
              <a:t>15/02/2018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572613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3"/>
          <p:cNvSpPr>
            <a:spLocks noGrp="1"/>
          </p:cNvSpPr>
          <p:nvPr>
            <p:ph type="ftr" sz="quarter" idx="11"/>
          </p:nvPr>
        </p:nvSpPr>
        <p:spPr/>
        <p:txBody>
          <a:bodyPr/>
          <a:lstStyle/>
          <a:p>
            <a:endParaRPr lang="id-ID"/>
          </a:p>
        </p:txBody>
      </p:sp>
      <p:sp>
        <p:nvSpPr>
          <p:cNvPr id="6" name="Slide Number Placeholder 4"/>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761754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2"/>
          <p:cNvSpPr>
            <a:spLocks noGrp="1"/>
          </p:cNvSpPr>
          <p:nvPr>
            <p:ph type="ftr" sz="quarter" idx="11"/>
          </p:nvPr>
        </p:nvSpPr>
        <p:spPr/>
        <p:txBody>
          <a:bodyPr/>
          <a:lstStyle/>
          <a:p>
            <a:endParaRPr lang="id-ID"/>
          </a:p>
        </p:txBody>
      </p:sp>
      <p:sp>
        <p:nvSpPr>
          <p:cNvPr id="6" name="Slide Number Placeholder 3"/>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106377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5"/>
          <p:cNvSpPr>
            <a:spLocks noGrp="1"/>
          </p:cNvSpPr>
          <p:nvPr>
            <p:ph type="ftr" sz="quarter" idx="11"/>
          </p:nvPr>
        </p:nvSpPr>
        <p:spPr/>
        <p:txBody>
          <a:bodyPr/>
          <a:lstStyle/>
          <a:p>
            <a:endParaRPr lang="id-ID"/>
          </a:p>
        </p:txBody>
      </p:sp>
      <p:sp>
        <p:nvSpPr>
          <p:cNvPr id="6"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937642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820365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578939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613641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11670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756800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176821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931691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633723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201667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93820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986559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40921042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5910771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240492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B9A9B5-E00C-4F94-89AE-138A08718122}" type="datetimeFigureOut">
              <a:rPr lang="id-ID" smtClean="0"/>
              <a:t>15/02/2018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511259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4015153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3"/>
          <p:cNvSpPr>
            <a:spLocks noGrp="1"/>
          </p:cNvSpPr>
          <p:nvPr>
            <p:ph type="ftr" sz="quarter" idx="11"/>
          </p:nvPr>
        </p:nvSpPr>
        <p:spPr/>
        <p:txBody>
          <a:bodyPr/>
          <a:lstStyle/>
          <a:p>
            <a:endParaRPr lang="id-ID"/>
          </a:p>
        </p:txBody>
      </p:sp>
      <p:sp>
        <p:nvSpPr>
          <p:cNvPr id="6" name="Slide Number Placeholder 4"/>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9016670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2"/>
          <p:cNvSpPr>
            <a:spLocks noGrp="1"/>
          </p:cNvSpPr>
          <p:nvPr>
            <p:ph type="ftr" sz="quarter" idx="11"/>
          </p:nvPr>
        </p:nvSpPr>
        <p:spPr/>
        <p:txBody>
          <a:bodyPr/>
          <a:lstStyle/>
          <a:p>
            <a:endParaRPr lang="id-ID"/>
          </a:p>
        </p:txBody>
      </p:sp>
      <p:sp>
        <p:nvSpPr>
          <p:cNvPr id="6" name="Slide Number Placeholder 3"/>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2256204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5"/>
          <p:cNvSpPr>
            <a:spLocks noGrp="1"/>
          </p:cNvSpPr>
          <p:nvPr>
            <p:ph type="ftr" sz="quarter" idx="11"/>
          </p:nvPr>
        </p:nvSpPr>
        <p:spPr/>
        <p:txBody>
          <a:bodyPr/>
          <a:lstStyle/>
          <a:p>
            <a:endParaRPr lang="id-ID"/>
          </a:p>
        </p:txBody>
      </p:sp>
      <p:sp>
        <p:nvSpPr>
          <p:cNvPr id="6"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505462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903442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5315610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930735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983218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3022195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8344517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66705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B9A9B5-E00C-4F94-89AE-138A08718122}" type="datetimeFigureOut">
              <a:rPr lang="id-ID" smtClean="0"/>
              <a:t>15/02/2018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977565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1027007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6457844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4683047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2974488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396497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12237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B9A9B5-E00C-4F94-89AE-138A08718122}" type="datetimeFigureOut">
              <a:rPr lang="id-ID" smtClean="0"/>
              <a:t>15/02/2018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6073265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3"/>
          <p:cNvSpPr>
            <a:spLocks noGrp="1"/>
          </p:cNvSpPr>
          <p:nvPr>
            <p:ph type="ftr" sz="quarter" idx="11"/>
          </p:nvPr>
        </p:nvSpPr>
        <p:spPr/>
        <p:txBody>
          <a:bodyPr/>
          <a:lstStyle/>
          <a:p>
            <a:endParaRPr lang="id-ID"/>
          </a:p>
        </p:txBody>
      </p:sp>
      <p:sp>
        <p:nvSpPr>
          <p:cNvPr id="6" name="Slide Number Placeholder 4"/>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6746508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2"/>
          <p:cNvSpPr>
            <a:spLocks noGrp="1"/>
          </p:cNvSpPr>
          <p:nvPr>
            <p:ph type="ftr" sz="quarter" idx="11"/>
          </p:nvPr>
        </p:nvSpPr>
        <p:spPr/>
        <p:txBody>
          <a:bodyPr/>
          <a:lstStyle/>
          <a:p>
            <a:endParaRPr lang="id-ID"/>
          </a:p>
        </p:txBody>
      </p:sp>
      <p:sp>
        <p:nvSpPr>
          <p:cNvPr id="6" name="Slide Number Placeholder 3"/>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1891343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5"/>
          <p:cNvSpPr>
            <a:spLocks noGrp="1"/>
          </p:cNvSpPr>
          <p:nvPr>
            <p:ph type="ftr" sz="quarter" idx="11"/>
          </p:nvPr>
        </p:nvSpPr>
        <p:spPr/>
        <p:txBody>
          <a:bodyPr/>
          <a:lstStyle/>
          <a:p>
            <a:endParaRPr lang="id-ID"/>
          </a:p>
        </p:txBody>
      </p:sp>
      <p:sp>
        <p:nvSpPr>
          <p:cNvPr id="6"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10646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3"/>
          <p:cNvSpPr>
            <a:spLocks noGrp="1"/>
          </p:cNvSpPr>
          <p:nvPr>
            <p:ph type="ftr" sz="quarter" idx="11"/>
          </p:nvPr>
        </p:nvSpPr>
        <p:spPr/>
        <p:txBody>
          <a:bodyPr/>
          <a:lstStyle/>
          <a:p>
            <a:endParaRPr lang="id-ID"/>
          </a:p>
        </p:txBody>
      </p:sp>
      <p:sp>
        <p:nvSpPr>
          <p:cNvPr id="6" name="Slide Number Placeholder 4"/>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0484577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422387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5312827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9947339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3440513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2197382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5829851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908829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6184718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41263220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80330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2"/>
          <p:cNvSpPr>
            <a:spLocks noGrp="1"/>
          </p:cNvSpPr>
          <p:nvPr>
            <p:ph type="ftr" sz="quarter" idx="11"/>
          </p:nvPr>
        </p:nvSpPr>
        <p:spPr/>
        <p:txBody>
          <a:bodyPr/>
          <a:lstStyle/>
          <a:p>
            <a:endParaRPr lang="id-ID"/>
          </a:p>
        </p:txBody>
      </p:sp>
      <p:sp>
        <p:nvSpPr>
          <p:cNvPr id="6" name="Slide Number Placeholder 3"/>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5120776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6173596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0054693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9401152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B9A9B5-E00C-4F94-89AE-138A08718122}" type="datetimeFigureOut">
              <a:rPr lang="id-ID" smtClean="0"/>
              <a:t>15/02/2018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40069917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3"/>
          <p:cNvSpPr>
            <a:spLocks noGrp="1"/>
          </p:cNvSpPr>
          <p:nvPr>
            <p:ph type="ftr" sz="quarter" idx="11"/>
          </p:nvPr>
        </p:nvSpPr>
        <p:spPr/>
        <p:txBody>
          <a:bodyPr/>
          <a:lstStyle/>
          <a:p>
            <a:endParaRPr lang="id-ID"/>
          </a:p>
        </p:txBody>
      </p:sp>
      <p:sp>
        <p:nvSpPr>
          <p:cNvPr id="6" name="Slide Number Placeholder 4"/>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8431500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2"/>
          <p:cNvSpPr>
            <a:spLocks noGrp="1"/>
          </p:cNvSpPr>
          <p:nvPr>
            <p:ph type="ftr" sz="quarter" idx="11"/>
          </p:nvPr>
        </p:nvSpPr>
        <p:spPr/>
        <p:txBody>
          <a:bodyPr/>
          <a:lstStyle/>
          <a:p>
            <a:endParaRPr lang="id-ID"/>
          </a:p>
        </p:txBody>
      </p:sp>
      <p:sp>
        <p:nvSpPr>
          <p:cNvPr id="6" name="Slide Number Placeholder 3"/>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156511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5"/>
          <p:cNvSpPr>
            <a:spLocks noGrp="1"/>
          </p:cNvSpPr>
          <p:nvPr>
            <p:ph type="ftr" sz="quarter" idx="11"/>
          </p:nvPr>
        </p:nvSpPr>
        <p:spPr/>
        <p:txBody>
          <a:bodyPr/>
          <a:lstStyle/>
          <a:p>
            <a:endParaRPr lang="id-ID"/>
          </a:p>
        </p:txBody>
      </p:sp>
      <p:sp>
        <p:nvSpPr>
          <p:cNvPr id="6"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3869971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8796999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2241940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10131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5"/>
          <p:cNvSpPr>
            <a:spLocks noGrp="1"/>
          </p:cNvSpPr>
          <p:nvPr>
            <p:ph type="ftr" sz="quarter" idx="11"/>
          </p:nvPr>
        </p:nvSpPr>
        <p:spPr/>
        <p:txBody>
          <a:bodyPr/>
          <a:lstStyle/>
          <a:p>
            <a:endParaRPr lang="id-ID"/>
          </a:p>
        </p:txBody>
      </p:sp>
      <p:sp>
        <p:nvSpPr>
          <p:cNvPr id="6"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2772145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0489419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8610092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0277028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40346557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2150662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9149538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6047894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346573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0702468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51369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6391131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B9A9B5-E00C-4F94-89AE-138A08718122}" type="datetimeFigureOut">
              <a:rPr lang="id-ID" smtClean="0"/>
              <a:t>15/02/2018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9411082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3"/>
          <p:cNvSpPr>
            <a:spLocks noGrp="1"/>
          </p:cNvSpPr>
          <p:nvPr>
            <p:ph type="ftr" sz="quarter" idx="11"/>
          </p:nvPr>
        </p:nvSpPr>
        <p:spPr/>
        <p:txBody>
          <a:bodyPr/>
          <a:lstStyle/>
          <a:p>
            <a:endParaRPr lang="id-ID"/>
          </a:p>
        </p:txBody>
      </p:sp>
      <p:sp>
        <p:nvSpPr>
          <p:cNvPr id="6" name="Slide Number Placeholder 4"/>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3804659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2"/>
          <p:cNvSpPr>
            <a:spLocks noGrp="1"/>
          </p:cNvSpPr>
          <p:nvPr>
            <p:ph type="ftr" sz="quarter" idx="11"/>
          </p:nvPr>
        </p:nvSpPr>
        <p:spPr/>
        <p:txBody>
          <a:bodyPr/>
          <a:lstStyle/>
          <a:p>
            <a:endParaRPr lang="id-ID"/>
          </a:p>
        </p:txBody>
      </p:sp>
      <p:sp>
        <p:nvSpPr>
          <p:cNvPr id="6" name="Slide Number Placeholder 3"/>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1732570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5"/>
          <p:cNvSpPr>
            <a:spLocks noGrp="1"/>
          </p:cNvSpPr>
          <p:nvPr>
            <p:ph type="ftr" sz="quarter" idx="11"/>
          </p:nvPr>
        </p:nvSpPr>
        <p:spPr/>
        <p:txBody>
          <a:bodyPr/>
          <a:lstStyle/>
          <a:p>
            <a:endParaRPr lang="id-ID"/>
          </a:p>
        </p:txBody>
      </p:sp>
      <p:sp>
        <p:nvSpPr>
          <p:cNvPr id="6"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9857923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21919044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B9A9B5-E00C-4F94-89AE-138A08718122}" type="datetimeFigureOut">
              <a:rPr lang="id-ID" smtClean="0"/>
              <a:t>15/02/2018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1963287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8786643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42735482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9350170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B9A9B5-E00C-4F94-89AE-138A08718122}" type="datetimeFigureOut">
              <a:rPr lang="id-ID" smtClean="0"/>
              <a:t>15/02/2018</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14A9318-D5FC-4CAD-BFF5-69A3948F882B}" type="slidenum">
              <a:rPr lang="id-ID" smtClean="0"/>
              <a:t>‹#›</a:t>
            </a:fld>
            <a:endParaRPr lang="id-ID"/>
          </a:p>
        </p:txBody>
      </p:sp>
    </p:spTree>
    <p:extLst>
      <p:ext uri="{BB962C8B-B14F-4D97-AF65-F5344CB8AC3E}">
        <p14:creationId xmlns:p14="http://schemas.microsoft.com/office/powerpoint/2010/main" val="374676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6.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7B9A9B5-E00C-4F94-89AE-138A08718122}" type="datetimeFigureOut">
              <a:rPr lang="id-ID" smtClean="0"/>
              <a:t>15/02/2018</a:t>
            </a:fld>
            <a:endParaRPr lang="id-ID"/>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d-ID"/>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14A9318-D5FC-4CAD-BFF5-69A3948F882B}" type="slidenum">
              <a:rPr lang="id-ID" smtClean="0"/>
              <a:t>‹#›</a:t>
            </a:fld>
            <a:endParaRPr lang="id-ID"/>
          </a:p>
        </p:txBody>
      </p:sp>
    </p:spTree>
    <p:extLst>
      <p:ext uri="{BB962C8B-B14F-4D97-AF65-F5344CB8AC3E}">
        <p14:creationId xmlns:p14="http://schemas.microsoft.com/office/powerpoint/2010/main" val="355684562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7B9A9B5-E00C-4F94-89AE-138A08718122}" type="datetimeFigureOut">
              <a:rPr lang="id-ID" smtClean="0"/>
              <a:t>15/02/2018</a:t>
            </a:fld>
            <a:endParaRPr lang="id-ID"/>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d-ID"/>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14A9318-D5FC-4CAD-BFF5-69A3948F882B}" type="slidenum">
              <a:rPr lang="id-ID" smtClean="0"/>
              <a:t>‹#›</a:t>
            </a:fld>
            <a:endParaRPr lang="id-ID"/>
          </a:p>
        </p:txBody>
      </p:sp>
    </p:spTree>
    <p:extLst>
      <p:ext uri="{BB962C8B-B14F-4D97-AF65-F5344CB8AC3E}">
        <p14:creationId xmlns:p14="http://schemas.microsoft.com/office/powerpoint/2010/main" val="326854106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7B9A9B5-E00C-4F94-89AE-138A08718122}" type="datetimeFigureOut">
              <a:rPr lang="id-ID" smtClean="0"/>
              <a:t>15/02/2018</a:t>
            </a:fld>
            <a:endParaRPr lang="id-ID"/>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d-ID"/>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14A9318-D5FC-4CAD-BFF5-69A3948F882B}" type="slidenum">
              <a:rPr lang="id-ID" smtClean="0"/>
              <a:t>‹#›</a:t>
            </a:fld>
            <a:endParaRPr lang="id-ID"/>
          </a:p>
        </p:txBody>
      </p:sp>
    </p:spTree>
    <p:extLst>
      <p:ext uri="{BB962C8B-B14F-4D97-AF65-F5344CB8AC3E}">
        <p14:creationId xmlns:p14="http://schemas.microsoft.com/office/powerpoint/2010/main" val="142779444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7B9A9B5-E00C-4F94-89AE-138A08718122}" type="datetimeFigureOut">
              <a:rPr lang="id-ID" smtClean="0"/>
              <a:t>15/02/2018</a:t>
            </a:fld>
            <a:endParaRPr lang="id-ID"/>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d-ID"/>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14A9318-D5FC-4CAD-BFF5-69A3948F882B}" type="slidenum">
              <a:rPr lang="id-ID" smtClean="0"/>
              <a:t>‹#›</a:t>
            </a:fld>
            <a:endParaRPr lang="id-ID"/>
          </a:p>
        </p:txBody>
      </p:sp>
    </p:spTree>
    <p:extLst>
      <p:ext uri="{BB962C8B-B14F-4D97-AF65-F5344CB8AC3E}">
        <p14:creationId xmlns:p14="http://schemas.microsoft.com/office/powerpoint/2010/main" val="235145315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7B9A9B5-E00C-4F94-89AE-138A08718122}" type="datetimeFigureOut">
              <a:rPr lang="id-ID" smtClean="0"/>
              <a:t>15/02/2018</a:t>
            </a:fld>
            <a:endParaRPr lang="id-ID"/>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d-ID"/>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14A9318-D5FC-4CAD-BFF5-69A3948F882B}" type="slidenum">
              <a:rPr lang="id-ID" smtClean="0"/>
              <a:t>‹#›</a:t>
            </a:fld>
            <a:endParaRPr lang="id-ID"/>
          </a:p>
        </p:txBody>
      </p:sp>
    </p:spTree>
    <p:extLst>
      <p:ext uri="{BB962C8B-B14F-4D97-AF65-F5344CB8AC3E}">
        <p14:creationId xmlns:p14="http://schemas.microsoft.com/office/powerpoint/2010/main" val="89920190"/>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7B9A9B5-E00C-4F94-89AE-138A08718122}" type="datetimeFigureOut">
              <a:rPr lang="id-ID" smtClean="0"/>
              <a:t>15/02/2018</a:t>
            </a:fld>
            <a:endParaRPr lang="id-ID"/>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d-ID"/>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14A9318-D5FC-4CAD-BFF5-69A3948F882B}" type="slidenum">
              <a:rPr lang="id-ID" smtClean="0"/>
              <a:t>‹#›</a:t>
            </a:fld>
            <a:endParaRPr lang="id-ID"/>
          </a:p>
        </p:txBody>
      </p:sp>
    </p:spTree>
    <p:extLst>
      <p:ext uri="{BB962C8B-B14F-4D97-AF65-F5344CB8AC3E}">
        <p14:creationId xmlns:p14="http://schemas.microsoft.com/office/powerpoint/2010/main" val="1427226482"/>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253" y="260648"/>
            <a:ext cx="8229600" cy="1143000"/>
          </a:xfrm>
        </p:spPr>
        <p:txBody>
          <a:bodyPr>
            <a:normAutofit fontScale="90000"/>
          </a:bodyPr>
          <a:lstStyle/>
          <a:p>
            <a:r>
              <a:rPr lang="id-ID" b="1" dirty="0"/>
              <a:t>POTENSI EKONOMI KREATIF INDONESIA PADA SEKTOR KULINER</a:t>
            </a:r>
          </a:p>
        </p:txBody>
      </p:sp>
      <p:sp>
        <p:nvSpPr>
          <p:cNvPr id="3" name="Content Placeholder 2"/>
          <p:cNvSpPr>
            <a:spLocks noGrp="1"/>
          </p:cNvSpPr>
          <p:nvPr>
            <p:ph idx="1"/>
          </p:nvPr>
        </p:nvSpPr>
        <p:spPr>
          <a:xfrm>
            <a:off x="2843807" y="4437112"/>
            <a:ext cx="5112569" cy="1800200"/>
          </a:xfrm>
        </p:spPr>
        <p:txBody>
          <a:bodyPr>
            <a:normAutofit fontScale="92500" lnSpcReduction="10000"/>
          </a:bodyPr>
          <a:lstStyle/>
          <a:p>
            <a:pPr algn="ctr">
              <a:buNone/>
            </a:pPr>
            <a:r>
              <a:rPr lang="id-ID" sz="1800" dirty="0"/>
              <a:t> </a:t>
            </a:r>
            <a:r>
              <a:rPr lang="id-ID" sz="1800" b="1" dirty="0">
                <a:solidFill>
                  <a:srgbClr val="FFFF00"/>
                </a:solidFill>
              </a:rPr>
              <a:t>PROF. DR. BUDI EKO SOETJIPTO., M.ED., M.SI</a:t>
            </a:r>
          </a:p>
          <a:p>
            <a:pPr algn="ctr">
              <a:buNone/>
            </a:pPr>
            <a:endParaRPr lang="en-US" sz="1800" b="1" dirty="0">
              <a:solidFill>
                <a:srgbClr val="FFFF00"/>
              </a:solidFill>
            </a:endParaRPr>
          </a:p>
          <a:p>
            <a:pPr algn="ctr">
              <a:buNone/>
            </a:pPr>
            <a:r>
              <a:rPr lang="id-ID" sz="1800" b="1" dirty="0">
                <a:solidFill>
                  <a:srgbClr val="FFFF00"/>
                </a:solidFill>
              </a:rPr>
              <a:t>FAKULTAS EKONOMI</a:t>
            </a:r>
          </a:p>
          <a:p>
            <a:pPr algn="ctr">
              <a:buNone/>
            </a:pPr>
            <a:r>
              <a:rPr lang="id-ID" sz="1800" b="1" dirty="0">
                <a:solidFill>
                  <a:srgbClr val="FFFF00"/>
                </a:solidFill>
              </a:rPr>
              <a:t>UNIVERSITAS NEGERI MALANG</a:t>
            </a:r>
          </a:p>
          <a:p>
            <a:pPr algn="ctr">
              <a:buNone/>
            </a:pPr>
            <a:r>
              <a:rPr lang="id-ID" sz="1800" b="1" dirty="0">
                <a:solidFill>
                  <a:srgbClr val="FFFF00"/>
                </a:solidFill>
              </a:rPr>
              <a:t>2018</a:t>
            </a:r>
          </a:p>
        </p:txBody>
      </p:sp>
      <p:pic>
        <p:nvPicPr>
          <p:cNvPr id="4" name="Picture 3">
            <a:extLst>
              <a:ext uri="{FF2B5EF4-FFF2-40B4-BE49-F238E27FC236}">
                <a16:creationId xmlns:a16="http://schemas.microsoft.com/office/drawing/2014/main" id="{EE6D60AE-75AB-4E0F-AA58-08FFF70CFFB9}"/>
              </a:ext>
            </a:extLst>
          </p:cNvPr>
          <p:cNvPicPr>
            <a:picLocks noChangeAspect="1"/>
          </p:cNvPicPr>
          <p:nvPr/>
        </p:nvPicPr>
        <p:blipFill>
          <a:blip r:embed="rId2"/>
          <a:stretch>
            <a:fillRect/>
          </a:stretch>
        </p:blipFill>
        <p:spPr>
          <a:xfrm>
            <a:off x="965781" y="1829109"/>
            <a:ext cx="3834888" cy="2412268"/>
          </a:xfrm>
          <a:prstGeom prst="rect">
            <a:avLst/>
          </a:prstGeom>
        </p:spPr>
      </p:pic>
      <p:pic>
        <p:nvPicPr>
          <p:cNvPr id="5" name="Picture 4">
            <a:extLst>
              <a:ext uri="{FF2B5EF4-FFF2-40B4-BE49-F238E27FC236}">
                <a16:creationId xmlns:a16="http://schemas.microsoft.com/office/drawing/2014/main" id="{94F7F26B-4944-402A-B6B9-31EFC2B326C0}"/>
              </a:ext>
            </a:extLst>
          </p:cNvPr>
          <p:cNvPicPr>
            <a:picLocks noChangeAspect="1"/>
          </p:cNvPicPr>
          <p:nvPr/>
        </p:nvPicPr>
        <p:blipFill>
          <a:blip r:embed="rId3"/>
          <a:stretch>
            <a:fillRect/>
          </a:stretch>
        </p:blipFill>
        <p:spPr>
          <a:xfrm>
            <a:off x="4938105" y="1865385"/>
            <a:ext cx="3759729" cy="2420325"/>
          </a:xfrm>
          <a:prstGeom prst="rect">
            <a:avLst/>
          </a:prstGeom>
        </p:spPr>
      </p:pic>
      <p:pic>
        <p:nvPicPr>
          <p:cNvPr id="6" name="Picture 5">
            <a:extLst>
              <a:ext uri="{FF2B5EF4-FFF2-40B4-BE49-F238E27FC236}">
                <a16:creationId xmlns:a16="http://schemas.microsoft.com/office/drawing/2014/main" id="{3F5D180E-4361-49C0-B68D-4902EA7F040F}"/>
              </a:ext>
            </a:extLst>
          </p:cNvPr>
          <p:cNvPicPr>
            <a:picLocks noChangeAspect="1"/>
          </p:cNvPicPr>
          <p:nvPr/>
        </p:nvPicPr>
        <p:blipFill>
          <a:blip r:embed="rId4"/>
          <a:stretch>
            <a:fillRect/>
          </a:stretch>
        </p:blipFill>
        <p:spPr>
          <a:xfrm>
            <a:off x="251520" y="4968564"/>
            <a:ext cx="2250712" cy="9361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1026" name="Picture 2"/>
          <p:cNvPicPr>
            <a:picLocks noGrp="1" noChangeAspect="1" noChangeArrowheads="1"/>
          </p:cNvPicPr>
          <p:nvPr>
            <p:ph idx="1"/>
          </p:nvPr>
        </p:nvPicPr>
        <p:blipFill>
          <a:blip r:embed="rId2"/>
          <a:stretch>
            <a:fillRect/>
          </a:stretch>
        </p:blipFill>
        <p:spPr bwMode="auto">
          <a:xfrm>
            <a:off x="1325563" y="2245519"/>
            <a:ext cx="5715000" cy="3810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3EDCD71-05DA-4F4F-9FA7-C88036CF6327}"/>
              </a:ext>
            </a:extLst>
          </p:cNvPr>
          <p:cNvPicPr>
            <a:picLocks noGrp="1" noChangeAspect="1"/>
          </p:cNvPicPr>
          <p:nvPr>
            <p:ph idx="1"/>
          </p:nvPr>
        </p:nvPicPr>
        <p:blipFill>
          <a:blip r:embed="rId2"/>
          <a:stretch>
            <a:fillRect/>
          </a:stretch>
        </p:blipFill>
        <p:spPr>
          <a:xfrm>
            <a:off x="1015251" y="908720"/>
            <a:ext cx="7113497" cy="5217443"/>
          </a:xfrm>
          <a:prstGeom prst="rect">
            <a:avLst/>
          </a:prstGeom>
        </p:spPr>
      </p:pic>
    </p:spTree>
    <p:extLst>
      <p:ext uri="{BB962C8B-B14F-4D97-AF65-F5344CB8AC3E}">
        <p14:creationId xmlns:p14="http://schemas.microsoft.com/office/powerpoint/2010/main" val="73253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solidFill>
                  <a:schemeClr val="tx1">
                    <a:lumMod val="95000"/>
                  </a:schemeClr>
                </a:solidFill>
              </a:rPr>
              <a:t>PENGERTIAN WISATA KULINER</a:t>
            </a:r>
          </a:p>
        </p:txBody>
      </p:sp>
      <p:sp>
        <p:nvSpPr>
          <p:cNvPr id="3" name="Content Placeholder 2"/>
          <p:cNvSpPr>
            <a:spLocks noGrp="1"/>
          </p:cNvSpPr>
          <p:nvPr>
            <p:ph idx="1"/>
          </p:nvPr>
        </p:nvSpPr>
        <p:spPr>
          <a:xfrm>
            <a:off x="827700" y="2052925"/>
            <a:ext cx="7920764" cy="4195481"/>
          </a:xfrm>
        </p:spPr>
        <p:txBody>
          <a:bodyPr>
            <a:normAutofit/>
          </a:bodyPr>
          <a:lstStyle/>
          <a:p>
            <a:r>
              <a:rPr lang="id-ID" sz="2800" b="1" dirty="0">
                <a:solidFill>
                  <a:srgbClr val="FFFF00"/>
                </a:solidFill>
              </a:rPr>
              <a:t>wisata kuliner adalah bepergian bersama-sama untuk memperluas wawasan mengenai makanan yang belum kita ketahui atau bisa juga kita sudah mengetahui tetapi memang makanan tersebut membuat kita tertarik untuk mencobanya lagi.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6F75-455E-46F0-924C-77056DFAE735}"/>
              </a:ext>
            </a:extLst>
          </p:cNvPr>
          <p:cNvSpPr>
            <a:spLocks noGrp="1"/>
          </p:cNvSpPr>
          <p:nvPr>
            <p:ph type="title"/>
          </p:nvPr>
        </p:nvSpPr>
        <p:spPr/>
        <p:txBody>
          <a:bodyPr/>
          <a:lstStyle/>
          <a:p>
            <a:r>
              <a:rPr lang="en-US" dirty="0"/>
              <a:t>BAHAN DISKUSI</a:t>
            </a:r>
          </a:p>
        </p:txBody>
      </p:sp>
      <p:sp>
        <p:nvSpPr>
          <p:cNvPr id="3" name="Content Placeholder 2">
            <a:extLst>
              <a:ext uri="{FF2B5EF4-FFF2-40B4-BE49-F238E27FC236}">
                <a16:creationId xmlns:a16="http://schemas.microsoft.com/office/drawing/2014/main" id="{F5B7B393-FA7E-441B-8667-C0FAC854398D}"/>
              </a:ext>
            </a:extLst>
          </p:cNvPr>
          <p:cNvSpPr>
            <a:spLocks noGrp="1"/>
          </p:cNvSpPr>
          <p:nvPr>
            <p:ph idx="1"/>
          </p:nvPr>
        </p:nvSpPr>
        <p:spPr/>
        <p:txBody>
          <a:bodyPr/>
          <a:lstStyle/>
          <a:p>
            <a:r>
              <a:rPr lang="en-US" sz="3200" b="1" dirty="0">
                <a:solidFill>
                  <a:srgbClr val="FFFF00"/>
                </a:solidFill>
              </a:rPr>
              <a:t>1. </a:t>
            </a:r>
            <a:r>
              <a:rPr lang="en-US" sz="3200" b="1" dirty="0" err="1">
                <a:solidFill>
                  <a:srgbClr val="FFFF00"/>
                </a:solidFill>
              </a:rPr>
              <a:t>Apa</a:t>
            </a:r>
            <a:r>
              <a:rPr lang="en-US" sz="3200" b="1" dirty="0">
                <a:solidFill>
                  <a:srgbClr val="FFFF00"/>
                </a:solidFill>
              </a:rPr>
              <a:t> </a:t>
            </a:r>
            <a:r>
              <a:rPr lang="en-US" sz="3200" b="1" dirty="0" err="1">
                <a:solidFill>
                  <a:srgbClr val="FFFF00"/>
                </a:solidFill>
              </a:rPr>
              <a:t>kuliner</a:t>
            </a:r>
            <a:r>
              <a:rPr lang="en-US" sz="3200" b="1" dirty="0">
                <a:solidFill>
                  <a:srgbClr val="FFFF00"/>
                </a:solidFill>
              </a:rPr>
              <a:t> </a:t>
            </a:r>
            <a:r>
              <a:rPr lang="en-US" sz="3200" b="1" dirty="0" err="1">
                <a:solidFill>
                  <a:srgbClr val="FFFF00"/>
                </a:solidFill>
              </a:rPr>
              <a:t>khas</a:t>
            </a:r>
            <a:r>
              <a:rPr lang="en-US" sz="3200" b="1" dirty="0">
                <a:solidFill>
                  <a:srgbClr val="FFFF00"/>
                </a:solidFill>
              </a:rPr>
              <a:t> </a:t>
            </a:r>
            <a:r>
              <a:rPr lang="en-US" sz="3200" b="1" dirty="0" err="1">
                <a:solidFill>
                  <a:srgbClr val="FFFF00"/>
                </a:solidFill>
              </a:rPr>
              <a:t>dari</a:t>
            </a:r>
            <a:r>
              <a:rPr lang="en-US" sz="3200" b="1" dirty="0">
                <a:solidFill>
                  <a:srgbClr val="FFFF00"/>
                </a:solidFill>
              </a:rPr>
              <a:t> Bandung, Jakarta, Surabaya, </a:t>
            </a:r>
            <a:r>
              <a:rPr lang="en-US" sz="3200" b="1" dirty="0" err="1">
                <a:solidFill>
                  <a:srgbClr val="FFFF00"/>
                </a:solidFill>
              </a:rPr>
              <a:t>Yogjakarta</a:t>
            </a:r>
            <a:r>
              <a:rPr lang="en-US" sz="3200" b="1" dirty="0">
                <a:solidFill>
                  <a:srgbClr val="FFFF00"/>
                </a:solidFill>
              </a:rPr>
              <a:t>, Semarang, Bali, Padang, </a:t>
            </a:r>
            <a:r>
              <a:rPr lang="en-US" sz="3200" b="1" dirty="0" err="1">
                <a:solidFill>
                  <a:srgbClr val="FFFF00"/>
                </a:solidFill>
              </a:rPr>
              <a:t>Makasar</a:t>
            </a:r>
            <a:r>
              <a:rPr lang="en-US" sz="3200" b="1" dirty="0">
                <a:solidFill>
                  <a:srgbClr val="FFFF00"/>
                </a:solidFill>
              </a:rPr>
              <a:t>, Manado, Malang, Solo?</a:t>
            </a:r>
          </a:p>
          <a:p>
            <a:r>
              <a:rPr lang="en-US" sz="3200" b="1" dirty="0">
                <a:solidFill>
                  <a:srgbClr val="FFFF00"/>
                </a:solidFill>
              </a:rPr>
              <a:t>2. </a:t>
            </a:r>
            <a:r>
              <a:rPr lang="en-US" sz="3200" b="1" dirty="0" err="1">
                <a:solidFill>
                  <a:srgbClr val="FFFF00"/>
                </a:solidFill>
              </a:rPr>
              <a:t>Apa</a:t>
            </a:r>
            <a:r>
              <a:rPr lang="en-US" sz="3200" b="1" dirty="0">
                <a:solidFill>
                  <a:srgbClr val="FFFF00"/>
                </a:solidFill>
              </a:rPr>
              <a:t> </a:t>
            </a:r>
            <a:r>
              <a:rPr lang="en-US" sz="3200" b="1" dirty="0" err="1">
                <a:solidFill>
                  <a:srgbClr val="FFFF00"/>
                </a:solidFill>
              </a:rPr>
              <a:t>kuliner</a:t>
            </a:r>
            <a:r>
              <a:rPr lang="en-US" sz="3200" b="1" dirty="0">
                <a:solidFill>
                  <a:srgbClr val="FFFF00"/>
                </a:solidFill>
              </a:rPr>
              <a:t> </a:t>
            </a:r>
            <a:r>
              <a:rPr lang="en-US" sz="3200" b="1" dirty="0" err="1">
                <a:solidFill>
                  <a:srgbClr val="FFFF00"/>
                </a:solidFill>
              </a:rPr>
              <a:t>terkenal</a:t>
            </a:r>
            <a:r>
              <a:rPr lang="en-US" sz="3200" b="1" dirty="0">
                <a:solidFill>
                  <a:srgbClr val="FFFF00"/>
                </a:solidFill>
              </a:rPr>
              <a:t> </a:t>
            </a:r>
            <a:r>
              <a:rPr lang="en-US" sz="3200" b="1" dirty="0" err="1">
                <a:solidFill>
                  <a:srgbClr val="FFFF00"/>
                </a:solidFill>
              </a:rPr>
              <a:t>dari</a:t>
            </a:r>
            <a:r>
              <a:rPr lang="en-US" sz="3200" b="1" dirty="0">
                <a:solidFill>
                  <a:srgbClr val="FFFF00"/>
                </a:solidFill>
              </a:rPr>
              <a:t> Malaysia, Thailand, India, </a:t>
            </a:r>
            <a:r>
              <a:rPr lang="en-US" sz="3200" b="1" dirty="0" err="1">
                <a:solidFill>
                  <a:srgbClr val="FFFF00"/>
                </a:solidFill>
              </a:rPr>
              <a:t>Cina,Turki</a:t>
            </a:r>
            <a:r>
              <a:rPr lang="en-US" sz="3200" b="1" dirty="0">
                <a:solidFill>
                  <a:srgbClr val="FFFF00"/>
                </a:solidFill>
              </a:rPr>
              <a:t>?</a:t>
            </a:r>
          </a:p>
          <a:p>
            <a:endParaRPr lang="en-US" dirty="0"/>
          </a:p>
        </p:txBody>
      </p:sp>
    </p:spTree>
    <p:extLst>
      <p:ext uri="{BB962C8B-B14F-4D97-AF65-F5344CB8AC3E}">
        <p14:creationId xmlns:p14="http://schemas.microsoft.com/office/powerpoint/2010/main" val="3615566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072626"/>
          </a:xfrm>
        </p:spPr>
        <p:txBody>
          <a:bodyPr/>
          <a:lstStyle/>
          <a:p>
            <a:r>
              <a:rPr lang="en-US" sz="3600" dirty="0"/>
              <a:t>BAHAN DISKUSI</a:t>
            </a:r>
            <a:br>
              <a:rPr lang="en-US" sz="2800" b="1" dirty="0"/>
            </a:br>
            <a:br>
              <a:rPr lang="en-US" sz="2800" dirty="0"/>
            </a:br>
            <a:r>
              <a:rPr lang="en-US" sz="2800" b="1" dirty="0"/>
              <a:t>1</a:t>
            </a:r>
            <a:r>
              <a:rPr lang="en-US" sz="2800" b="1" dirty="0">
                <a:solidFill>
                  <a:srgbClr val="FFFF00"/>
                </a:solidFill>
              </a:rPr>
              <a:t>. </a:t>
            </a:r>
            <a:r>
              <a:rPr lang="en-US" sz="2800" b="1" dirty="0" err="1">
                <a:solidFill>
                  <a:srgbClr val="FFFF00"/>
                </a:solidFill>
              </a:rPr>
              <a:t>Bisnis</a:t>
            </a:r>
            <a:r>
              <a:rPr lang="en-US" sz="2800" b="1" dirty="0">
                <a:solidFill>
                  <a:srgbClr val="FFFF00"/>
                </a:solidFill>
              </a:rPr>
              <a:t> </a:t>
            </a:r>
            <a:r>
              <a:rPr lang="en-US" sz="2800" b="1" dirty="0" err="1">
                <a:solidFill>
                  <a:srgbClr val="FFFF00"/>
                </a:solidFill>
              </a:rPr>
              <a:t>kuliner</a:t>
            </a:r>
            <a:r>
              <a:rPr lang="en-US" sz="2800" b="1" dirty="0">
                <a:solidFill>
                  <a:srgbClr val="FFFF00"/>
                </a:solidFill>
              </a:rPr>
              <a:t> </a:t>
            </a:r>
            <a:r>
              <a:rPr lang="en-US" sz="2800" b="1" dirty="0" err="1">
                <a:solidFill>
                  <a:srgbClr val="FFFF00"/>
                </a:solidFill>
              </a:rPr>
              <a:t>apa</a:t>
            </a:r>
            <a:r>
              <a:rPr lang="en-US" sz="2800" b="1" dirty="0">
                <a:solidFill>
                  <a:srgbClr val="FFFF00"/>
                </a:solidFill>
              </a:rPr>
              <a:t> yang </a:t>
            </a:r>
            <a:r>
              <a:rPr lang="en-US" sz="2800" b="1" dirty="0" err="1">
                <a:solidFill>
                  <a:srgbClr val="FFFF00"/>
                </a:solidFill>
              </a:rPr>
              <a:t>dapat</a:t>
            </a:r>
            <a:r>
              <a:rPr lang="en-US" sz="2800" b="1" dirty="0">
                <a:solidFill>
                  <a:srgbClr val="FFFF00"/>
                </a:solidFill>
              </a:rPr>
              <a:t> </a:t>
            </a:r>
            <a:r>
              <a:rPr lang="en-US" sz="2800" b="1" dirty="0" err="1">
                <a:solidFill>
                  <a:srgbClr val="FFFF00"/>
                </a:solidFill>
              </a:rPr>
              <a:t>kamu</a:t>
            </a:r>
            <a:r>
              <a:rPr lang="en-US" sz="2800" b="1" dirty="0">
                <a:solidFill>
                  <a:srgbClr val="FFFF00"/>
                </a:solidFill>
              </a:rPr>
              <a:t> </a:t>
            </a:r>
            <a:r>
              <a:rPr lang="en-US" sz="2800" b="1" dirty="0" err="1">
                <a:solidFill>
                  <a:srgbClr val="FFFF00"/>
                </a:solidFill>
              </a:rPr>
              <a:t>kembangkan</a:t>
            </a:r>
            <a:r>
              <a:rPr lang="en-US" sz="2800" b="1" dirty="0">
                <a:solidFill>
                  <a:srgbClr val="FFFF00"/>
                </a:solidFill>
              </a:rPr>
              <a:t>?</a:t>
            </a:r>
            <a:br>
              <a:rPr lang="en-US" sz="2800" b="1" dirty="0">
                <a:solidFill>
                  <a:srgbClr val="FFFF00"/>
                </a:solidFill>
              </a:rPr>
            </a:br>
            <a:r>
              <a:rPr lang="en-US" sz="2800" b="1" dirty="0">
                <a:solidFill>
                  <a:srgbClr val="FFFF00"/>
                </a:solidFill>
              </a:rPr>
              <a:t>2. </a:t>
            </a:r>
            <a:r>
              <a:rPr lang="en-US" sz="2800" b="1" dirty="0" err="1">
                <a:solidFill>
                  <a:srgbClr val="FFC000"/>
                </a:solidFill>
              </a:rPr>
              <a:t>Bagaimana</a:t>
            </a:r>
            <a:r>
              <a:rPr lang="en-US" sz="2800" b="1" dirty="0">
                <a:solidFill>
                  <a:srgbClr val="FFC000"/>
                </a:solidFill>
              </a:rPr>
              <a:t> </a:t>
            </a:r>
            <a:r>
              <a:rPr lang="en-US" sz="2800" b="1" dirty="0" err="1">
                <a:solidFill>
                  <a:srgbClr val="FFC000"/>
                </a:solidFill>
              </a:rPr>
              <a:t>mengemas</a:t>
            </a:r>
            <a:r>
              <a:rPr lang="en-US" sz="2800" b="1" dirty="0">
                <a:solidFill>
                  <a:srgbClr val="FFC000"/>
                </a:solidFill>
              </a:rPr>
              <a:t> </a:t>
            </a:r>
            <a:r>
              <a:rPr lang="en-US" sz="2800" b="1" dirty="0" err="1">
                <a:solidFill>
                  <a:srgbClr val="FFC000"/>
                </a:solidFill>
              </a:rPr>
              <a:t>bisnis</a:t>
            </a:r>
            <a:r>
              <a:rPr lang="en-US" sz="2800" b="1" dirty="0">
                <a:solidFill>
                  <a:srgbClr val="FFC000"/>
                </a:solidFill>
              </a:rPr>
              <a:t> </a:t>
            </a:r>
            <a:r>
              <a:rPr lang="en-US" sz="2800" b="1" dirty="0" err="1">
                <a:solidFill>
                  <a:srgbClr val="FFC000"/>
                </a:solidFill>
              </a:rPr>
              <a:t>kuliner</a:t>
            </a:r>
            <a:r>
              <a:rPr lang="en-US" sz="2800" b="1" dirty="0">
                <a:solidFill>
                  <a:srgbClr val="FFC000"/>
                </a:solidFill>
              </a:rPr>
              <a:t> </a:t>
            </a:r>
            <a:r>
              <a:rPr lang="en-US" sz="2800" b="1" dirty="0" err="1">
                <a:solidFill>
                  <a:srgbClr val="FFC000"/>
                </a:solidFill>
              </a:rPr>
              <a:t>ini</a:t>
            </a:r>
            <a:r>
              <a:rPr lang="en-US" sz="2800" b="1" dirty="0">
                <a:solidFill>
                  <a:srgbClr val="FFC000"/>
                </a:solidFill>
              </a:rPr>
              <a:t>?</a:t>
            </a:r>
            <a:br>
              <a:rPr lang="en-US" sz="2800" b="1" dirty="0"/>
            </a:br>
            <a:r>
              <a:rPr lang="en-US" sz="2800" b="1" dirty="0"/>
              <a:t>3. </a:t>
            </a:r>
            <a:r>
              <a:rPr lang="en-US" sz="2800" b="1" dirty="0">
                <a:solidFill>
                  <a:srgbClr val="FFFF00"/>
                </a:solidFill>
              </a:rPr>
              <a:t>Media </a:t>
            </a:r>
            <a:r>
              <a:rPr lang="en-US" sz="2800" b="1" dirty="0" err="1">
                <a:solidFill>
                  <a:srgbClr val="FFFF00"/>
                </a:solidFill>
              </a:rPr>
              <a:t>promosi</a:t>
            </a:r>
            <a:r>
              <a:rPr lang="en-US" sz="2800" b="1" dirty="0">
                <a:solidFill>
                  <a:srgbClr val="FFFF00"/>
                </a:solidFill>
              </a:rPr>
              <a:t> </a:t>
            </a:r>
            <a:r>
              <a:rPr lang="en-US" sz="2800" b="1" dirty="0" err="1">
                <a:solidFill>
                  <a:srgbClr val="FFFF00"/>
                </a:solidFill>
              </a:rPr>
              <a:t>apa</a:t>
            </a:r>
            <a:r>
              <a:rPr lang="en-US" sz="2800" b="1" dirty="0">
                <a:solidFill>
                  <a:srgbClr val="FFFF00"/>
                </a:solidFill>
              </a:rPr>
              <a:t> yang </a:t>
            </a:r>
            <a:r>
              <a:rPr lang="en-US" sz="2800" b="1" dirty="0" err="1">
                <a:solidFill>
                  <a:srgbClr val="FFFF00"/>
                </a:solidFill>
              </a:rPr>
              <a:t>dapat</a:t>
            </a:r>
            <a:r>
              <a:rPr lang="en-US" sz="2800" b="1" dirty="0">
                <a:solidFill>
                  <a:srgbClr val="FFFF00"/>
                </a:solidFill>
              </a:rPr>
              <a:t> </a:t>
            </a:r>
            <a:r>
              <a:rPr lang="en-US" sz="2800" b="1" dirty="0" err="1">
                <a:solidFill>
                  <a:srgbClr val="FFFF00"/>
                </a:solidFill>
              </a:rPr>
              <a:t>kemu</a:t>
            </a:r>
            <a:r>
              <a:rPr lang="en-US" sz="2800" b="1" dirty="0">
                <a:solidFill>
                  <a:srgbClr val="FFFF00"/>
                </a:solidFill>
              </a:rPr>
              <a:t> </a:t>
            </a:r>
            <a:r>
              <a:rPr lang="en-US" sz="2800" b="1" dirty="0" err="1">
                <a:solidFill>
                  <a:srgbClr val="FFFF00"/>
                </a:solidFill>
              </a:rPr>
              <a:t>gunakan</a:t>
            </a:r>
            <a:r>
              <a:rPr lang="en-US" sz="2800" b="1" dirty="0">
                <a:solidFill>
                  <a:srgbClr val="FFFF00"/>
                </a:solidFill>
              </a:rPr>
              <a:t> </a:t>
            </a:r>
            <a:r>
              <a:rPr lang="en-US" sz="2800" b="1" dirty="0" err="1">
                <a:solidFill>
                  <a:srgbClr val="FFFF00"/>
                </a:solidFill>
              </a:rPr>
              <a:t>untuk</a:t>
            </a:r>
            <a:r>
              <a:rPr lang="en-US" sz="2800" b="1" dirty="0">
                <a:solidFill>
                  <a:srgbClr val="FFFF00"/>
                </a:solidFill>
              </a:rPr>
              <a:t> </a:t>
            </a:r>
            <a:r>
              <a:rPr lang="en-US" sz="2800" b="1" dirty="0" err="1">
                <a:solidFill>
                  <a:srgbClr val="FFFF00"/>
                </a:solidFill>
              </a:rPr>
              <a:t>memperkenalkan</a:t>
            </a:r>
            <a:r>
              <a:rPr lang="en-US" sz="2800" b="1" dirty="0">
                <a:solidFill>
                  <a:srgbClr val="FFFF00"/>
                </a:solidFill>
              </a:rPr>
              <a:t> industry </a:t>
            </a:r>
            <a:r>
              <a:rPr lang="en-US" sz="2800" b="1" dirty="0" err="1">
                <a:solidFill>
                  <a:srgbClr val="FFFF00"/>
                </a:solidFill>
              </a:rPr>
              <a:t>kuliner</a:t>
            </a:r>
            <a:r>
              <a:rPr lang="en-US" sz="2800" b="1" dirty="0">
                <a:solidFill>
                  <a:srgbClr val="FFFF00"/>
                </a:solidFill>
              </a:rPr>
              <a:t> </a:t>
            </a:r>
            <a:r>
              <a:rPr lang="en-US" sz="2800" b="1" dirty="0" err="1">
                <a:solidFill>
                  <a:srgbClr val="FFFF00"/>
                </a:solidFill>
              </a:rPr>
              <a:t>ini</a:t>
            </a:r>
            <a:r>
              <a:rPr lang="en-US" sz="2800" b="1" dirty="0">
                <a:solidFill>
                  <a:srgbClr val="FFFF00"/>
                </a:solidFill>
              </a:rPr>
              <a:t>?</a:t>
            </a:r>
            <a:br>
              <a:rPr lang="en-US" sz="2800" b="1" dirty="0">
                <a:solidFill>
                  <a:srgbClr val="FFFF00"/>
                </a:solidFill>
              </a:rPr>
            </a:br>
            <a:r>
              <a:rPr lang="en-US" sz="2800" b="1" dirty="0"/>
              <a:t>4</a:t>
            </a:r>
            <a:r>
              <a:rPr lang="en-US" sz="2800" b="1" dirty="0">
                <a:solidFill>
                  <a:srgbClr val="FFFF00"/>
                </a:solidFill>
              </a:rPr>
              <a:t>. </a:t>
            </a:r>
            <a:r>
              <a:rPr lang="en-US" sz="2800" b="1" dirty="0" err="1">
                <a:solidFill>
                  <a:srgbClr val="FFC000"/>
                </a:solidFill>
              </a:rPr>
              <a:t>Apa</a:t>
            </a:r>
            <a:r>
              <a:rPr lang="en-US" sz="2800" b="1" dirty="0">
                <a:solidFill>
                  <a:srgbClr val="FFC000"/>
                </a:solidFill>
              </a:rPr>
              <a:t> </a:t>
            </a:r>
            <a:r>
              <a:rPr lang="en-US" sz="2800" b="1" dirty="0" err="1">
                <a:solidFill>
                  <a:srgbClr val="FFC000"/>
                </a:solidFill>
              </a:rPr>
              <a:t>kuliner</a:t>
            </a:r>
            <a:r>
              <a:rPr lang="en-US" sz="2800" b="1" dirty="0">
                <a:solidFill>
                  <a:srgbClr val="FFC000"/>
                </a:solidFill>
              </a:rPr>
              <a:t> </a:t>
            </a:r>
            <a:r>
              <a:rPr lang="en-US" sz="2800" b="1" dirty="0" err="1">
                <a:solidFill>
                  <a:srgbClr val="FFC000"/>
                </a:solidFill>
              </a:rPr>
              <a:t>terkenal</a:t>
            </a:r>
            <a:r>
              <a:rPr lang="en-US" sz="2800" b="1" dirty="0">
                <a:solidFill>
                  <a:srgbClr val="FFC000"/>
                </a:solidFill>
              </a:rPr>
              <a:t> </a:t>
            </a:r>
            <a:r>
              <a:rPr lang="en-US" sz="2800" b="1" dirty="0" err="1">
                <a:solidFill>
                  <a:srgbClr val="FFC000"/>
                </a:solidFill>
              </a:rPr>
              <a:t>dari</a:t>
            </a:r>
            <a:r>
              <a:rPr lang="en-US" sz="2800" b="1" dirty="0">
                <a:solidFill>
                  <a:srgbClr val="FFC000"/>
                </a:solidFill>
              </a:rPr>
              <a:t> LN yang </a:t>
            </a:r>
            <a:r>
              <a:rPr lang="en-US" sz="2800" b="1" dirty="0" err="1">
                <a:solidFill>
                  <a:srgbClr val="FFC000"/>
                </a:solidFill>
              </a:rPr>
              <a:t>kamu</a:t>
            </a:r>
            <a:r>
              <a:rPr lang="en-US" sz="2800" b="1" dirty="0">
                <a:solidFill>
                  <a:srgbClr val="FFC000"/>
                </a:solidFill>
              </a:rPr>
              <a:t> </a:t>
            </a:r>
            <a:r>
              <a:rPr lang="en-US" sz="2800" b="1" dirty="0" err="1">
                <a:solidFill>
                  <a:srgbClr val="FFC000"/>
                </a:solidFill>
              </a:rPr>
              <a:t>ketahui</a:t>
            </a:r>
            <a:r>
              <a:rPr lang="en-US" sz="2800" b="1" dirty="0">
                <a:solidFill>
                  <a:srgbClr val="FFC000"/>
                </a:solidFill>
              </a:rPr>
              <a:t>?</a:t>
            </a:r>
            <a:endParaRPr lang="id-ID" sz="2800" b="1" dirty="0">
              <a:solidFill>
                <a:srgbClr val="FFC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B038-9635-44F0-BEDB-22B9B61E6435}"/>
              </a:ext>
            </a:extLst>
          </p:cNvPr>
          <p:cNvSpPr>
            <a:spLocks noGrp="1"/>
          </p:cNvSpPr>
          <p:nvPr>
            <p:ph type="title"/>
          </p:nvPr>
        </p:nvSpPr>
        <p:spPr>
          <a:xfrm>
            <a:off x="1044310" y="2420888"/>
            <a:ext cx="7055380" cy="1400530"/>
          </a:xfrm>
        </p:spPr>
        <p:txBody>
          <a:bodyPr/>
          <a:lstStyle/>
          <a:p>
            <a:pPr algn="ctr"/>
            <a:r>
              <a:rPr lang="en-US" dirty="0" err="1"/>
              <a:t>Terima</a:t>
            </a:r>
            <a:r>
              <a:rPr lang="en-US" dirty="0"/>
              <a:t> </a:t>
            </a:r>
            <a:r>
              <a:rPr lang="en-US" dirty="0" err="1"/>
              <a:t>kasih</a:t>
            </a:r>
            <a:r>
              <a:rPr lang="en-US" dirty="0"/>
              <a:t> </a:t>
            </a:r>
          </a:p>
        </p:txBody>
      </p:sp>
    </p:spTree>
    <p:extLst>
      <p:ext uri="{BB962C8B-B14F-4D97-AF65-F5344CB8AC3E}">
        <p14:creationId xmlns:p14="http://schemas.microsoft.com/office/powerpoint/2010/main" val="228208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60058"/>
          </a:xfrm>
        </p:spPr>
        <p:txBody>
          <a:bodyPr/>
          <a:lstStyle/>
          <a:p>
            <a:pPr algn="ctr"/>
            <a:r>
              <a:rPr lang="en-US" b="1" dirty="0" err="1">
                <a:solidFill>
                  <a:srgbClr val="92D050"/>
                </a:solidFill>
              </a:rPr>
              <a:t>Pengertian</a:t>
            </a:r>
            <a:r>
              <a:rPr lang="en-US" b="1" dirty="0">
                <a:solidFill>
                  <a:srgbClr val="92D050"/>
                </a:solidFill>
              </a:rPr>
              <a:t> </a:t>
            </a:r>
            <a:r>
              <a:rPr lang="en-US" b="1" dirty="0" err="1">
                <a:solidFill>
                  <a:srgbClr val="92D050"/>
                </a:solidFill>
              </a:rPr>
              <a:t>Industri</a:t>
            </a:r>
            <a:r>
              <a:rPr lang="en-US" b="1" dirty="0">
                <a:solidFill>
                  <a:srgbClr val="92D050"/>
                </a:solidFill>
              </a:rPr>
              <a:t> </a:t>
            </a:r>
            <a:r>
              <a:rPr lang="en-US" b="1" dirty="0" err="1">
                <a:solidFill>
                  <a:srgbClr val="92D050"/>
                </a:solidFill>
              </a:rPr>
              <a:t>Kreatif</a:t>
            </a:r>
            <a:endParaRPr lang="id-ID" b="1" dirty="0">
              <a:solidFill>
                <a:srgbClr val="92D050"/>
              </a:solidFill>
            </a:endParaRPr>
          </a:p>
        </p:txBody>
      </p:sp>
      <p:sp>
        <p:nvSpPr>
          <p:cNvPr id="3" name="Content Placeholder 2"/>
          <p:cNvSpPr>
            <a:spLocks noGrp="1"/>
          </p:cNvSpPr>
          <p:nvPr>
            <p:ph idx="1"/>
          </p:nvPr>
        </p:nvSpPr>
        <p:spPr>
          <a:xfrm>
            <a:off x="827700" y="1628801"/>
            <a:ext cx="7848756" cy="4619606"/>
          </a:xfrm>
        </p:spPr>
        <p:txBody>
          <a:bodyPr>
            <a:normAutofit/>
          </a:bodyPr>
          <a:lstStyle/>
          <a:p>
            <a:r>
              <a:rPr lang="id-ID" sz="2800" dirty="0"/>
              <a:t>Kementerian Perdagangan Indonesia menyatakan bahwa Industri kreatif adalah industri yang berasal dari pemanfaatan kreativitas, keterampilan serta bakat individu untuk menciptakan kesejahteraan serta lapangan pekerjaan dengan menghasilkan dan mengeksploitasi daya kreasi dan daya cipta individu tersebut.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rgbClr val="00B0F0"/>
                </a:solidFill>
              </a:rPr>
              <a:t>Ekonomi</a:t>
            </a:r>
            <a:r>
              <a:rPr lang="en-US" b="1" dirty="0">
                <a:solidFill>
                  <a:srgbClr val="00B0F0"/>
                </a:solidFill>
              </a:rPr>
              <a:t> </a:t>
            </a:r>
            <a:r>
              <a:rPr lang="en-US" b="1" dirty="0" err="1">
                <a:solidFill>
                  <a:srgbClr val="00B0F0"/>
                </a:solidFill>
              </a:rPr>
              <a:t>Kreatif</a:t>
            </a:r>
            <a:endParaRPr lang="id-ID" b="1" dirty="0">
              <a:solidFill>
                <a:srgbClr val="00B0F0"/>
              </a:solidFill>
            </a:endParaRPr>
          </a:p>
        </p:txBody>
      </p:sp>
      <p:sp>
        <p:nvSpPr>
          <p:cNvPr id="3" name="Content Placeholder 2"/>
          <p:cNvSpPr>
            <a:spLocks noGrp="1"/>
          </p:cNvSpPr>
          <p:nvPr>
            <p:ph idx="1"/>
          </p:nvPr>
        </p:nvSpPr>
        <p:spPr>
          <a:xfrm>
            <a:off x="827700" y="2052925"/>
            <a:ext cx="7776748" cy="4195481"/>
          </a:xfrm>
        </p:spPr>
        <p:txBody>
          <a:bodyPr>
            <a:normAutofit/>
          </a:bodyPr>
          <a:lstStyle/>
          <a:p>
            <a:r>
              <a:rPr lang="id-ID" sz="2800" b="1" dirty="0">
                <a:solidFill>
                  <a:srgbClr val="FFFF00"/>
                </a:solidFill>
              </a:rPr>
              <a:t>Konsep Ekonomi Kreatif merupakan sebuah konsep ekonomi di era ekonomi baru yang mengintensifkan informasi dan kreativitas dengan mengandalkan ide dan stock of knowledge dari Sumber Daya Manusia (SDM) sebagai faktor produksi utama dalam kegiatan ekonominya.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710" y="452718"/>
            <a:ext cx="7055380" cy="528010"/>
          </a:xfrm>
        </p:spPr>
        <p:txBody>
          <a:bodyPr/>
          <a:lstStyle/>
          <a:p>
            <a:pPr algn="ctr"/>
            <a:r>
              <a:rPr lang="id-ID" sz="2000" b="1" dirty="0"/>
              <a:t>JENIS-JENIS EKONOMI KREATIF</a:t>
            </a:r>
          </a:p>
        </p:txBody>
      </p:sp>
      <p:sp>
        <p:nvSpPr>
          <p:cNvPr id="5" name="Content Placeholder 4"/>
          <p:cNvSpPr>
            <a:spLocks noGrp="1"/>
          </p:cNvSpPr>
          <p:nvPr>
            <p:ph idx="1"/>
          </p:nvPr>
        </p:nvSpPr>
        <p:spPr>
          <a:xfrm>
            <a:off x="827700" y="1196753"/>
            <a:ext cx="5256468" cy="5051654"/>
          </a:xfrm>
        </p:spPr>
        <p:txBody>
          <a:bodyPr>
            <a:normAutofit fontScale="40000" lnSpcReduction="20000"/>
          </a:bodyPr>
          <a:lstStyle/>
          <a:p>
            <a:pPr>
              <a:buFont typeface="Wingdings" panose="05000000000000000000" pitchFamily="2" charset="2"/>
              <a:buChar char="v"/>
            </a:pPr>
            <a:r>
              <a:rPr lang="id-ID" sz="3400" b="1" dirty="0">
                <a:solidFill>
                  <a:srgbClr val="FFFF00"/>
                </a:solidFill>
              </a:rPr>
              <a:t>Periklanan (advertising)</a:t>
            </a:r>
            <a:endParaRPr lang="en-US" sz="3400" b="1" dirty="0">
              <a:solidFill>
                <a:srgbClr val="FFFF00"/>
              </a:solidFill>
            </a:endParaRPr>
          </a:p>
          <a:p>
            <a:pPr>
              <a:buFont typeface="Wingdings" panose="05000000000000000000" pitchFamily="2" charset="2"/>
              <a:buChar char="v"/>
            </a:pPr>
            <a:r>
              <a:rPr lang="id-ID" sz="3400" b="1" dirty="0">
                <a:solidFill>
                  <a:srgbClr val="FFFF00"/>
                </a:solidFill>
              </a:rPr>
              <a:t>Arsitektur</a:t>
            </a:r>
            <a:endParaRPr lang="en-US" sz="3400" b="1" dirty="0">
              <a:solidFill>
                <a:srgbClr val="FFFF00"/>
              </a:solidFill>
            </a:endParaRPr>
          </a:p>
          <a:p>
            <a:pPr>
              <a:buFont typeface="Wingdings" panose="05000000000000000000" pitchFamily="2" charset="2"/>
              <a:buChar char="v"/>
            </a:pPr>
            <a:r>
              <a:rPr lang="id-ID" sz="3400" b="1" dirty="0">
                <a:solidFill>
                  <a:srgbClr val="FFFF00"/>
                </a:solidFill>
              </a:rPr>
              <a:t>Pasar Barang Seni </a:t>
            </a:r>
            <a:endParaRPr lang="en-US" sz="3400" b="1" dirty="0">
              <a:solidFill>
                <a:srgbClr val="FFFF00"/>
              </a:solidFill>
            </a:endParaRPr>
          </a:p>
          <a:p>
            <a:pPr>
              <a:buFont typeface="Wingdings" panose="05000000000000000000" pitchFamily="2" charset="2"/>
              <a:buChar char="v"/>
            </a:pPr>
            <a:r>
              <a:rPr lang="id-ID" sz="3400" b="1" dirty="0">
                <a:solidFill>
                  <a:srgbClr val="FFFF00"/>
                </a:solidFill>
              </a:rPr>
              <a:t>Kerajinan (craft)</a:t>
            </a:r>
            <a:endParaRPr lang="en-US" sz="3400" b="1" dirty="0">
              <a:solidFill>
                <a:srgbClr val="FFFF00"/>
              </a:solidFill>
            </a:endParaRPr>
          </a:p>
          <a:p>
            <a:pPr>
              <a:buFont typeface="Wingdings" panose="05000000000000000000" pitchFamily="2" charset="2"/>
              <a:buChar char="v"/>
            </a:pPr>
            <a:r>
              <a:rPr lang="id-ID" sz="3400" b="1" dirty="0">
                <a:solidFill>
                  <a:srgbClr val="FFFF00"/>
                </a:solidFill>
              </a:rPr>
              <a:t>Desain</a:t>
            </a:r>
            <a:endParaRPr lang="en-US" sz="3400" b="1" dirty="0">
              <a:solidFill>
                <a:srgbClr val="FFFF00"/>
              </a:solidFill>
            </a:endParaRPr>
          </a:p>
          <a:p>
            <a:pPr>
              <a:buFont typeface="Wingdings" panose="05000000000000000000" pitchFamily="2" charset="2"/>
              <a:buChar char="v"/>
            </a:pPr>
            <a:r>
              <a:rPr lang="id-ID" sz="3400" b="1" dirty="0">
                <a:solidFill>
                  <a:srgbClr val="FFFF00"/>
                </a:solidFill>
              </a:rPr>
              <a:t>Fesyen (fashion)</a:t>
            </a:r>
            <a:endParaRPr lang="en-US" sz="3400" b="1" dirty="0">
              <a:solidFill>
                <a:srgbClr val="FFFF00"/>
              </a:solidFill>
            </a:endParaRPr>
          </a:p>
          <a:p>
            <a:pPr>
              <a:buFont typeface="Wingdings" panose="05000000000000000000" pitchFamily="2" charset="2"/>
              <a:buChar char="v"/>
            </a:pPr>
            <a:r>
              <a:rPr lang="id-ID" sz="3400" b="1" dirty="0">
                <a:solidFill>
                  <a:srgbClr val="FFFF00"/>
                </a:solidFill>
              </a:rPr>
              <a:t>Video, Film dan Fotografi</a:t>
            </a:r>
            <a:endParaRPr lang="en-US" sz="3400" b="1" dirty="0">
              <a:solidFill>
                <a:srgbClr val="FFFF00"/>
              </a:solidFill>
            </a:endParaRPr>
          </a:p>
          <a:p>
            <a:pPr>
              <a:buFont typeface="Wingdings" panose="05000000000000000000" pitchFamily="2" charset="2"/>
              <a:buChar char="v"/>
            </a:pPr>
            <a:r>
              <a:rPr lang="id-ID" sz="3400" b="1" dirty="0">
                <a:solidFill>
                  <a:srgbClr val="FFFF00"/>
                </a:solidFill>
              </a:rPr>
              <a:t>Permainan Interaktif (game)</a:t>
            </a:r>
            <a:endParaRPr lang="en-US" sz="3400" b="1" dirty="0">
              <a:solidFill>
                <a:srgbClr val="FFFF00"/>
              </a:solidFill>
            </a:endParaRPr>
          </a:p>
          <a:p>
            <a:pPr>
              <a:buFont typeface="Wingdings" panose="05000000000000000000" pitchFamily="2" charset="2"/>
              <a:buChar char="v"/>
            </a:pPr>
            <a:r>
              <a:rPr lang="id-ID" sz="3400" b="1" dirty="0">
                <a:solidFill>
                  <a:srgbClr val="FFFF00"/>
                </a:solidFill>
              </a:rPr>
              <a:t>Musik</a:t>
            </a:r>
            <a:endParaRPr lang="en-US" sz="3400" b="1" dirty="0">
              <a:solidFill>
                <a:srgbClr val="FFFF00"/>
              </a:solidFill>
            </a:endParaRPr>
          </a:p>
          <a:p>
            <a:pPr>
              <a:buFont typeface="Wingdings" panose="05000000000000000000" pitchFamily="2" charset="2"/>
              <a:buChar char="v"/>
            </a:pPr>
            <a:r>
              <a:rPr lang="id-ID" sz="3400" b="1" dirty="0">
                <a:solidFill>
                  <a:srgbClr val="FFFF00"/>
                </a:solidFill>
              </a:rPr>
              <a:t>Seni Pertunjukan (showbiz)</a:t>
            </a:r>
            <a:endParaRPr lang="en-US" sz="3400" b="1" dirty="0">
              <a:solidFill>
                <a:srgbClr val="FFFF00"/>
              </a:solidFill>
            </a:endParaRPr>
          </a:p>
          <a:p>
            <a:pPr>
              <a:buFont typeface="Wingdings" panose="05000000000000000000" pitchFamily="2" charset="2"/>
              <a:buChar char="v"/>
            </a:pPr>
            <a:r>
              <a:rPr lang="id-ID" sz="3400" b="1" dirty="0">
                <a:solidFill>
                  <a:srgbClr val="FFFF00"/>
                </a:solidFill>
              </a:rPr>
              <a:t>Penerbitan dan Percetakan</a:t>
            </a:r>
            <a:endParaRPr lang="en-US" sz="3400" b="1" dirty="0">
              <a:solidFill>
                <a:srgbClr val="FFFF00"/>
              </a:solidFill>
            </a:endParaRPr>
          </a:p>
          <a:p>
            <a:pPr>
              <a:buFont typeface="Wingdings" panose="05000000000000000000" pitchFamily="2" charset="2"/>
              <a:buChar char="v"/>
            </a:pPr>
            <a:r>
              <a:rPr lang="id-ID" sz="3400" b="1" dirty="0">
                <a:solidFill>
                  <a:srgbClr val="FFFF00"/>
                </a:solidFill>
              </a:rPr>
              <a:t>Layanan Komputer dan Piranti Lunak (software)</a:t>
            </a:r>
            <a:endParaRPr lang="en-US" sz="3400" b="1" dirty="0">
              <a:solidFill>
                <a:srgbClr val="FFFF00"/>
              </a:solidFill>
            </a:endParaRPr>
          </a:p>
          <a:p>
            <a:pPr>
              <a:buFont typeface="Wingdings" panose="05000000000000000000" pitchFamily="2" charset="2"/>
              <a:buChar char="v"/>
            </a:pPr>
            <a:r>
              <a:rPr lang="id-ID" sz="3400" b="1" dirty="0">
                <a:solidFill>
                  <a:srgbClr val="FFFF00"/>
                </a:solidFill>
              </a:rPr>
              <a:t>Televisi &amp; Radio (broadcasting)</a:t>
            </a:r>
            <a:endParaRPr lang="en-US" sz="3400" b="1" dirty="0">
              <a:solidFill>
                <a:srgbClr val="FFFF00"/>
              </a:solidFill>
            </a:endParaRPr>
          </a:p>
          <a:p>
            <a:pPr>
              <a:buFont typeface="Wingdings" panose="05000000000000000000" pitchFamily="2" charset="2"/>
              <a:buChar char="v"/>
            </a:pPr>
            <a:r>
              <a:rPr lang="id-ID" sz="3400" b="1" dirty="0">
                <a:solidFill>
                  <a:srgbClr val="FFFF00"/>
                </a:solidFill>
              </a:rPr>
              <a:t>Riset dan Pengembangan (R&amp;D)</a:t>
            </a:r>
            <a:endParaRPr lang="en-US" sz="3400" b="1" dirty="0">
              <a:solidFill>
                <a:srgbClr val="FFFF00"/>
              </a:solidFill>
            </a:endParaRPr>
          </a:p>
          <a:p>
            <a:pPr>
              <a:buFont typeface="Wingdings" panose="05000000000000000000" pitchFamily="2" charset="2"/>
              <a:buChar char="v"/>
            </a:pPr>
            <a:r>
              <a:rPr lang="id-ID" sz="8400" b="1" dirty="0">
                <a:solidFill>
                  <a:srgbClr val="FFFF00"/>
                </a:solidFill>
              </a:rPr>
              <a:t>Kuliner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a:t>Tiga</a:t>
            </a:r>
            <a:r>
              <a:rPr lang="en-US" sz="3600" b="1" dirty="0"/>
              <a:t> </a:t>
            </a:r>
            <a:r>
              <a:rPr lang="en-US" sz="3600" b="1" dirty="0" err="1"/>
              <a:t>sektor</a:t>
            </a:r>
            <a:r>
              <a:rPr lang="en-US" sz="3600" b="1" dirty="0"/>
              <a:t> </a:t>
            </a:r>
            <a:r>
              <a:rPr lang="en-US" sz="3600" b="1" dirty="0" err="1"/>
              <a:t>ekonomi</a:t>
            </a:r>
            <a:r>
              <a:rPr lang="en-US" sz="3600" b="1" dirty="0"/>
              <a:t> </a:t>
            </a:r>
            <a:r>
              <a:rPr lang="en-US" sz="3600" b="1" dirty="0" err="1"/>
              <a:t>kreatif</a:t>
            </a:r>
            <a:br>
              <a:rPr lang="en-US" sz="3600" b="1" dirty="0"/>
            </a:br>
            <a:r>
              <a:rPr lang="en-US" sz="3600" b="1" dirty="0"/>
              <a:t>yang </a:t>
            </a:r>
            <a:r>
              <a:rPr lang="en-US" sz="3600" b="1" dirty="0" err="1"/>
              <a:t>berkembang</a:t>
            </a:r>
            <a:r>
              <a:rPr lang="en-US" sz="3600" b="1" dirty="0"/>
              <a:t> </a:t>
            </a:r>
            <a:r>
              <a:rPr lang="en-US" sz="3600" b="1" dirty="0" err="1"/>
              <a:t>pesat</a:t>
            </a:r>
            <a:r>
              <a:rPr lang="en-US" sz="3600" b="1" dirty="0"/>
              <a:t> </a:t>
            </a:r>
            <a:endParaRPr lang="id-ID" sz="3600" b="1" dirty="0"/>
          </a:p>
        </p:txBody>
      </p:sp>
      <p:sp>
        <p:nvSpPr>
          <p:cNvPr id="3" name="Content Placeholder 2"/>
          <p:cNvSpPr>
            <a:spLocks noGrp="1"/>
          </p:cNvSpPr>
          <p:nvPr>
            <p:ph idx="1"/>
          </p:nvPr>
        </p:nvSpPr>
        <p:spPr/>
        <p:txBody>
          <a:bodyPr>
            <a:normAutofit/>
          </a:bodyPr>
          <a:lstStyle/>
          <a:p>
            <a:r>
              <a:rPr lang="id-ID" sz="4800" b="1" i="1" dirty="0">
                <a:solidFill>
                  <a:srgbClr val="FFFF00"/>
                </a:solidFill>
              </a:rPr>
              <a:t>fashion,</a:t>
            </a:r>
            <a:r>
              <a:rPr lang="id-ID" sz="4800" b="1" dirty="0">
                <a:solidFill>
                  <a:srgbClr val="FFFF00"/>
                </a:solidFill>
              </a:rPr>
              <a:t> </a:t>
            </a:r>
            <a:endParaRPr lang="en-US" sz="4800" b="1" dirty="0">
              <a:solidFill>
                <a:srgbClr val="FFFF00"/>
              </a:solidFill>
            </a:endParaRPr>
          </a:p>
          <a:p>
            <a:r>
              <a:rPr lang="id-ID" sz="4800" b="1" dirty="0">
                <a:solidFill>
                  <a:srgbClr val="FFFF00"/>
                </a:solidFill>
              </a:rPr>
              <a:t>kuliner,</a:t>
            </a:r>
            <a:endParaRPr lang="en-US" sz="4800" b="1" dirty="0">
              <a:solidFill>
                <a:srgbClr val="FFFF00"/>
              </a:solidFill>
            </a:endParaRPr>
          </a:p>
          <a:p>
            <a:r>
              <a:rPr lang="id-ID" sz="4800" b="1" i="1" dirty="0">
                <a:solidFill>
                  <a:srgbClr val="FFFF00"/>
                </a:solidFill>
              </a:rPr>
              <a:t>crafts (</a:t>
            </a:r>
            <a:r>
              <a:rPr lang="id-ID" sz="4800" b="1" dirty="0">
                <a:solidFill>
                  <a:srgbClr val="FFFF00"/>
                </a:solidFill>
              </a:rPr>
              <a:t>kerajinan tangan).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solidFill>
                  <a:schemeClr val="accent6"/>
                </a:solidFill>
              </a:rPr>
              <a:t>DESTINASI WISATA KULINER</a:t>
            </a:r>
          </a:p>
        </p:txBody>
      </p:sp>
      <p:sp>
        <p:nvSpPr>
          <p:cNvPr id="3" name="Content Placeholder 2"/>
          <p:cNvSpPr>
            <a:spLocks noGrp="1"/>
          </p:cNvSpPr>
          <p:nvPr>
            <p:ph idx="1"/>
          </p:nvPr>
        </p:nvSpPr>
        <p:spPr>
          <a:xfrm>
            <a:off x="827700" y="2052925"/>
            <a:ext cx="7704740" cy="4195481"/>
          </a:xfrm>
        </p:spPr>
        <p:txBody>
          <a:bodyPr>
            <a:normAutofit/>
          </a:bodyPr>
          <a:lstStyle/>
          <a:p>
            <a:r>
              <a:rPr lang="id-ID" sz="2800" dirty="0">
                <a:solidFill>
                  <a:srgbClr val="FFFF00"/>
                </a:solidFill>
              </a:rPr>
              <a:t>Bandung bersama empat kota/daerah lainnya yakni Yogyakarta, Solo, Semarang, dan Bali, ditetapkan sebagai destinasi wisata kuliner Indonesia oleh Kementerian Pariwisata. Kedepan, kota-kota itu diharapkan bisa masuk dalam situs warisan dunia UNESCO sehingga makin memberi dampak positif bagi negara.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sz="2400" b="1" dirty="0">
                <a:solidFill>
                  <a:srgbClr val="FFFF00"/>
                </a:solidFill>
              </a:rPr>
              <a:t>Menurut Menpar (data tahun 2015), sektor kuliner memberikan kontribusi kepada pendapatan negara sebesar Rp 208,6 triliun dengan rata-rata pertumbuhan sekitar 4,5 persen pada tahun 2013 lalu. Sementara penyerapan tenaga kerja di sektor kuliner ini mencapai 3,7 juta orang dengan rata rata pertumbuhan mencapai 26 persen.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sz="2800" dirty="0">
                <a:solidFill>
                  <a:srgbClr val="FFFF00"/>
                </a:solidFill>
              </a:rPr>
              <a:t>Kuliner adalah hasil olahan yang berupa masakan berupa lauk-pauk dalam makanan sehari hari , panganan maupun minuman. Kuliner tidak terlepas dari kegiatan masak-memasak yang erat kaitannya dengan konsumsi makanan sehari-hari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B43E8E-1181-44A8-AEC5-95C9190D2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072" y="296652"/>
            <a:ext cx="8352928" cy="626469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2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3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5.xml><?xml version="1.0" encoding="utf-8"?>
<a:theme xmlns:a="http://schemas.openxmlformats.org/drawingml/2006/main" name="4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xml><?xml version="1.0" encoding="utf-8"?>
<a:theme xmlns:a="http://schemas.openxmlformats.org/drawingml/2006/main" name="5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112</TotalTime>
  <Words>391</Words>
  <Application>Microsoft Office PowerPoint</Application>
  <PresentationFormat>On-screen Show (4:3)</PresentationFormat>
  <Paragraphs>41</Paragraphs>
  <Slides>15</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15</vt:i4>
      </vt:variant>
    </vt:vector>
  </HeadingPairs>
  <TitlesOfParts>
    <vt:vector size="26" baseType="lpstr">
      <vt:lpstr>Arial</vt:lpstr>
      <vt:lpstr>Calibri</vt:lpstr>
      <vt:lpstr>Century Gothic</vt:lpstr>
      <vt:lpstr>Wingdings</vt:lpstr>
      <vt:lpstr>Wingdings 3</vt:lpstr>
      <vt:lpstr>Ion</vt:lpstr>
      <vt:lpstr>1_Ion</vt:lpstr>
      <vt:lpstr>2_Ion</vt:lpstr>
      <vt:lpstr>3_Ion</vt:lpstr>
      <vt:lpstr>4_Ion</vt:lpstr>
      <vt:lpstr>5_Ion</vt:lpstr>
      <vt:lpstr>POTENSI EKONOMI KREATIF INDONESIA PADA SEKTOR KULINER</vt:lpstr>
      <vt:lpstr>Pengertian Industri Kreatif</vt:lpstr>
      <vt:lpstr>Ekonomi Kreatif</vt:lpstr>
      <vt:lpstr>JENIS-JENIS EKONOMI KREATIF</vt:lpstr>
      <vt:lpstr>Tiga sektor ekonomi kreatif yang berkembang pesat </vt:lpstr>
      <vt:lpstr>DESTINASI WISATA KULINER</vt:lpstr>
      <vt:lpstr>PowerPoint Presentation</vt:lpstr>
      <vt:lpstr>PowerPoint Presentation</vt:lpstr>
      <vt:lpstr>PowerPoint Presentation</vt:lpstr>
      <vt:lpstr>PowerPoint Presentation</vt:lpstr>
      <vt:lpstr>PowerPoint Presentation</vt:lpstr>
      <vt:lpstr>PENGERTIAN WISATA KULINER</vt:lpstr>
      <vt:lpstr>BAHAN DISKUSI</vt:lpstr>
      <vt:lpstr>BAHAN DISKUSI  1. Bisnis kuliner apa yang dapat kamu kembangkan? 2. Bagaimana mengemas bisnis kuliner ini? 3. Media promosi apa yang dapat kemu gunakan untuk memperkenalkan industry kuliner ini? 4. Apa kuliner terkenal dari LN yang kamu ketahui?</vt:lpstr>
      <vt:lpstr>Terima kasih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NUR</dc:creator>
  <cp:lastModifiedBy>WR 1 UM</cp:lastModifiedBy>
  <cp:revision>17</cp:revision>
  <dcterms:created xsi:type="dcterms:W3CDTF">2018-02-14T22:30:46Z</dcterms:created>
  <dcterms:modified xsi:type="dcterms:W3CDTF">2018-02-15T02:11:18Z</dcterms:modified>
</cp:coreProperties>
</file>