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89" r:id="rId4"/>
    <p:sldId id="288" r:id="rId5"/>
    <p:sldId id="285" r:id="rId6"/>
    <p:sldId id="295" r:id="rId7"/>
    <p:sldId id="296" r:id="rId8"/>
    <p:sldId id="259" r:id="rId9"/>
  </p:sldIdLst>
  <p:sldSz cx="9144000" cy="5143500" type="screen16x9"/>
  <p:notesSz cx="6858000" cy="9144000"/>
  <p:embeddedFontLst>
    <p:embeddedFont>
      <p:font typeface="Segoe UI" pitchFamily="34" charset="0"/>
      <p:regular r:id="rId11"/>
      <p:bold r:id="rId12"/>
      <p:italic r:id="rId13"/>
      <p:boldItalic r:id="rId14"/>
    </p:embeddedFont>
    <p:embeddedFont>
      <p:font typeface="Webdings" pitchFamily="18" charset="2"/>
      <p:regular r:id="rId15"/>
    </p:embeddedFont>
    <p:embeddedFont>
      <p:font typeface="Batang" pitchFamily="18" charset="-127"/>
      <p:regular r:id="rId16"/>
    </p:embeddedFon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Tinos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BED"/>
    <a:srgbClr val="ECC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3A912F-C2BE-4474-B0E1-588B8A4A2FD9}">
  <a:tblStyle styleId="{953A912F-C2BE-4474-B0E1-588B8A4A2F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2853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64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47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ECC1C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2098575" y="1098375"/>
            <a:ext cx="5099400" cy="3135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Shape 12"/>
          <p:cNvSpPr/>
          <p:nvPr/>
        </p:nvSpPr>
        <p:spPr>
          <a:xfrm>
            <a:off x="4238250" y="833037"/>
            <a:ext cx="819900" cy="819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ECC1C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2098575" y="1098375"/>
            <a:ext cx="5099400" cy="3135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238250" y="833037"/>
            <a:ext cx="819900" cy="819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4D4A56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Shape 50"/>
          <p:cNvGrpSpPr/>
          <p:nvPr/>
        </p:nvGrpSpPr>
        <p:grpSpPr>
          <a:xfrm>
            <a:off x="404975" y="441142"/>
            <a:ext cx="8334050" cy="4261216"/>
            <a:chOff x="428900" y="455934"/>
            <a:chExt cx="8334050" cy="4261216"/>
          </a:xfrm>
        </p:grpSpPr>
        <p:sp>
          <p:nvSpPr>
            <p:cNvPr id="51" name="Shape 51"/>
            <p:cNvSpPr/>
            <p:nvPr/>
          </p:nvSpPr>
          <p:spPr>
            <a:xfrm>
              <a:off x="2166250" y="806350"/>
              <a:ext cx="6596700" cy="3910800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090050" y="730150"/>
              <a:ext cx="6596700" cy="391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505100" y="532134"/>
              <a:ext cx="1980300" cy="1980300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28900" y="455934"/>
              <a:ext cx="1980300" cy="1980300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solidFill>
          <a:srgbClr val="4D4A5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Shape 60"/>
          <p:cNvGrpSpPr/>
          <p:nvPr/>
        </p:nvGrpSpPr>
        <p:grpSpPr>
          <a:xfrm>
            <a:off x="404975" y="441142"/>
            <a:ext cx="8334050" cy="4261216"/>
            <a:chOff x="428900" y="455934"/>
            <a:chExt cx="8334050" cy="4261216"/>
          </a:xfrm>
        </p:grpSpPr>
        <p:sp>
          <p:nvSpPr>
            <p:cNvPr id="61" name="Shape 61"/>
            <p:cNvSpPr/>
            <p:nvPr/>
          </p:nvSpPr>
          <p:spPr>
            <a:xfrm>
              <a:off x="2166250" y="806350"/>
              <a:ext cx="6596700" cy="3910800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2090050" y="730150"/>
              <a:ext cx="6596700" cy="391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505100" y="532134"/>
              <a:ext cx="1980300" cy="1980300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428900" y="455934"/>
              <a:ext cx="1980300" cy="1980300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4D4A56"/>
              </a:buClr>
              <a:buSzPct val="100000"/>
              <a:buFont typeface="Tinos"/>
              <a:buChar char="▹"/>
              <a:defRPr sz="3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▸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◦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332759" y="1586675"/>
            <a:ext cx="4459800" cy="144227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2600" i="0" dirty="0" smtClean="0">
                <a:latin typeface="Century Gothic" pitchFamily="34" charset="0"/>
                <a:ea typeface="Batang" pitchFamily="18" charset="-127"/>
              </a:rPr>
              <a:t>KULINER KREATIF</a:t>
            </a:r>
            <a:endParaRPr lang="en" sz="2600" i="0" dirty="0">
              <a:latin typeface="Century Gothic" pitchFamily="34" charset="0"/>
              <a:ea typeface="Batang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242619" y="1028976"/>
            <a:ext cx="640080" cy="2552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66660" y="3142387"/>
            <a:ext cx="239200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RINA RIFQIE MARIANA</a:t>
            </a:r>
            <a:endParaRPr lang="en-GB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3491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itchFamily="34" charset="0"/>
              </a:rPr>
              <a:t>Department of Industrial </a:t>
            </a:r>
            <a:r>
              <a:rPr lang="en-GB" sz="1600" b="1" dirty="0" smtClean="0">
                <a:solidFill>
                  <a:schemeClr val="tx1"/>
                </a:solidFill>
                <a:latin typeface="Century Gothic" pitchFamily="34" charset="0"/>
              </a:rPr>
              <a:t>Technology </a:t>
            </a:r>
            <a:r>
              <a:rPr lang="en-GB" sz="1600" b="1" dirty="0" smtClean="0">
                <a:solidFill>
                  <a:schemeClr val="tx1"/>
                </a:solidFill>
                <a:latin typeface="Century Gothic" pitchFamily="34" charset="0"/>
                <a:sym typeface="Webdings"/>
              </a:rPr>
              <a:t> </a:t>
            </a:r>
            <a:r>
              <a:rPr lang="en-GB" sz="1600" b="1" dirty="0" smtClean="0">
                <a:solidFill>
                  <a:schemeClr val="tx1"/>
                </a:solidFill>
                <a:latin typeface="Century Gothic" pitchFamily="34" charset="0"/>
              </a:rPr>
              <a:t>Faculty </a:t>
            </a:r>
            <a:r>
              <a:rPr lang="en-GB" sz="1600" b="1" dirty="0">
                <a:solidFill>
                  <a:schemeClr val="tx1"/>
                </a:solidFill>
                <a:latin typeface="Century Gothic" pitchFamily="34" charset="0"/>
              </a:rPr>
              <a:t>of </a:t>
            </a:r>
            <a:r>
              <a:rPr lang="en-GB" sz="1600" b="1" dirty="0" smtClean="0">
                <a:solidFill>
                  <a:schemeClr val="tx1"/>
                </a:solidFill>
                <a:latin typeface="Century Gothic" pitchFamily="34" charset="0"/>
              </a:rPr>
              <a:t>Engineering</a:t>
            </a: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  <a:latin typeface="Century Gothic" pitchFamily="34" charset="0"/>
              </a:rPr>
              <a:t>Universitas</a:t>
            </a:r>
            <a:r>
              <a:rPr lang="en-GB" sz="16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Century Gothic" pitchFamily="34" charset="0"/>
              </a:rPr>
              <a:t>Negeri</a:t>
            </a:r>
            <a:r>
              <a:rPr lang="en-GB" sz="1600" b="1" dirty="0">
                <a:solidFill>
                  <a:schemeClr val="tx1"/>
                </a:solidFill>
                <a:latin typeface="Century Gothic" pitchFamily="34" charset="0"/>
              </a:rPr>
              <a:t> Malang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3028950"/>
            <a:ext cx="39624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541179"/>
            <a:ext cx="18288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GB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endParaRPr lang="en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2438400" y="666750"/>
            <a:ext cx="6096000" cy="32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endParaRPr lang="en-GB" sz="1800" b="1" dirty="0" smtClean="0">
              <a:solidFill>
                <a:schemeClr val="tx1"/>
              </a:solidFill>
              <a:latin typeface="Segoe UI" panose="020B0502040204020203" pitchFamily="34" charset="0"/>
              <a:ea typeface="Tinos"/>
              <a:cs typeface="Segoe UI" panose="020B0502040204020203" pitchFamily="34" charset="0"/>
              <a:sym typeface="Tinos"/>
            </a:endParaRPr>
          </a:p>
          <a:p>
            <a:pPr marL="285750" lvl="0" indent="-285750">
              <a:spcBef>
                <a:spcPts val="600"/>
              </a:spcBef>
              <a:buFont typeface="Webdings" panose="05030102010509060703" pitchFamily="18" charset="2"/>
              <a:buChar char=""/>
            </a:pP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Sudah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menjadi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kebijakan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dan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ditetapkan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oleh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kementrian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Pariwisata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bahwa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kuliner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masuk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dalam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industri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kreatif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(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Ekonomi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kreatif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)</a:t>
            </a:r>
          </a:p>
          <a:p>
            <a:pPr marL="285750" lvl="0" indent="-285750">
              <a:spcBef>
                <a:spcPts val="600"/>
              </a:spcBef>
              <a:buFont typeface="Webdings" panose="05030102010509060703" pitchFamily="18" charset="2"/>
              <a:buChar char=""/>
            </a:pP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Indonesia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memiliki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kekayaan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yang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melimpah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memiliki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makanan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khas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dari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33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provinsi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dengan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cita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rasa yang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unik</a:t>
            </a: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dan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karakter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yang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berbeda</a:t>
            </a:r>
            <a:endParaRPr lang="en-GB" sz="1800" dirty="0" smtClean="0">
              <a:solidFill>
                <a:schemeClr val="tx1"/>
              </a:solidFill>
              <a:latin typeface="Segoe UI" panose="020B0502040204020203" pitchFamily="34" charset="0"/>
              <a:ea typeface="Tinos"/>
              <a:cs typeface="Segoe UI" panose="020B0502040204020203" pitchFamily="34" charset="0"/>
              <a:sym typeface="Tinos"/>
            </a:endParaRPr>
          </a:p>
          <a:p>
            <a:pPr marL="285750" lvl="0" indent="-285750">
              <a:spcBef>
                <a:spcPts val="600"/>
              </a:spcBef>
              <a:buFont typeface="Webdings" panose="05030102010509060703" pitchFamily="18" charset="2"/>
              <a:buChar char=""/>
            </a:pP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Target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capaian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kementrian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Pariwisata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, </a:t>
            </a:r>
            <a:r>
              <a:rPr lang="en-US" sz="1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Industri</a:t>
            </a:r>
            <a:r>
              <a:rPr lang="en-US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kuliner</a:t>
            </a:r>
            <a:r>
              <a:rPr lang="en-US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1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berbudaya</a:t>
            </a:r>
            <a:r>
              <a:rPr lang="en-US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1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berdaya</a:t>
            </a:r>
            <a:r>
              <a:rPr lang="en-US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saing</a:t>
            </a:r>
            <a:r>
              <a:rPr lang="en-US" sz="1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1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kreatif</a:t>
            </a:r>
            <a:r>
              <a:rPr lang="en-US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1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dinamis</a:t>
            </a:r>
            <a:r>
              <a:rPr lang="en-US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berkelanjutan</a:t>
            </a:r>
            <a:r>
              <a:rPr lang="en-US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GB" sz="1800" dirty="0" smtClean="0">
              <a:solidFill>
                <a:schemeClr val="tx1"/>
              </a:solidFill>
              <a:latin typeface="Segoe UI" panose="020B0502040204020203" pitchFamily="34" charset="0"/>
              <a:ea typeface="Segoe UI" pitchFamily="34" charset="0"/>
              <a:cs typeface="Segoe UI" pitchFamily="34" charset="0"/>
              <a:sym typeface="Tinos"/>
            </a:endParaRPr>
          </a:p>
          <a:p>
            <a:pPr marL="285750" lvl="0" indent="-285750">
              <a:spcBef>
                <a:spcPts val="600"/>
              </a:spcBef>
              <a:buFont typeface="Webdings" panose="05030102010509060703" pitchFamily="18" charset="2"/>
              <a:buChar char=""/>
            </a:pPr>
            <a:endParaRPr lang="en-GB" sz="1800" dirty="0" smtClean="0">
              <a:solidFill>
                <a:schemeClr val="tx1"/>
              </a:solidFill>
              <a:latin typeface="Segoe UI" panose="020B0502040204020203" pitchFamily="34" charset="0"/>
              <a:ea typeface="Tinos"/>
              <a:cs typeface="Segoe UI" panose="020B0502040204020203" pitchFamily="34" charset="0"/>
              <a:sym typeface="Tinos"/>
            </a:endParaRPr>
          </a:p>
          <a:p>
            <a:pPr marL="285750" lvl="0" indent="-285750">
              <a:spcBef>
                <a:spcPts val="600"/>
              </a:spcBef>
              <a:buFont typeface="Webdings" panose="05030102010509060703" pitchFamily="18" charset="2"/>
              <a:buChar char=""/>
            </a:pPr>
            <a:endParaRPr lang="en-GB" sz="1800" dirty="0" smtClean="0">
              <a:solidFill>
                <a:schemeClr val="tx1"/>
              </a:solidFill>
              <a:latin typeface="Segoe UI" panose="020B0502040204020203" pitchFamily="34" charset="0"/>
              <a:ea typeface="Tinos"/>
              <a:cs typeface="Segoe UI" panose="020B0502040204020203" pitchFamily="34" charset="0"/>
              <a:sym typeface="Tin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2631556" y="895350"/>
            <a:ext cx="5943600" cy="365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endParaRPr lang="en-GB" sz="1800" dirty="0" smtClean="0">
              <a:solidFill>
                <a:schemeClr val="tx1"/>
              </a:solidFill>
              <a:latin typeface="Segoe UI" panose="020B0502040204020203" pitchFamily="34" charset="0"/>
              <a:ea typeface="Tinos"/>
              <a:cs typeface="Segoe UI" panose="020B0502040204020203" pitchFamily="34" charset="0"/>
              <a:sym typeface="Tinos"/>
            </a:endParaRPr>
          </a:p>
        </p:txBody>
      </p:sp>
      <p:sp>
        <p:nvSpPr>
          <p:cNvPr id="4" name="Shape 110"/>
          <p:cNvSpPr txBox="1">
            <a:spLocks/>
          </p:cNvSpPr>
          <p:nvPr/>
        </p:nvSpPr>
        <p:spPr>
          <a:xfrm>
            <a:off x="5562600" y="819150"/>
            <a:ext cx="18288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 sz="1800" b="1" i="1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" sz="1200" b="0" i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KREASI RESEP</a:t>
            </a:r>
            <a:endParaRPr lang="en" sz="1200" b="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hape 110"/>
          <p:cNvSpPr txBox="1">
            <a:spLocks noGrp="1"/>
          </p:cNvSpPr>
          <p:nvPr>
            <p:ph type="title"/>
          </p:nvPr>
        </p:nvSpPr>
        <p:spPr>
          <a:xfrm>
            <a:off x="457200" y="541179"/>
            <a:ext cx="18288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GB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KULINER KREATIF</a:t>
            </a:r>
            <a:endParaRPr lang="en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2117" y="139857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i="1" dirty="0" smtClean="0">
                <a:solidFill>
                  <a:schemeClr val="tx1"/>
                </a:solidFill>
                <a:latin typeface="Segoe UI" panose="020B0502040204020203" pitchFamily="34" charset="0"/>
                <a:ea typeface="Tinos"/>
                <a:cs typeface="Segoe UI" panose="020B0502040204020203" pitchFamily="34" charset="0"/>
                <a:sym typeface="Tinos"/>
              </a:rPr>
              <a:t>Cont’d</a:t>
            </a:r>
            <a:endParaRPr lang="en-GB" sz="1800" i="1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2743200" y="971550"/>
            <a:ext cx="2209800" cy="7143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KREATIFITAS</a:t>
            </a:r>
            <a:endParaRPr lang="en-US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743200" y="1962150"/>
            <a:ext cx="2209800" cy="7620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ESTETIKA</a:t>
            </a:r>
            <a:endParaRPr lang="en-US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743200" y="2952750"/>
            <a:ext cx="2209800" cy="6858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TRADISI</a:t>
            </a:r>
            <a:endParaRPr lang="en-US" b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743200" y="3867150"/>
            <a:ext cx="2209800" cy="6858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KEARIFAN LOKAL</a:t>
            </a:r>
            <a:endParaRPr lang="en-US" b="1" dirty="0"/>
          </a:p>
        </p:txBody>
      </p:sp>
      <p:sp>
        <p:nvSpPr>
          <p:cNvPr id="12" name="Shape 110"/>
          <p:cNvSpPr txBox="1">
            <a:spLocks/>
          </p:cNvSpPr>
          <p:nvPr/>
        </p:nvSpPr>
        <p:spPr>
          <a:xfrm>
            <a:off x="5681328" y="1208079"/>
            <a:ext cx="1802219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 sz="1800" b="1" i="1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" sz="1200" b="0" i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KREASI PENGOLAHAN</a:t>
            </a:r>
            <a:endParaRPr lang="en" sz="1200" b="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hape 110"/>
          <p:cNvSpPr txBox="1">
            <a:spLocks/>
          </p:cNvSpPr>
          <p:nvPr/>
        </p:nvSpPr>
        <p:spPr>
          <a:xfrm>
            <a:off x="5582090" y="1508889"/>
            <a:ext cx="1802219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 sz="1800" b="1" i="1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18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" sz="1200" b="0" i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KREASI PENYAJIAN</a:t>
            </a:r>
            <a:endParaRPr lang="en" sz="1200" b="0" i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Arrow Connector 14"/>
          <p:cNvCxnSpPr>
            <a:stCxn id="2" idx="3"/>
          </p:cNvCxnSpPr>
          <p:nvPr/>
        </p:nvCxnSpPr>
        <p:spPr>
          <a:xfrm flipV="1">
            <a:off x="4953000" y="1047750"/>
            <a:ext cx="728328" cy="2809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  <a:endCxn id="12" idx="1"/>
          </p:cNvCxnSpPr>
          <p:nvPr/>
        </p:nvCxnSpPr>
        <p:spPr>
          <a:xfrm>
            <a:off x="4953000" y="1328700"/>
            <a:ext cx="728328" cy="6987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3"/>
          </p:cNvCxnSpPr>
          <p:nvPr/>
        </p:nvCxnSpPr>
        <p:spPr>
          <a:xfrm>
            <a:off x="4953000" y="1328700"/>
            <a:ext cx="728328" cy="37068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75253" y="1913751"/>
            <a:ext cx="161614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TAMPILAN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44715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MENGGUGAH SELERA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876550"/>
            <a:ext cx="1752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KEBIASAAN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338907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INFORMASI YANG DITERUSKAN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75253" y="3728650"/>
            <a:ext cx="2514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IDENTITAS DAERAH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427595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KARAKTER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endCxn id="9" idx="1"/>
          </p:cNvCxnSpPr>
          <p:nvPr/>
        </p:nvCxnSpPr>
        <p:spPr>
          <a:xfrm flipV="1">
            <a:off x="4953000" y="2052251"/>
            <a:ext cx="822253" cy="290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53000" y="2343150"/>
            <a:ext cx="822253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</p:cNvCxnSpPr>
          <p:nvPr/>
        </p:nvCxnSpPr>
        <p:spPr>
          <a:xfrm flipV="1">
            <a:off x="4953000" y="3015049"/>
            <a:ext cx="822253" cy="280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</p:cNvCxnSpPr>
          <p:nvPr/>
        </p:nvCxnSpPr>
        <p:spPr>
          <a:xfrm>
            <a:off x="4953000" y="3295650"/>
            <a:ext cx="822253" cy="231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</p:cNvCxnSpPr>
          <p:nvPr/>
        </p:nvCxnSpPr>
        <p:spPr>
          <a:xfrm flipV="1">
            <a:off x="4953000" y="3867149"/>
            <a:ext cx="728328" cy="34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53000" y="4210050"/>
            <a:ext cx="822253" cy="20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0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590800" y="998954"/>
            <a:ext cx="5770325" cy="34777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" sz="2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endParaRPr lang="en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endParaRPr lang="en" sz="2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endParaRPr lang="en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endParaRPr lang="en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hape 110"/>
          <p:cNvSpPr txBox="1">
            <a:spLocks noGrp="1"/>
          </p:cNvSpPr>
          <p:nvPr>
            <p:ph type="title"/>
          </p:nvPr>
        </p:nvSpPr>
        <p:spPr>
          <a:xfrm>
            <a:off x="304800" y="541179"/>
            <a:ext cx="19812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GB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ETNIS KULINER YANG BELUM BERKEMBANG</a:t>
            </a:r>
            <a:endParaRPr lang="en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1550"/>
            <a:ext cx="1905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2395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GAMBAR GUDEG JOGJ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108444"/>
            <a:ext cx="1676400" cy="1158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GAMBAR NASI TAHU CAMPU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70" y="1129030"/>
            <a:ext cx="1484630" cy="113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GAMBAR MARTABAK TELUR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05" y="2266950"/>
            <a:ext cx="167449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AMBAR JAJANAN PASAR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0" y="2266951"/>
            <a:ext cx="15468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jajanan pasar dari singko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266951"/>
            <a:ext cx="15633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Related imag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72" y="2266950"/>
            <a:ext cx="1520928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elated image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409951"/>
            <a:ext cx="1501140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gambar stik kenta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88" y="3403601"/>
            <a:ext cx="1649730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GAMBAR keripik bakso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18" y="3409951"/>
            <a:ext cx="1530452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mage result for GAMBAR alen alen trenggalek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18" y="3403600"/>
            <a:ext cx="1494154" cy="107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age result for GAMBAR dodol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20" y="3389866"/>
            <a:ext cx="1464480" cy="1086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6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1613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GB" sz="2000" i="0" dirty="0" smtClean="0">
                <a:solidFill>
                  <a:schemeClr val="tx1"/>
                </a:solidFill>
                <a:latin typeface="+mj-lt"/>
              </a:rPr>
              <a:t>PROSES KREASI</a:t>
            </a:r>
            <a:endParaRPr lang="en" sz="200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2514600" y="829006"/>
            <a:ext cx="5854939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</a:pPr>
            <a:endParaRPr lang="en" sz="1800" dirty="0">
              <a:solidFill>
                <a:srgbClr val="4D4A56"/>
              </a:solidFill>
              <a:latin typeface="Segoe UI" panose="020B0502040204020203" pitchFamily="34" charset="0"/>
              <a:ea typeface="Tinos"/>
              <a:cs typeface="Segoe UI" panose="020B0502040204020203" pitchFamily="34" charset="0"/>
              <a:sym typeface="Tino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971550"/>
            <a:ext cx="5486400" cy="307777"/>
          </a:xfrm>
          <a:prstGeom prst="rect">
            <a:avLst/>
          </a:prstGeom>
          <a:solidFill>
            <a:srgbClr val="F9EB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RISET PASAR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1428750"/>
            <a:ext cx="21336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JURU MASAK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809750"/>
            <a:ext cx="22098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PERTIMBANGAN PRODUK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114550"/>
            <a:ext cx="2209800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SKILL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370951"/>
            <a:ext cx="22098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SUMBER INSPIRASI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686050"/>
            <a:ext cx="220980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TRADISI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952750"/>
            <a:ext cx="22098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KEARIFAN LOKAL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1885950"/>
            <a:ext cx="2057400" cy="276999"/>
          </a:xfrm>
          <a:prstGeom prst="rect">
            <a:avLst/>
          </a:prstGeom>
          <a:solidFill>
            <a:srgbClr val="F9EBED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KONSEPTUALISASI IDE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294751"/>
            <a:ext cx="2057400" cy="276999"/>
          </a:xfrm>
          <a:prstGeom prst="rect">
            <a:avLst/>
          </a:prstGeom>
          <a:solidFill>
            <a:srgbClr val="ECC1C8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EKSPERIMEN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2724150"/>
            <a:ext cx="2057400" cy="276999"/>
          </a:xfrm>
          <a:prstGeom prst="rect">
            <a:avLst/>
          </a:prstGeom>
          <a:solidFill>
            <a:srgbClr val="F9EBED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FINALISASI</a:t>
            </a:r>
            <a:endParaRPr lang="en-US" sz="1200" dirty="0"/>
          </a:p>
        </p:txBody>
      </p:sp>
      <p:cxnSp>
        <p:nvCxnSpPr>
          <p:cNvPr id="13" name="Straight Connector 12"/>
          <p:cNvCxnSpPr>
            <a:stCxn id="4" idx="3"/>
          </p:cNvCxnSpPr>
          <p:nvPr/>
        </p:nvCxnSpPr>
        <p:spPr>
          <a:xfrm flipV="1">
            <a:off x="4876800" y="1948249"/>
            <a:ext cx="152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9200" y="1948249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76800" y="3091249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3"/>
          </p:cNvCxnSpPr>
          <p:nvPr/>
        </p:nvCxnSpPr>
        <p:spPr>
          <a:xfrm flipV="1">
            <a:off x="4876800" y="2253049"/>
            <a:ext cx="152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3"/>
          </p:cNvCxnSpPr>
          <p:nvPr/>
        </p:nvCxnSpPr>
        <p:spPr>
          <a:xfrm flipV="1">
            <a:off x="4876800" y="2509450"/>
            <a:ext cx="152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3"/>
          </p:cNvCxnSpPr>
          <p:nvPr/>
        </p:nvCxnSpPr>
        <p:spPr>
          <a:xfrm flipV="1">
            <a:off x="4876800" y="2824549"/>
            <a:ext cx="152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29200" y="2086749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67000" y="3409950"/>
            <a:ext cx="220980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KREASI RESEP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667000" y="3714750"/>
            <a:ext cx="220980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KREASI  PENGOLAHAN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665228" y="4034170"/>
            <a:ext cx="220980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KREASI PENYAJIAN</a:t>
            </a:r>
            <a:endParaRPr lang="en-US" sz="1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876800" y="3548449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029200" y="3548449"/>
            <a:ext cx="0" cy="624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4876800" y="4172669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5029200" y="3859840"/>
            <a:ext cx="914400" cy="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172200" y="371177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KREATIF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76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10" y="541178"/>
            <a:ext cx="1613400" cy="1039971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PROSES PRODUKSI KULINER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7724" y="742950"/>
            <a:ext cx="5624275" cy="3810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819150"/>
            <a:ext cx="2286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sertifikasi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819150"/>
            <a:ext cx="23622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349573"/>
            <a:ext cx="3886200" cy="307777"/>
          </a:xfrm>
          <a:prstGeom prst="rect">
            <a:avLst/>
          </a:prstGeom>
          <a:solidFill>
            <a:srgbClr val="F9EB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MENDAFTARKAN SERTIFIKASI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400800" y="1126927"/>
            <a:ext cx="45719" cy="222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267200" y="1126927"/>
            <a:ext cx="45719" cy="222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5000" y="1657350"/>
            <a:ext cx="25908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RESTORAN JASA BOGA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114550"/>
            <a:ext cx="12192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Purchasing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09015" y="2114550"/>
            <a:ext cx="112498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24500" y="2114550"/>
            <a:ext cx="12573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2114550"/>
            <a:ext cx="128990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Prepare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2675045"/>
            <a:ext cx="128990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Cooking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524500" y="2675751"/>
            <a:ext cx="12573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Holding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209015" y="2642938"/>
            <a:ext cx="112498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Plating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64888" y="3132951"/>
            <a:ext cx="205740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PROSE MANAJERIAL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08034" y="3409950"/>
            <a:ext cx="131156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MAKANAN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118667" y="4050372"/>
            <a:ext cx="131156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MINUMAN</a:t>
            </a:r>
            <a:endParaRPr lang="en-US" sz="1200" dirty="0"/>
          </a:p>
        </p:txBody>
      </p:sp>
      <p:cxnSp>
        <p:nvCxnSpPr>
          <p:cNvPr id="24" name="Straight Connector 23"/>
          <p:cNvCxnSpPr>
            <a:stCxn id="19" idx="3"/>
          </p:cNvCxnSpPr>
          <p:nvPr/>
        </p:nvCxnSpPr>
        <p:spPr>
          <a:xfrm flipV="1">
            <a:off x="4419600" y="3548449"/>
            <a:ext cx="35190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71507" y="3548450"/>
            <a:ext cx="0" cy="640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30232" y="4188871"/>
            <a:ext cx="341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5868718" y="3738521"/>
            <a:ext cx="1370281" cy="31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PRODUKSI</a:t>
            </a:r>
            <a:endParaRPr lang="en-US" b="1" dirty="0"/>
          </a:p>
        </p:txBody>
      </p:sp>
      <p:sp>
        <p:nvSpPr>
          <p:cNvPr id="30" name="Left-Right Arrow 29"/>
          <p:cNvSpPr/>
          <p:nvPr/>
        </p:nvSpPr>
        <p:spPr>
          <a:xfrm>
            <a:off x="4771507" y="3790950"/>
            <a:ext cx="1097211" cy="1559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12" idx="1"/>
          </p:cNvCxnSpPr>
          <p:nvPr/>
        </p:nvCxnSpPr>
        <p:spPr>
          <a:xfrm>
            <a:off x="4114800" y="2266950"/>
            <a:ext cx="94215" cy="1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3"/>
          </p:cNvCxnSpPr>
          <p:nvPr/>
        </p:nvCxnSpPr>
        <p:spPr>
          <a:xfrm>
            <a:off x="5334000" y="2268439"/>
            <a:ext cx="19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</p:cNvCxnSpPr>
          <p:nvPr/>
        </p:nvCxnSpPr>
        <p:spPr>
          <a:xfrm>
            <a:off x="6781800" y="2268439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</p:cNvCxnSpPr>
          <p:nvPr/>
        </p:nvCxnSpPr>
        <p:spPr>
          <a:xfrm>
            <a:off x="7655353" y="2422327"/>
            <a:ext cx="0" cy="220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781800" y="281425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7" idx="3"/>
          </p:cNvCxnSpPr>
          <p:nvPr/>
        </p:nvCxnSpPr>
        <p:spPr>
          <a:xfrm flipH="1">
            <a:off x="5334000" y="2781437"/>
            <a:ext cx="1905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10" y="541178"/>
            <a:ext cx="1613400" cy="1344771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BISNIS INDUSTRI KULINER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7724" y="1123950"/>
            <a:ext cx="5548075" cy="30960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INDEPENDEN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sz="1600" dirty="0" err="1" smtClean="0"/>
              <a:t>Pemilik</a:t>
            </a:r>
            <a:r>
              <a:rPr lang="en-US" sz="1600" dirty="0" smtClean="0"/>
              <a:t> </a:t>
            </a:r>
            <a:r>
              <a:rPr lang="en-US" sz="1600" dirty="0" err="1" smtClean="0"/>
              <a:t>usaha</a:t>
            </a:r>
            <a:r>
              <a:rPr lang="en-US" sz="1600" dirty="0" smtClean="0"/>
              <a:t> </a:t>
            </a:r>
            <a:r>
              <a:rPr lang="en-US" sz="1600" dirty="0" err="1" smtClean="0"/>
              <a:t>bertanggung</a:t>
            </a:r>
            <a:r>
              <a:rPr lang="en-US" sz="1600" dirty="0" smtClean="0"/>
              <a:t> </a:t>
            </a:r>
            <a:r>
              <a:rPr lang="en-US" sz="1600" dirty="0" err="1" smtClean="0"/>
              <a:t>jawab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proses</a:t>
            </a:r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menjalankan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 err="1" smtClean="0"/>
              <a:t>usahanya</a:t>
            </a:r>
            <a:r>
              <a:rPr lang="en-US" sz="1600" dirty="0" smtClean="0"/>
              <a:t> (</a:t>
            </a:r>
            <a:r>
              <a:rPr lang="en-US" sz="1400" dirty="0" smtClean="0"/>
              <a:t>Full Service </a:t>
            </a:r>
            <a:r>
              <a:rPr lang="en-US" sz="1400" dirty="0" err="1" smtClean="0"/>
              <a:t>Restourant</a:t>
            </a:r>
            <a:r>
              <a:rPr lang="en-US" sz="1400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CHAIN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sz="1600" dirty="0" err="1" smtClean="0"/>
              <a:t>Dimiliki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kelompok</a:t>
            </a:r>
            <a:r>
              <a:rPr lang="en-US" sz="1600" dirty="0" smtClean="0"/>
              <a:t>/ </a:t>
            </a:r>
            <a:r>
              <a:rPr lang="en-US" sz="1600" dirty="0" err="1" smtClean="0"/>
              <a:t>perusahaan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tersebar</a:t>
            </a:r>
            <a:r>
              <a:rPr lang="en-US" sz="1600" dirty="0" smtClean="0"/>
              <a:t> di </a:t>
            </a:r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lokasi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</a:t>
            </a:r>
            <a:r>
              <a:rPr lang="en-US" sz="1600" dirty="0" err="1" smtClean="0"/>
              <a:t>standarisasi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menjalan</a:t>
            </a:r>
            <a:endParaRPr lang="en-US" sz="1600" dirty="0" smtClean="0"/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unit </a:t>
            </a:r>
            <a:r>
              <a:rPr lang="en-US" sz="1600" dirty="0" err="1" smtClean="0"/>
              <a:t>usahanya</a:t>
            </a:r>
            <a:r>
              <a:rPr lang="en-US" sz="1600" dirty="0" smtClean="0"/>
              <a:t> agar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</a:t>
            </a:r>
            <a:r>
              <a:rPr lang="en-US" sz="1600" dirty="0" err="1" smtClean="0"/>
              <a:t>kualitas</a:t>
            </a:r>
            <a:r>
              <a:rPr lang="en-US" sz="1600" dirty="0" smtClean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.</a:t>
            </a:r>
            <a:r>
              <a:rPr lang="en-US" b="1" dirty="0" smtClean="0"/>
              <a:t>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FRANCHISE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sz="1600" dirty="0" err="1" smtClean="0"/>
              <a:t>Serupa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model chain, </a:t>
            </a:r>
            <a:r>
              <a:rPr lang="en-US" sz="1600" dirty="0" err="1" smtClean="0"/>
              <a:t>hanya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pemilik</a:t>
            </a:r>
            <a:r>
              <a:rPr lang="en-US" sz="1600" dirty="0" smtClean="0"/>
              <a:t> </a:t>
            </a:r>
            <a:r>
              <a:rPr lang="en-US" sz="1600" dirty="0" err="1" smtClean="0"/>
              <a:t>usaha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berbeda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03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2366399" y="1200150"/>
            <a:ext cx="43350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0" dirty="0" smtClean="0">
                <a:latin typeface="+mj-lt"/>
              </a:rPr>
              <a:t>Terimakasih</a:t>
            </a:r>
            <a:endParaRPr lang="en" i="0" dirty="0">
              <a:latin typeface="+mj-lt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981199" y="2419350"/>
            <a:ext cx="5105399" cy="152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en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Shape 377"/>
          <p:cNvGrpSpPr/>
          <p:nvPr/>
        </p:nvGrpSpPr>
        <p:grpSpPr>
          <a:xfrm>
            <a:off x="4419600" y="955474"/>
            <a:ext cx="304800" cy="397076"/>
            <a:chOff x="596350" y="929175"/>
            <a:chExt cx="407950" cy="497475"/>
          </a:xfrm>
        </p:grpSpPr>
        <p:sp>
          <p:nvSpPr>
            <p:cNvPr id="7" name="Shape 37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7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380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381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82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8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384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4D4A5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226</Words>
  <Application>Microsoft Office PowerPoint</Application>
  <PresentationFormat>On-screen Show (16:9)</PresentationFormat>
  <Paragraphs>71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Segoe UI</vt:lpstr>
      <vt:lpstr>Webdings</vt:lpstr>
      <vt:lpstr>Batang</vt:lpstr>
      <vt:lpstr>Century Gothic</vt:lpstr>
      <vt:lpstr>Playfair Display</vt:lpstr>
      <vt:lpstr>Wingdings</vt:lpstr>
      <vt:lpstr>Tinos</vt:lpstr>
      <vt:lpstr>Ophelia template</vt:lpstr>
      <vt:lpstr>KULINER KREATIF</vt:lpstr>
      <vt:lpstr>Background </vt:lpstr>
      <vt:lpstr>KULINER KREATIF</vt:lpstr>
      <vt:lpstr>300 ETNIS KULINER YANG BELUM BERKEMBANG</vt:lpstr>
      <vt:lpstr>PROSES KREASI</vt:lpstr>
      <vt:lpstr>PROSES PRODUKSI KULINER</vt:lpstr>
      <vt:lpstr>MODEL BISNIS INDUSTRI KULINER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ANALYSIS OF MEATBALLS BASED ON THE HACCP METHOD</dc:title>
  <dc:creator>Toshibah</dc:creator>
  <cp:lastModifiedBy>lenovo</cp:lastModifiedBy>
  <cp:revision>54</cp:revision>
  <dcterms:modified xsi:type="dcterms:W3CDTF">2018-02-20T08:56:27Z</dcterms:modified>
</cp:coreProperties>
</file>