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281" r:id="rId4"/>
    <p:sldId id="283" r:id="rId5"/>
    <p:sldId id="284" r:id="rId6"/>
    <p:sldId id="285" r:id="rId7"/>
    <p:sldId id="269" r:id="rId8"/>
    <p:sldId id="258" r:id="rId9"/>
    <p:sldId id="257" r:id="rId10"/>
    <p:sldId id="259" r:id="rId11"/>
    <p:sldId id="270" r:id="rId12"/>
    <p:sldId id="260" r:id="rId13"/>
    <p:sldId id="271" r:id="rId14"/>
    <p:sldId id="277" r:id="rId15"/>
    <p:sldId id="278" r:id="rId16"/>
    <p:sldId id="272" r:id="rId17"/>
    <p:sldId id="261" r:id="rId18"/>
    <p:sldId id="275" r:id="rId19"/>
    <p:sldId id="273" r:id="rId20"/>
    <p:sldId id="262" r:id="rId21"/>
    <p:sldId id="274" r:id="rId22"/>
    <p:sldId id="263" r:id="rId23"/>
    <p:sldId id="287" r:id="rId24"/>
    <p:sldId id="26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3" autoAdjust="0"/>
    <p:restoredTop sz="93366"/>
  </p:normalViewPr>
  <p:slideViewPr>
    <p:cSldViewPr snapToGrid="0">
      <p:cViewPr varScale="1">
        <p:scale>
          <a:sx n="62" d="100"/>
          <a:sy n="62" d="100"/>
        </p:scale>
        <p:origin x="2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94344-D14D-4535-8DC1-3406F6719997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24F78-B827-46ED-A516-07A9B7A12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6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 Narrow" charset="0"/>
                <a:cs typeface="Arial Narrow" charset="0"/>
              </a:rPr>
              <a:t>Singapura merupakan pelabuhan nomor dua setelah Shanghai. lalu lintas peti kemas [2013] 32.6 juta TEUS (Twenty Foot Equivalent Unit) (ukuran 20 feet) dan 139 ribu kedatangan kapal. Rotterdam urutan ke-11, Hamburg urutan ke-14. Lalulintas peti kemas Tanjung Priok dan Tanjung Perak, masing-masing 6 juta TEUS dan 3 juta TEUS. pendapatan dari Pelabuhan Singapura mampu menyumbangkan sekitar 7 persen dari Gross Domestic Product (GDP).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AD4FD8-2CF5-0341-8BAC-FBEE9570B98A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9555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 new sea</a:t>
            </a:r>
            <a:r>
              <a:rPr lang="en-US" baseline="0" dirty="0" smtClean="0"/>
              <a:t> ports, 15 new air ports</a:t>
            </a:r>
          </a:p>
          <a:p>
            <a:r>
              <a:rPr lang="en-US" baseline="0" dirty="0" smtClean="0"/>
              <a:t>Short sea shipping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1DD3C-32BA-4705-B1AD-468183BDEBD9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241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A33D-BF4D-4A82-913F-755947E7DD2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2EF8-D436-472F-BE98-6CBEBC67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2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A33D-BF4D-4A82-913F-755947E7DD2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2EF8-D436-472F-BE98-6CBEBC67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A33D-BF4D-4A82-913F-755947E7DD2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2EF8-D436-472F-BE98-6CBEBC67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4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-00332_grey-ba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>
            <a:fillRect/>
          </a:stretch>
        </p:blipFill>
        <p:spPr bwMode="auto"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99" y="5622925"/>
            <a:ext cx="115951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32356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3048005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6528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-00332_grey-ba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>
            <a:fillRect/>
          </a:stretch>
        </p:blipFill>
        <p:spPr bwMode="auto"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99" y="5622925"/>
            <a:ext cx="115951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32356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3048005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641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A33D-BF4D-4A82-913F-755947E7DD2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2EF8-D436-472F-BE98-6CBEBC67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9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A33D-BF4D-4A82-913F-755947E7DD2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2EF8-D436-472F-BE98-6CBEBC67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A33D-BF4D-4A82-913F-755947E7DD2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2EF8-D436-472F-BE98-6CBEBC67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3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A33D-BF4D-4A82-913F-755947E7DD2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2EF8-D436-472F-BE98-6CBEBC67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7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A33D-BF4D-4A82-913F-755947E7DD2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2EF8-D436-472F-BE98-6CBEBC67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7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A33D-BF4D-4A82-913F-755947E7DD2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2EF8-D436-472F-BE98-6CBEBC67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1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A33D-BF4D-4A82-913F-755947E7DD2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2EF8-D436-472F-BE98-6CBEBC67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4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A33D-BF4D-4A82-913F-755947E7DD2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2EF8-D436-472F-BE98-6CBEBC67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4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A33D-BF4D-4A82-913F-755947E7DD2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52EF8-D436-472F-BE98-6CBEBC67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0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hyperlink" Target="http://www.facebook.com/photo.php?pid=30645787&amp;id=1479457632" TargetMode="External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3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0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0199" y="743760"/>
            <a:ext cx="11287125" cy="1342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Image result for Marine expl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7514"/>
            <a:ext cx="12192000" cy="53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75" y="0"/>
            <a:ext cx="1204912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>
                <a:solidFill>
                  <a:schemeClr val="bg1"/>
                </a:solidFill>
              </a:rPr>
              <a:t>The potential of Indonesian marine exploration for creating new sensation food and health culinary based on the marine </a:t>
            </a:r>
          </a:p>
          <a:p>
            <a:pPr algn="ctr"/>
            <a:r>
              <a:rPr lang="id-ID" sz="3200" dirty="0" smtClean="0">
                <a:solidFill>
                  <a:schemeClr val="bg1"/>
                </a:solidFill>
              </a:rPr>
              <a:t>environmental chemistry analysis</a:t>
            </a:r>
          </a:p>
          <a:p>
            <a:pPr algn="ctr"/>
            <a:endParaRPr lang="id-ID" sz="3200" dirty="0" smtClean="0"/>
          </a:p>
          <a:p>
            <a:pPr algn="ctr"/>
            <a:endParaRPr lang="id-ID" sz="3200" dirty="0" smtClean="0"/>
          </a:p>
          <a:p>
            <a:pPr algn="ctr"/>
            <a:endParaRPr lang="id-ID" sz="2800" dirty="0" smtClean="0"/>
          </a:p>
          <a:p>
            <a:pPr algn="ctr"/>
            <a:endParaRPr lang="id-ID" sz="2800" dirty="0" smtClean="0"/>
          </a:p>
          <a:p>
            <a:pPr algn="ctr"/>
            <a:endParaRPr lang="id-ID" sz="2800" dirty="0" smtClean="0"/>
          </a:p>
          <a:p>
            <a:pPr algn="ctr"/>
            <a:endParaRPr lang="id-ID" sz="2800" dirty="0"/>
          </a:p>
          <a:p>
            <a:pPr algn="ctr"/>
            <a:endParaRPr lang="id-ID" sz="2800" dirty="0" smtClean="0"/>
          </a:p>
          <a:p>
            <a:pPr algn="ctr"/>
            <a:endParaRPr lang="id-ID" sz="2800" dirty="0"/>
          </a:p>
          <a:p>
            <a:pPr algn="ctr"/>
            <a:endParaRPr lang="id-ID" sz="2800" dirty="0" smtClean="0"/>
          </a:p>
          <a:p>
            <a:pPr algn="ctr"/>
            <a:endParaRPr lang="id-ID" sz="2800" dirty="0"/>
          </a:p>
          <a:p>
            <a:pPr algn="ctr"/>
            <a:r>
              <a:rPr lang="id-ID" sz="2800" dirty="0" smtClean="0">
                <a:solidFill>
                  <a:srgbClr val="FFFF00"/>
                </a:solidFill>
              </a:rPr>
              <a:t>By: Anugrah Ricky Wijaya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0875"/>
            <a:ext cx="4803843" cy="1325563"/>
          </a:xfrm>
        </p:spPr>
        <p:txBody>
          <a:bodyPr/>
          <a:lstStyle/>
          <a:p>
            <a:r>
              <a:rPr lang="id-ID" dirty="0" smtClean="0"/>
              <a:t>The Floating House</a:t>
            </a:r>
            <a:endParaRPr lang="en-US" dirty="0"/>
          </a:p>
        </p:txBody>
      </p:sp>
      <p:pic>
        <p:nvPicPr>
          <p:cNvPr id="2050" name="Picture 2" descr="Image result for Rumah apung Pri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7122"/>
            <a:ext cx="12192000" cy="60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9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to Kacuk Wibison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054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0" y="136188"/>
            <a:ext cx="11370856" cy="604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2880" y="6176963"/>
            <a:ext cx="944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Wijaya et al. 2017; (Submitted to Chemosphere Journal)</a:t>
            </a:r>
          </a:p>
        </p:txBody>
      </p:sp>
    </p:spTree>
    <p:extLst>
      <p:ext uri="{BB962C8B-B14F-4D97-AF65-F5344CB8AC3E}">
        <p14:creationId xmlns:p14="http://schemas.microsoft.com/office/powerpoint/2010/main" val="19862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0" y="-11114"/>
            <a:ext cx="4800600" cy="76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15000"/>
                  <a:satMod val="180000"/>
                  <a:alpha val="79000"/>
                </a:schemeClr>
              </a:gs>
              <a:gs pos="50000">
                <a:schemeClr val="accent2">
                  <a:shade val="45000"/>
                  <a:satMod val="170000"/>
                </a:schemeClr>
              </a:gs>
              <a:gs pos="70000">
                <a:schemeClr val="accent2">
                  <a:tint val="99000"/>
                  <a:shade val="65000"/>
                  <a:satMod val="15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r" defTabSz="914099">
              <a:defRPr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Analytical Methods</a:t>
            </a:r>
          </a:p>
        </p:txBody>
      </p:sp>
      <p:sp>
        <p:nvSpPr>
          <p:cNvPr id="15365" name="Text Box 23"/>
          <p:cNvSpPr txBox="1">
            <a:spLocks noChangeArrowheads="1"/>
          </p:cNvSpPr>
          <p:nvPr/>
        </p:nvSpPr>
        <p:spPr bwMode="auto">
          <a:xfrm>
            <a:off x="1524000" y="6613526"/>
            <a:ext cx="640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905000" y="990600"/>
            <a:ext cx="1295400" cy="381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Sample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1752600" y="2057400"/>
            <a:ext cx="1676400" cy="381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Dried sample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1752600" y="3124200"/>
            <a:ext cx="2057400" cy="533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en-US" altLang="ja-JP" dirty="0">
                <a:solidFill>
                  <a:srgbClr val="03034A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~15.0 mg </a:t>
            </a:r>
          </a:p>
          <a:p>
            <a:pPr algn="ctr">
              <a:defRPr/>
            </a:pPr>
            <a:r>
              <a:rPr lang="en-US" altLang="ja-JP" dirty="0">
                <a:solidFill>
                  <a:srgbClr val="03034A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of sample</a:t>
            </a:r>
            <a:endParaRPr lang="en-US" dirty="0">
              <a:solidFill>
                <a:srgbClr val="0303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1752600" y="4724400"/>
            <a:ext cx="2057400" cy="381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Soluble fraction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6705600" y="4724400"/>
            <a:ext cx="1676400" cy="381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Solid sample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1676400" y="5638800"/>
            <a:ext cx="3048000" cy="381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en-US" altLang="ja-JP">
                <a:solidFill>
                  <a:srgbClr val="03034A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ICP-MS-Elemental analysis</a:t>
            </a:r>
            <a:endParaRPr lang="en-US">
              <a:solidFill>
                <a:srgbClr val="0303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6400800" y="5562600"/>
            <a:ext cx="4114800" cy="381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en-US" altLang="ja-JP" dirty="0" smtClean="0">
                <a:solidFill>
                  <a:srgbClr val="03034A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ICP-MS </a:t>
            </a:r>
            <a:r>
              <a:rPr lang="en-US" altLang="ja-JP" dirty="0">
                <a:solidFill>
                  <a:srgbClr val="03034A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isotope measurements</a:t>
            </a:r>
            <a:endParaRPr lang="en-US" dirty="0">
              <a:solidFill>
                <a:srgbClr val="0303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3" name="Rectangle 41"/>
          <p:cNvSpPr>
            <a:spLocks noChangeArrowheads="1"/>
          </p:cNvSpPr>
          <p:nvPr/>
        </p:nvSpPr>
        <p:spPr bwMode="auto">
          <a:xfrm>
            <a:off x="2209800" y="15240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chemeClr val="bg2"/>
                </a:solidFill>
                <a:latin typeface="Arial" panose="020B0604020202020204" pitchFamily="34" charset="0"/>
                <a:ea typeface="MS Mincho" pitchFamily="49" charset="-128"/>
              </a:rPr>
              <a:t>Drying process</a:t>
            </a:r>
          </a:p>
        </p:txBody>
      </p:sp>
      <p:sp>
        <p:nvSpPr>
          <p:cNvPr id="15374" name="Text Box 44"/>
          <p:cNvSpPr txBox="1">
            <a:spLocks noChangeArrowheads="1"/>
          </p:cNvSpPr>
          <p:nvPr/>
        </p:nvSpPr>
        <p:spPr bwMode="auto">
          <a:xfrm>
            <a:off x="2209800" y="2514600"/>
            <a:ext cx="434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Filtering and weighing processes</a:t>
            </a:r>
          </a:p>
        </p:txBody>
      </p:sp>
      <p:sp>
        <p:nvSpPr>
          <p:cNvPr id="15375" name="Text Box 45"/>
          <p:cNvSpPr txBox="1">
            <a:spLocks noChangeArrowheads="1"/>
          </p:cNvSpPr>
          <p:nvPr/>
        </p:nvSpPr>
        <p:spPr bwMode="auto">
          <a:xfrm>
            <a:off x="6248400" y="37719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indent="-3429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chemeClr val="bg2"/>
                </a:solidFill>
                <a:latin typeface="Arial" panose="020B0604020202020204" pitchFamily="34" charset="0"/>
                <a:ea typeface="MS Mincho" pitchFamily="49" charset="-128"/>
              </a:rPr>
              <a:t>Separating and dissolving</a:t>
            </a:r>
            <a:r>
              <a:rPr lang="en-US" altLang="ja-JP" sz="1800" dirty="0">
                <a:solidFill>
                  <a:schemeClr val="bg2"/>
                </a:solidFill>
                <a:latin typeface="Arial" panose="020B0604020202020204" pitchFamily="34" charset="0"/>
                <a:ea typeface="MS Mincho" pitchFamily="49" charset="-128"/>
              </a:rPr>
              <a:t> </a:t>
            </a:r>
            <a:r>
              <a:rPr lang="en-US" altLang="ja-JP" sz="1800" b="1" dirty="0">
                <a:solidFill>
                  <a:schemeClr val="bg2"/>
                </a:solidFill>
                <a:latin typeface="Arial" panose="020B0604020202020204" pitchFamily="34" charset="0"/>
                <a:ea typeface="MS Mincho" pitchFamily="49" charset="-128"/>
              </a:rPr>
              <a:t>processes</a:t>
            </a:r>
            <a:r>
              <a:rPr lang="en-US" altLang="ja-JP" sz="1800" dirty="0">
                <a:solidFill>
                  <a:schemeClr val="bg2"/>
                </a:solidFill>
                <a:latin typeface="Arial" panose="020B0604020202020204" pitchFamily="34" charset="0"/>
                <a:ea typeface="MS Mincho" pitchFamily="49" charset="-128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2"/>
              </a:solidFill>
              <a:ea typeface="MS Mincho" pitchFamily="49" charset="-128"/>
            </a:endParaRPr>
          </a:p>
        </p:txBody>
      </p:sp>
      <p:sp>
        <p:nvSpPr>
          <p:cNvPr id="15376" name="Text Box 21"/>
          <p:cNvSpPr txBox="1">
            <a:spLocks noChangeArrowheads="1"/>
          </p:cNvSpPr>
          <p:nvPr/>
        </p:nvSpPr>
        <p:spPr bwMode="auto">
          <a:xfrm>
            <a:off x="1676400" y="5878514"/>
            <a:ext cx="35052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en-US" altLang="ja-JP" sz="1400" dirty="0">
              <a:solidFill>
                <a:schemeClr val="tx1"/>
              </a:solidFill>
              <a:latin typeface="Arial" panose="020B0604020202020204" pitchFamily="34" charset="0"/>
              <a:ea typeface="MS Mincho" pitchFamily="49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chemeClr val="bg2"/>
                </a:solidFill>
                <a:latin typeface="Arial" panose="020B0604020202020204" pitchFamily="34" charset="0"/>
                <a:ea typeface="MS Mincho" pitchFamily="49" charset="-128"/>
              </a:rPr>
              <a:t>NIST-981 standards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chemeClr val="tx1"/>
                </a:solidFill>
                <a:latin typeface="Arial" panose="020B0604020202020204" pitchFamily="34" charset="0"/>
                <a:ea typeface="MS Mincho" pitchFamily="49" charset="-128"/>
              </a:rPr>
              <a:t>(1ppb, 10ppb and 100ppb)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sz="1600" b="1" dirty="0">
              <a:solidFill>
                <a:schemeClr val="tx1"/>
              </a:solidFill>
              <a:latin typeface="Arial" panose="020B0604020202020204" pitchFamily="34" charset="0"/>
              <a:ea typeface="MS Mincho" pitchFamily="49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15377" name="Text Box 22"/>
          <p:cNvSpPr txBox="1">
            <a:spLocks noChangeArrowheads="1"/>
          </p:cNvSpPr>
          <p:nvPr/>
        </p:nvSpPr>
        <p:spPr bwMode="auto">
          <a:xfrm>
            <a:off x="6324600" y="6096001"/>
            <a:ext cx="411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tx1"/>
                </a:solidFill>
                <a:latin typeface="Times New Roman" panose="02020603050405020304" pitchFamily="18" charset="0"/>
                <a:ea typeface="MS Mincho" pitchFamily="49" charset="-128"/>
              </a:rPr>
              <a:t> </a:t>
            </a:r>
            <a:r>
              <a:rPr lang="en-US" altLang="ja-JP" sz="1600" b="1">
                <a:solidFill>
                  <a:schemeClr val="bg2"/>
                </a:solidFill>
                <a:latin typeface="Arial" panose="020B0604020202020204" pitchFamily="34" charset="0"/>
                <a:ea typeface="MS Mincho" pitchFamily="49" charset="-128"/>
              </a:rPr>
              <a:t>MIST-981 (from 50ppb to 100ppb)</a:t>
            </a:r>
            <a:r>
              <a:rPr lang="en-US" altLang="ja-JP" sz="1600" b="1">
                <a:solidFill>
                  <a:schemeClr val="tx1"/>
                </a:solidFill>
                <a:latin typeface="Arial" panose="020B0604020202020204" pitchFamily="34" charset="0"/>
                <a:ea typeface="MS Mincho" pitchFamily="49" charset="-128"/>
              </a:rPr>
              <a:t> 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sz="1600" b="1">
              <a:solidFill>
                <a:schemeClr val="tx1"/>
              </a:solidFill>
              <a:latin typeface="Arial" panose="020B0604020202020204" pitchFamily="34" charset="0"/>
              <a:ea typeface="MS Mincho" pitchFamily="49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ea typeface="MS Mincho" pitchFamily="49" charset="-128"/>
            </a:endParaRPr>
          </a:p>
        </p:txBody>
      </p:sp>
      <p:sp>
        <p:nvSpPr>
          <p:cNvPr id="15378" name="AutoShape 31"/>
          <p:cNvSpPr>
            <a:spLocks noChangeArrowheads="1"/>
          </p:cNvSpPr>
          <p:nvPr/>
        </p:nvSpPr>
        <p:spPr bwMode="auto">
          <a:xfrm>
            <a:off x="2438400" y="14478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379" name="AutoShape 32"/>
          <p:cNvSpPr>
            <a:spLocks noChangeArrowheads="1"/>
          </p:cNvSpPr>
          <p:nvPr/>
        </p:nvSpPr>
        <p:spPr bwMode="auto">
          <a:xfrm>
            <a:off x="2438400" y="25146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380" name="AutoShape 35"/>
          <p:cNvSpPr>
            <a:spLocks noChangeArrowheads="1"/>
          </p:cNvSpPr>
          <p:nvPr/>
        </p:nvSpPr>
        <p:spPr bwMode="auto">
          <a:xfrm>
            <a:off x="3824288" y="4800600"/>
            <a:ext cx="2819400" cy="152400"/>
          </a:xfrm>
          <a:prstGeom prst="leftRightArrow">
            <a:avLst>
              <a:gd name="adj1" fmla="val 50000"/>
              <a:gd name="adj2" fmla="val 18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382" name="AutoShape 41"/>
          <p:cNvSpPr>
            <a:spLocks noChangeArrowheads="1"/>
          </p:cNvSpPr>
          <p:nvPr/>
        </p:nvSpPr>
        <p:spPr bwMode="auto">
          <a:xfrm>
            <a:off x="2514600" y="51816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383" name="AutoShape 42"/>
          <p:cNvSpPr>
            <a:spLocks noChangeArrowheads="1"/>
          </p:cNvSpPr>
          <p:nvPr/>
        </p:nvSpPr>
        <p:spPr bwMode="auto">
          <a:xfrm flipH="1">
            <a:off x="3888125" y="3783014"/>
            <a:ext cx="2274653" cy="987422"/>
          </a:xfrm>
          <a:prstGeom prst="downArrow">
            <a:avLst>
              <a:gd name="adj1" fmla="val 50000"/>
              <a:gd name="adj2" fmla="val 14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384" name="AutoShape 45"/>
          <p:cNvSpPr>
            <a:spLocks noChangeArrowheads="1"/>
          </p:cNvSpPr>
          <p:nvPr/>
        </p:nvSpPr>
        <p:spPr bwMode="auto">
          <a:xfrm>
            <a:off x="4800600" y="56388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24" name="Picture 19" descr="16140_1189567427556_1479457632_30645786_3486359_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0"/>
            <a:ext cx="4953000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5386" name="TextBox 1"/>
          <p:cNvSpPr txBox="1">
            <a:spLocks noChangeArrowheads="1"/>
          </p:cNvSpPr>
          <p:nvPr/>
        </p:nvSpPr>
        <p:spPr bwMode="auto">
          <a:xfrm>
            <a:off x="7543800" y="40767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(1% HNO</a:t>
            </a:r>
            <a:r>
              <a:rPr lang="en-US" altLang="en-US" sz="2000" baseline="-25000"/>
              <a:t>3</a:t>
            </a:r>
            <a:r>
              <a:rPr lang="en-US" altLang="en-US" sz="2000"/>
              <a:t>)</a:t>
            </a:r>
            <a:endParaRPr lang="en-US" altLang="en-US" sz="2000" baseline="-25000"/>
          </a:p>
        </p:txBody>
      </p:sp>
    </p:spTree>
    <p:extLst>
      <p:ext uri="{BB962C8B-B14F-4D97-AF65-F5344CB8AC3E}">
        <p14:creationId xmlns:p14="http://schemas.microsoft.com/office/powerpoint/2010/main" val="106521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752601" y="1219201"/>
            <a:ext cx="8412163" cy="1077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bg2"/>
                </a:solidFill>
              </a:rPr>
              <a:t>1. Enrichment Factor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bg2"/>
                </a:solidFill>
              </a:rPr>
              <a:t>    EF</a:t>
            </a:r>
            <a:r>
              <a:rPr lang="en-US" altLang="en-US" i="1" baseline="-25000">
                <a:solidFill>
                  <a:schemeClr val="bg2"/>
                </a:solidFill>
              </a:rPr>
              <a:t>sediment</a:t>
            </a:r>
            <a:r>
              <a:rPr lang="en-US" altLang="en-US" baseline="-25000">
                <a:solidFill>
                  <a:schemeClr val="bg2"/>
                </a:solidFill>
              </a:rPr>
              <a:t> </a:t>
            </a:r>
            <a:r>
              <a:rPr lang="en-US" altLang="en-US">
                <a:solidFill>
                  <a:schemeClr val="bg2"/>
                </a:solidFill>
              </a:rPr>
              <a:t>= (</a:t>
            </a:r>
            <a:r>
              <a:rPr lang="en-US" altLang="en-US" i="1">
                <a:solidFill>
                  <a:schemeClr val="bg2"/>
                </a:solidFill>
              </a:rPr>
              <a:t>C</a:t>
            </a:r>
            <a:r>
              <a:rPr lang="en-US" altLang="en-US" i="1" baseline="-25000">
                <a:solidFill>
                  <a:schemeClr val="bg2"/>
                </a:solidFill>
              </a:rPr>
              <a:t>m</a:t>
            </a:r>
            <a:r>
              <a:rPr lang="en-US" altLang="en-US" i="1">
                <a:solidFill>
                  <a:schemeClr val="bg2"/>
                </a:solidFill>
              </a:rPr>
              <a:t>/Al</a:t>
            </a:r>
            <a:r>
              <a:rPr lang="en-US" altLang="en-US">
                <a:solidFill>
                  <a:schemeClr val="bg2"/>
                </a:solidFill>
              </a:rPr>
              <a:t>)</a:t>
            </a:r>
            <a:r>
              <a:rPr lang="en-US" altLang="en-US" i="1" baseline="-25000">
                <a:solidFill>
                  <a:schemeClr val="bg2"/>
                </a:solidFill>
              </a:rPr>
              <a:t>sediment</a:t>
            </a:r>
            <a:r>
              <a:rPr lang="en-US" altLang="en-US">
                <a:solidFill>
                  <a:schemeClr val="bg2"/>
                </a:solidFill>
              </a:rPr>
              <a:t>/(</a:t>
            </a:r>
            <a:r>
              <a:rPr lang="en-US" altLang="en-US" i="1">
                <a:solidFill>
                  <a:schemeClr val="bg2"/>
                </a:solidFill>
              </a:rPr>
              <a:t>C</a:t>
            </a:r>
            <a:r>
              <a:rPr lang="en-US" altLang="en-US" i="1" baseline="-25000">
                <a:solidFill>
                  <a:schemeClr val="bg2"/>
                </a:solidFill>
              </a:rPr>
              <a:t>m</a:t>
            </a:r>
            <a:r>
              <a:rPr lang="en-US" altLang="en-US">
                <a:solidFill>
                  <a:schemeClr val="bg2"/>
                </a:solidFill>
              </a:rPr>
              <a:t>/</a:t>
            </a:r>
            <a:r>
              <a:rPr lang="en-US" altLang="en-US" i="1">
                <a:solidFill>
                  <a:schemeClr val="bg2"/>
                </a:solidFill>
              </a:rPr>
              <a:t>Al</a:t>
            </a:r>
            <a:r>
              <a:rPr lang="en-US" altLang="en-US">
                <a:solidFill>
                  <a:schemeClr val="bg2"/>
                </a:solidFill>
              </a:rPr>
              <a:t>)</a:t>
            </a:r>
            <a:r>
              <a:rPr lang="en-US" altLang="en-US" i="1" baseline="-25000">
                <a:solidFill>
                  <a:schemeClr val="bg2"/>
                </a:solidFill>
              </a:rPr>
              <a:t>background.</a:t>
            </a:r>
            <a:r>
              <a:rPr lang="en-US" alt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603" name="TextBox 9"/>
          <p:cNvSpPr txBox="1">
            <a:spLocks noChangeArrowheads="1"/>
          </p:cNvSpPr>
          <p:nvPr/>
        </p:nvSpPr>
        <p:spPr bwMode="auto">
          <a:xfrm>
            <a:off x="2095500" y="3516313"/>
            <a:ext cx="8001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bg2"/>
                </a:solidFill>
              </a:rPr>
              <a:t>2.1 Pollution Load Index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bg2"/>
                </a:solidFill>
              </a:rPr>
              <a:t>PLI</a:t>
            </a:r>
            <a:r>
              <a:rPr lang="en-US" altLang="en-US">
                <a:solidFill>
                  <a:schemeClr val="bg2"/>
                </a:solidFill>
              </a:rPr>
              <a:t> =</a:t>
            </a:r>
            <a:r>
              <a:rPr lang="en-US" altLang="en-US">
                <a:solidFill>
                  <a:schemeClr val="tx1"/>
                </a:solidFill>
              </a:rPr>
              <a:t>                                       </a:t>
            </a:r>
            <a:r>
              <a:rPr lang="en-US" altLang="en-US">
                <a:solidFill>
                  <a:srgbClr val="FF0000"/>
                </a:solidFill>
              </a:rPr>
              <a:t>………………..</a:t>
            </a:r>
            <a:r>
              <a:rPr lang="en-US" altLang="en-US" i="1">
                <a:solidFill>
                  <a:srgbClr val="FF0000"/>
                </a:solidFill>
              </a:rPr>
              <a:t>PLI</a:t>
            </a:r>
            <a:r>
              <a:rPr lang="en-US" altLang="en-US" i="1" baseline="30000">
                <a:solidFill>
                  <a:srgbClr val="FF0000"/>
                </a:solidFill>
              </a:rPr>
              <a:t>N</a:t>
            </a:r>
            <a:r>
              <a:rPr lang="en-US" altLang="en-US" i="1">
                <a:solidFill>
                  <a:srgbClr val="FF0000"/>
                </a:solidFill>
              </a:rPr>
              <a:t> (1)</a:t>
            </a:r>
            <a:endParaRPr lang="en-US" altLang="en-US" i="1" baseline="30000">
              <a:solidFill>
                <a:srgbClr val="FF0000"/>
              </a:solidFill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1524000" y="-292100"/>
            <a:ext cx="184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graphicFrame>
        <p:nvGraphicFramePr>
          <p:cNvPr id="2560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48583"/>
              </p:ext>
            </p:extLst>
          </p:nvPr>
        </p:nvGraphicFramePr>
        <p:xfrm>
          <a:off x="3049589" y="4089401"/>
          <a:ext cx="34258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5" imgW="1815312" imgH="266584" progId="Equation.3">
                  <p:embed/>
                </p:oleObj>
              </mc:Choice>
              <mc:Fallback>
                <p:oleObj name="Equation" r:id="rId5" imgW="1815312" imgH="266584" progId="Equation.3">
                  <p:embed/>
                  <p:pic>
                    <p:nvPicPr>
                      <p:cNvPr id="2560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9" y="4089401"/>
                        <a:ext cx="34258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Box 19"/>
          <p:cNvSpPr txBox="1">
            <a:spLocks noChangeArrowheads="1"/>
          </p:cNvSpPr>
          <p:nvPr/>
        </p:nvSpPr>
        <p:spPr bwMode="auto">
          <a:xfrm>
            <a:off x="2111376" y="4876800"/>
            <a:ext cx="7642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bg2"/>
                </a:solidFill>
              </a:rPr>
              <a:t>2.2 Risk Index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i="1">
              <a:solidFill>
                <a:schemeClr val="bg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bg2"/>
                </a:solidFill>
              </a:rPr>
              <a:t>RI</a:t>
            </a:r>
            <a:r>
              <a:rPr lang="en-US" altLang="en-US">
                <a:solidFill>
                  <a:schemeClr val="bg2"/>
                </a:solidFill>
              </a:rPr>
              <a:t> = </a:t>
            </a:r>
            <a:r>
              <a:rPr lang="en-US" altLang="en-US">
                <a:solidFill>
                  <a:schemeClr val="tx1"/>
                </a:solidFill>
              </a:rPr>
              <a:t>                  </a:t>
            </a:r>
            <a:r>
              <a:rPr lang="en-US" altLang="en-US">
                <a:solidFill>
                  <a:srgbClr val="FF0000"/>
                </a:solidFill>
              </a:rPr>
              <a:t>…………………………………..</a:t>
            </a:r>
            <a:r>
              <a:rPr lang="en-US" altLang="en-US" i="1">
                <a:solidFill>
                  <a:srgbClr val="FF0000"/>
                </a:solidFill>
              </a:rPr>
              <a:t>RI</a:t>
            </a:r>
            <a:r>
              <a:rPr lang="en-US" altLang="en-US" i="1" baseline="30000">
                <a:solidFill>
                  <a:srgbClr val="FF0000"/>
                </a:solidFill>
              </a:rPr>
              <a:t>N</a:t>
            </a:r>
            <a:r>
              <a:rPr lang="en-US" altLang="en-US" i="1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1524000" y="-292100"/>
            <a:ext cx="184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graphicFrame>
        <p:nvGraphicFramePr>
          <p:cNvPr id="2560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652154"/>
              </p:ext>
            </p:extLst>
          </p:nvPr>
        </p:nvGraphicFramePr>
        <p:xfrm>
          <a:off x="2990850" y="5661025"/>
          <a:ext cx="1511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7" imgW="850531" imgH="482391" progId="Equation.3">
                  <p:embed/>
                </p:oleObj>
              </mc:Choice>
              <mc:Fallback>
                <p:oleObj name="Equation" r:id="rId7" imgW="850531" imgH="482391" progId="Equation.3">
                  <p:embed/>
                  <p:pic>
                    <p:nvPicPr>
                      <p:cNvPr id="2560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5661025"/>
                        <a:ext cx="1511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1524000" y="-292100"/>
            <a:ext cx="184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5610" name="TextBox 17"/>
          <p:cNvSpPr txBox="1">
            <a:spLocks noChangeArrowheads="1"/>
          </p:cNvSpPr>
          <p:nvPr/>
        </p:nvSpPr>
        <p:spPr bwMode="auto">
          <a:xfrm>
            <a:off x="1798639" y="2765425"/>
            <a:ext cx="5407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2"/>
                </a:solidFill>
              </a:rPr>
              <a:t>2. </a:t>
            </a:r>
            <a:r>
              <a:rPr lang="en-US" altLang="en-US" i="1" dirty="0">
                <a:solidFill>
                  <a:schemeClr val="bg2"/>
                </a:solidFill>
              </a:rPr>
              <a:t>Rank or Priority index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282576" y="103188"/>
            <a:ext cx="8959850" cy="76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15000"/>
                  <a:satMod val="180000"/>
                  <a:alpha val="79000"/>
                </a:schemeClr>
              </a:gs>
              <a:gs pos="50000">
                <a:schemeClr val="accent2">
                  <a:shade val="45000"/>
                  <a:satMod val="170000"/>
                </a:schemeClr>
              </a:gs>
              <a:gs pos="70000">
                <a:schemeClr val="accent2">
                  <a:tint val="99000"/>
                  <a:shade val="65000"/>
                  <a:satMod val="15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r" defTabSz="914099"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 of enrichment factor and pollution index</a:t>
            </a:r>
          </a:p>
        </p:txBody>
      </p:sp>
    </p:spTree>
    <p:extLst>
      <p:ext uri="{BB962C8B-B14F-4D97-AF65-F5344CB8AC3E}">
        <p14:creationId xmlns:p14="http://schemas.microsoft.com/office/powerpoint/2010/main" val="36269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6" y="4800601"/>
            <a:ext cx="96440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8351838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9" y="5715001"/>
            <a:ext cx="10504487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TextBox 17"/>
          <p:cNvSpPr txBox="1">
            <a:spLocks noChangeArrowheads="1"/>
          </p:cNvSpPr>
          <p:nvPr/>
        </p:nvSpPr>
        <p:spPr bwMode="auto">
          <a:xfrm>
            <a:off x="1962151" y="3962400"/>
            <a:ext cx="540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Rank or Priority index</a:t>
            </a:r>
          </a:p>
        </p:txBody>
      </p:sp>
      <p:sp>
        <p:nvSpPr>
          <p:cNvPr id="26630" name="TextBox 22"/>
          <p:cNvSpPr txBox="1">
            <a:spLocks noChangeArrowheads="1"/>
          </p:cNvSpPr>
          <p:nvPr/>
        </p:nvSpPr>
        <p:spPr bwMode="auto">
          <a:xfrm>
            <a:off x="1962150" y="306389"/>
            <a:ext cx="84280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bg2"/>
                </a:solidFill>
              </a:rPr>
              <a:t>2.3 Geoaccumulation index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i="1">
              <a:solidFill>
                <a:schemeClr val="bg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bg2"/>
                </a:solidFill>
              </a:rPr>
              <a:t>I</a:t>
            </a:r>
            <a:r>
              <a:rPr lang="en-US" altLang="en-US" i="1" baseline="-25000">
                <a:solidFill>
                  <a:schemeClr val="bg2"/>
                </a:solidFill>
              </a:rPr>
              <a:t>geo</a:t>
            </a:r>
            <a:r>
              <a:rPr lang="en-US" altLang="en-US">
                <a:solidFill>
                  <a:schemeClr val="bg2"/>
                </a:solidFill>
              </a:rPr>
              <a:t> =                        …………………</a:t>
            </a:r>
          </a:p>
        </p:txBody>
      </p:sp>
      <p:graphicFrame>
        <p:nvGraphicFramePr>
          <p:cNvPr id="2663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146771"/>
              </p:ext>
            </p:extLst>
          </p:nvPr>
        </p:nvGraphicFramePr>
        <p:xfrm>
          <a:off x="3352800" y="1090613"/>
          <a:ext cx="165100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8" imgW="812447" imgH="482391" progId="Equation.3">
                  <p:embed/>
                </p:oleObj>
              </mc:Choice>
              <mc:Fallback>
                <p:oleObj name="Equation" r:id="rId8" imgW="812447" imgH="482391" progId="Equation.3">
                  <p:embed/>
                  <p:pic>
                    <p:nvPicPr>
                      <p:cNvPr id="2663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090613"/>
                        <a:ext cx="1651000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54250"/>
            <a:ext cx="8351838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4024313" y="2654300"/>
            <a:ext cx="247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......................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2654300"/>
            <a:ext cx="2590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spc="-300" dirty="0" err="1">
                <a:solidFill>
                  <a:srgbClr val="FF0000"/>
                </a:solidFill>
              </a:rPr>
              <a:t>sI</a:t>
            </a:r>
            <a:r>
              <a:rPr lang="en-US" i="1" spc="-300" baseline="-25000" dirty="0" err="1">
                <a:solidFill>
                  <a:srgbClr val="FF0000"/>
                </a:solidFill>
              </a:rPr>
              <a:t>geo</a:t>
            </a:r>
            <a:r>
              <a:rPr lang="en-US" i="1" spc="-300" baseline="30000" dirty="0" err="1">
                <a:solidFill>
                  <a:srgbClr val="FF0000"/>
                </a:solidFill>
              </a:rPr>
              <a:t>N</a:t>
            </a:r>
            <a:r>
              <a:rPr lang="en-US" i="1" spc="-300" baseline="30000" dirty="0">
                <a:solidFill>
                  <a:srgbClr val="FF0000"/>
                </a:solidFill>
              </a:rPr>
              <a:t>   </a:t>
            </a:r>
            <a:r>
              <a:rPr lang="en-US" spc="-300" dirty="0">
                <a:solidFill>
                  <a:srgbClr val="FF0000"/>
                </a:solidFill>
              </a:rPr>
              <a:t>(3)</a:t>
            </a:r>
            <a:endParaRPr lang="en-US" spc="-3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831850"/>
            <a:ext cx="7043738" cy="1524000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1905000" y="3048001"/>
            <a:ext cx="7043738" cy="4619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graphicFrame>
        <p:nvGraphicFramePr>
          <p:cNvPr id="16388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340200"/>
              </p:ext>
            </p:extLst>
          </p:nvPr>
        </p:nvGraphicFramePr>
        <p:xfrm>
          <a:off x="-98864" y="831850"/>
          <a:ext cx="12290863" cy="5730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hart" r:id="rId3" imgW="8315665" imgH="5054022" progId="Excel.Chart.8">
                  <p:embed/>
                </p:oleObj>
              </mc:Choice>
              <mc:Fallback>
                <p:oleObj name="Chart" r:id="rId3" imgW="8315665" imgH="5054022" progId="Excel.Chart.8">
                  <p:embed/>
                  <p:pic>
                    <p:nvPicPr>
                      <p:cNvPr id="16388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8864" y="831850"/>
                        <a:ext cx="12290863" cy="5730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5345113" y="2155826"/>
            <a:ext cx="2667000" cy="4619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bg1"/>
                </a:solidFill>
              </a:rPr>
              <a:t>Line of Pollution </a:t>
            </a:r>
            <a:r>
              <a:rPr lang="en-US" altLang="en-US" sz="2400" dirty="0" err="1">
                <a:solidFill>
                  <a:schemeClr val="bg1"/>
                </a:solidFill>
              </a:rPr>
              <a:t>Pb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3525839" y="3255963"/>
            <a:ext cx="1819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Natural Source</a:t>
            </a:r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0" y="6446211"/>
            <a:ext cx="9596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</a:rPr>
              <a:t>Wijaya et al. 2017; (Submitted to Chemosphere Journal)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-1" y="-11114"/>
            <a:ext cx="7179013" cy="47687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15000"/>
                  <a:satMod val="180000"/>
                  <a:alpha val="79000"/>
                </a:schemeClr>
              </a:gs>
              <a:gs pos="50000">
                <a:schemeClr val="accent2">
                  <a:shade val="45000"/>
                  <a:satMod val="170000"/>
                </a:schemeClr>
              </a:gs>
              <a:gs pos="70000">
                <a:schemeClr val="accent2">
                  <a:tint val="99000"/>
                  <a:shade val="65000"/>
                  <a:satMod val="15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defRPr/>
            </a:pPr>
            <a:r>
              <a:rPr lang="id-ID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 isotopes as the finger print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022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29191" cy="669263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Mapping of </a:t>
            </a:r>
            <a:r>
              <a:rPr lang="en-US" dirty="0" smtClean="0"/>
              <a:t>chlorophyll contents</a:t>
            </a:r>
            <a:r>
              <a:rPr lang="id-ID" dirty="0" smtClean="0"/>
              <a:t> using</a:t>
            </a:r>
            <a:r>
              <a:rPr lang="en-US" dirty="0"/>
              <a:t>aqua MODIS (Moderate Resolution Imaging </a:t>
            </a:r>
            <a:r>
              <a:rPr lang="en-US" dirty="0" err="1"/>
              <a:t>Spectroradiometer</a:t>
            </a:r>
            <a:r>
              <a:rPr lang="en-US" dirty="0"/>
              <a:t>)</a:t>
            </a:r>
            <a:r>
              <a:rPr lang="id-ID" dirty="0" smtClean="0"/>
              <a:t> 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1" y="0"/>
            <a:ext cx="49416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Kedala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18" y="0"/>
            <a:ext cx="48474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2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ot p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362"/>
            <a:ext cx="6097312" cy="69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lot suh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94" y="-139362"/>
            <a:ext cx="6503906" cy="716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7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780"/>
            <a:ext cx="9144000" cy="1523494"/>
          </a:xfrm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sz="3600" dirty="0" smtClean="0"/>
              <a:t>Environmental </a:t>
            </a:r>
            <a:r>
              <a:rPr sz="3600" dirty="0"/>
              <a:t>Protection by Transplanting Coral Fragments to Damaged Coral Reefs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9274"/>
            <a:ext cx="9144000" cy="502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204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4 maritime agenda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016" y="1772816"/>
            <a:ext cx="3960441" cy="396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8238" y="365676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Coordinating Ministry for </a:t>
            </a: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Marine Exploration</a:t>
            </a:r>
            <a:b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Scope of Coordination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7" name="Picture 6" descr="indonesia_australia.png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3" t="2344" r="1959" b="3428"/>
          <a:stretch/>
        </p:blipFill>
        <p:spPr>
          <a:xfrm>
            <a:off x="7367904" y="2889661"/>
            <a:ext cx="1752432" cy="1756544"/>
          </a:xfrm>
          <a:prstGeom prst="rect">
            <a:avLst/>
          </a:prstGeom>
        </p:spPr>
      </p:pic>
      <p:pic>
        <p:nvPicPr>
          <p:cNvPr id="20484" name="Picture 7" descr="logo ESDM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80" t="14948" r="14732" b="14948"/>
          <a:stretch>
            <a:fillRect/>
          </a:stretch>
        </p:blipFill>
        <p:spPr bwMode="auto">
          <a:xfrm>
            <a:off x="2045913" y="3645024"/>
            <a:ext cx="888057" cy="8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logo kemhub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561" y="2747954"/>
            <a:ext cx="772753" cy="89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logo kementerian-pariwisata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6824" y="4653136"/>
            <a:ext cx="89886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 descr="logo_pln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2385" y="5399376"/>
            <a:ext cx="305681" cy="40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logo-pertamina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738" y="5373217"/>
            <a:ext cx="368350" cy="36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logo-pelindo-4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252" y="5717487"/>
            <a:ext cx="839580" cy="35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6" descr="logo pelni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200" y="5787624"/>
            <a:ext cx="465912" cy="34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7" descr="logo antam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2801" y="5661248"/>
            <a:ext cx="972181" cy="32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8" descr="logo kkp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970" y="1700809"/>
            <a:ext cx="814679" cy="8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3672" y="1790457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 Narrow"/>
                <a:cs typeface="Arial Narrow"/>
              </a:rPr>
              <a:t>Ministry of Marine Affairs and Fisheries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3672" y="279312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9A7"/>
                </a:solidFill>
                <a:latin typeface="Arial Narrow"/>
                <a:cs typeface="Arial Narrow"/>
              </a:rPr>
              <a:t>Ministry of Transportation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3672" y="370063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/>
                <a:cs typeface="Arial Narrow"/>
              </a:rPr>
              <a:t>Ministry of Energy and Mineral Resources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43672" y="482909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0066"/>
                </a:solidFill>
                <a:latin typeface="Arial Narrow"/>
                <a:cs typeface="Arial Narrow"/>
              </a:rPr>
              <a:t>Ministry of Tourism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6032" y="547716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/>
                <a:cs typeface="Arial Narrow"/>
              </a:rPr>
              <a:t>Line ministries and agencies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4487" y="51571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459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oto Anugrah Ricky Wijay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55" y="350196"/>
            <a:ext cx="6284067" cy="59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78859" y="736172"/>
            <a:ext cx="3573294" cy="1523494"/>
          </a:xfrm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sz="3600" dirty="0" smtClean="0"/>
              <a:t>Environmental </a:t>
            </a:r>
            <a:r>
              <a:rPr sz="3600" dirty="0"/>
              <a:t>Protection by Transplanting Coral Fragments to Damaged Coral Reefs</a:t>
            </a:r>
          </a:p>
        </p:txBody>
      </p:sp>
    </p:spTree>
    <p:extLst>
      <p:ext uri="{BB962C8B-B14F-4D97-AF65-F5344CB8AC3E}">
        <p14:creationId xmlns:p14="http://schemas.microsoft.com/office/powerpoint/2010/main" val="1857031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Next Project: future prospect: Japanese References/ Trenggalek Traditional food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Foto Kacuk Wibison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25563"/>
            <a:ext cx="6089515" cy="55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late.com/content/dam/slate/blogs/quora/2015/06/11/what_separates_a_good_sushi_chef_from_a_great_one/158993954-sushi-chef-serves-up-tuna-sushi-made-from-a-222-kg.jpg/_jcr_content/renditions/cq5dam.web.1280.128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24" y="1325563"/>
            <a:ext cx="5467510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9301" y="190028"/>
            <a:ext cx="2196830" cy="1325563"/>
          </a:xfrm>
        </p:spPr>
        <p:txBody>
          <a:bodyPr/>
          <a:lstStyle/>
          <a:p>
            <a:r>
              <a:rPr lang="id-ID" dirty="0" smtClean="0"/>
              <a:t>SUSHI</a:t>
            </a:r>
            <a:endParaRPr lang="en-US" dirty="0"/>
          </a:p>
        </p:txBody>
      </p:sp>
      <p:pic>
        <p:nvPicPr>
          <p:cNvPr id="4" name="Picture 2" descr="http://i.huffpost.com/gen/1288776/images/o-SUSHI-CHEF-MICHELLE-CARPENTER-facebo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28" y="1690688"/>
            <a:ext cx="517997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mg.taste.com.au/IHgOxhW7/w720-h480-cfill-q80/taste/2016/11/sesame-tuna-avocado-cucumber-onigiri-100083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5" y="1690688"/>
            <a:ext cx="578957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07786" y="190028"/>
            <a:ext cx="2196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ONIGIRI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Nasi Gegok Trenggalek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3.bp.blogspot.com/-VpPzbzYM3qA/T7dcAboH_VI/AAAAAAAAABg/YNlzwvsbrT4/s1600/Nasi+Tiwul+dari+gunung+kidu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690688"/>
            <a:ext cx="5553075" cy="46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urabayaonline.co/wp-content/uploads/2016/02/lodho-800x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13" y="1690688"/>
            <a:ext cx="5882787" cy="46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692628" y="365125"/>
            <a:ext cx="66229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solidFill>
                  <a:schemeClr val="bg1"/>
                </a:solidFill>
              </a:rPr>
              <a:t>LODHO Trenggalek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Thank You</a:t>
            </a:r>
            <a:endParaRPr lang="en-US" dirty="0"/>
          </a:p>
        </p:txBody>
      </p:sp>
      <p:pic>
        <p:nvPicPr>
          <p:cNvPr id="11268" name="Picture 4" descr="Foto Anugrah Ricky Wijay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81" y="-1"/>
            <a:ext cx="78729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42753" cy="860560"/>
          </a:xfrm>
        </p:spPr>
        <p:txBody>
          <a:bodyPr/>
          <a:lstStyle/>
          <a:p>
            <a:r>
              <a:rPr lang="en-US" b="1" dirty="0">
                <a:solidFill>
                  <a:srgbClr val="17375E"/>
                </a:solidFill>
                <a:latin typeface="Arial Narrow" charset="0"/>
                <a:cs typeface="Arial Narrow" charset="0"/>
              </a:rPr>
              <a:t>Global Maritime Axis</a:t>
            </a:r>
          </a:p>
        </p:txBody>
      </p:sp>
      <p:pic>
        <p:nvPicPr>
          <p:cNvPr id="28674" name="Picture 1" descr="Marine Traff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0559"/>
            <a:ext cx="12192000" cy="5498041"/>
          </a:xfrm>
          <a:prstGeom prst="rect">
            <a:avLst/>
          </a:prstGeom>
          <a:noFill/>
          <a:ln w="2857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42477" y="6358600"/>
            <a:ext cx="28932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/>
                <a:cs typeface="Arial Narrow"/>
              </a:rPr>
              <a:t>https://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cs typeface="Arial Narrow"/>
              </a:rPr>
              <a:t>www.marinetraffic.com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941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-179624"/>
            <a:ext cx="6031149" cy="957837"/>
          </a:xfrm>
        </p:spPr>
        <p:txBody>
          <a:bodyPr/>
          <a:lstStyle/>
          <a:p>
            <a:r>
              <a:rPr lang="en-US" b="1">
                <a:solidFill>
                  <a:srgbClr val="17375E"/>
                </a:solidFill>
                <a:latin typeface="Arial Narrow" charset="0"/>
                <a:cs typeface="Arial Narrow" charset="0"/>
              </a:rPr>
              <a:t>Indonesia Maritime Traffic</a:t>
            </a:r>
          </a:p>
        </p:txBody>
      </p:sp>
      <p:pic>
        <p:nvPicPr>
          <p:cNvPr id="32770" name="Picture 2" descr="Marine Traffic Indonesia.tif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554" y="914400"/>
            <a:ext cx="11673191" cy="4636918"/>
          </a:xfrm>
          <a:prstGeom prst="rect">
            <a:avLst/>
          </a:prstGeom>
          <a:noFill/>
          <a:ln w="2857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8273" y="6073225"/>
            <a:ext cx="28932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/>
                <a:cs typeface="Arial Narrow"/>
              </a:rPr>
              <a:t>https://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cs typeface="Arial Narrow"/>
              </a:rPr>
              <a:t>www.marinetraffic.com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527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1520"/>
            <a:ext cx="6926094" cy="98963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Connectivity and Logistic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17" y="917134"/>
            <a:ext cx="6756550" cy="1822718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/>
                <a:cs typeface="Arial Narrow"/>
              </a:rPr>
              <a:t>Centers and corridors of economic growth</a:t>
            </a:r>
          </a:p>
          <a:p>
            <a:r>
              <a:rPr lang="en-US" dirty="0">
                <a:solidFill>
                  <a:schemeClr val="bg1"/>
                </a:solidFill>
                <a:latin typeface="Arial Narrow"/>
                <a:cs typeface="Arial Narrow"/>
              </a:rPr>
              <a:t>Intermodal Connectivity</a:t>
            </a:r>
          </a:p>
          <a:p>
            <a:r>
              <a:rPr lang="en-US" dirty="0">
                <a:solidFill>
                  <a:schemeClr val="bg1"/>
                </a:solidFill>
                <a:latin typeface="Arial Narrow"/>
                <a:cs typeface="Arial Narrow"/>
              </a:rPr>
              <a:t>Integrated maritime logistics management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 Narrow"/>
                <a:cs typeface="Arial Narrow"/>
              </a:rPr>
              <a:t>Short sea shipping, “3 in 1” fleet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848873"/>
            <a:ext cx="10875523" cy="4193953"/>
            <a:chOff x="2396976" y="3603948"/>
            <a:chExt cx="5256585" cy="2273324"/>
          </a:xfrm>
        </p:grpSpPr>
        <p:pic>
          <p:nvPicPr>
            <p:cNvPr id="6" name="Picture 5" descr="Indonesia_a2_biru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7780" y="3603948"/>
              <a:ext cx="4795781" cy="2125808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396976" y="4581128"/>
              <a:ext cx="1296144" cy="576064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tx1"/>
                  </a:solidFill>
                  <a:latin typeface="Arial Narrow"/>
                  <a:cs typeface="Arial Narrow"/>
                </a:rPr>
                <a:t>Agriculture &amp; Energy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909144" y="3789040"/>
              <a:ext cx="1296144" cy="64807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 Narrow"/>
                  <a:cs typeface="Arial Narrow"/>
                </a:rPr>
                <a:t>Mining &amp; Energy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133280" y="3789040"/>
              <a:ext cx="1296144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 Narrow"/>
                  <a:cs typeface="Arial Narrow"/>
                </a:rPr>
                <a:t>Agriculture &amp; Fishery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285408" y="3861048"/>
              <a:ext cx="1296144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 Narrow"/>
                  <a:cs typeface="Arial Narrow"/>
                </a:rPr>
                <a:t>Natural Resources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765128" y="5229200"/>
              <a:ext cx="1296144" cy="504056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01232" y="5373216"/>
              <a:ext cx="1296144" cy="504056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 Narrow"/>
                  <a:cs typeface="Arial Narrow"/>
                </a:rPr>
                <a:t>Tourism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1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9129"/>
            <a:ext cx="418289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7375E"/>
                </a:solidFill>
                <a:latin typeface="Arial Narrow"/>
                <a:cs typeface="Arial Narrow"/>
              </a:rPr>
              <a:t>Sea 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36" y="1190450"/>
            <a:ext cx="4394819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</a:rPr>
              <a:t>Ports: 24 new ports</a:t>
            </a:r>
            <a:endParaRPr lang="en-US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</a:rPr>
              <a:t>Ships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  <a:sym typeface="Wingdings"/>
              </a:rPr>
              <a:t>increase national fleet</a:t>
            </a:r>
            <a:endParaRPr lang="en-US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</a:rPr>
              <a:t>Shipyards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  <a:sym typeface="Wingdings"/>
              </a:rPr>
              <a:t>improve ship building capacity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  <a:sym typeface="Wingdings"/>
              </a:rPr>
              <a:t>Provide incentives</a:t>
            </a:r>
            <a:endParaRPr lang="en-US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</a:rPr>
              <a:t>Infrastructure industries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</a:rPr>
              <a:t>Observation systems</a:t>
            </a:r>
          </a:p>
        </p:txBody>
      </p:sp>
      <p:pic>
        <p:nvPicPr>
          <p:cNvPr id="796" name="Picture 795" descr="pelabuhan_imag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695" y="3184778"/>
            <a:ext cx="3557906" cy="1757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9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6240" y="883797"/>
            <a:ext cx="3183488" cy="2185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" name="Picture 797" descr="industri-galangan-kapal-dapat-perhatian-pemerintah-investor-bahagia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6698" y="5058383"/>
            <a:ext cx="3441898" cy="1734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9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894" y="5058383"/>
            <a:ext cx="3914924" cy="1734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0" name="Picture 15" descr="C:\Users\Operasi4\Downloads\kapal labobar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316" y="971417"/>
            <a:ext cx="3756502" cy="200992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5551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Fishery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5338936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/>
                <a:cs typeface="Arial Narrow"/>
              </a:rPr>
              <a:t>Sustainable fishery [vs. IUU Fishing]</a:t>
            </a:r>
          </a:p>
          <a:p>
            <a:r>
              <a:rPr lang="en-US" dirty="0">
                <a:solidFill>
                  <a:schemeClr val="bg1"/>
                </a:solidFill>
                <a:latin typeface="Arial Narrow"/>
                <a:cs typeface="Arial Narrow"/>
              </a:rPr>
              <a:t>Aquaculture</a:t>
            </a:r>
          </a:p>
          <a:p>
            <a:r>
              <a:rPr lang="en-US" dirty="0">
                <a:solidFill>
                  <a:schemeClr val="bg1"/>
                </a:solidFill>
                <a:latin typeface="Arial Narrow"/>
                <a:cs typeface="Arial Narrow"/>
              </a:rPr>
              <a:t>Fish processing facilities</a:t>
            </a:r>
          </a:p>
          <a:p>
            <a:r>
              <a:rPr lang="en-US" dirty="0">
                <a:solidFill>
                  <a:schemeClr val="bg1"/>
                </a:solidFill>
                <a:latin typeface="Arial Narrow"/>
                <a:cs typeface="Arial Narrow"/>
              </a:rPr>
              <a:t>Protect marine biodiversity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6120" y="1556792"/>
            <a:ext cx="2952328" cy="222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09190" y="2924944"/>
            <a:ext cx="15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Capture Fishery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8168" y="1916832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Aquaculture</a:t>
            </a:r>
          </a:p>
        </p:txBody>
      </p:sp>
      <p:pic>
        <p:nvPicPr>
          <p:cNvPr id="7" name="Picture 6" descr="budidaya-ikan-mas"/>
          <p:cNvPicPr>
            <a:picLocks noChangeAspect="1" noChangeArrowheads="1"/>
          </p:cNvPicPr>
          <p:nvPr/>
        </p:nvPicPr>
        <p:blipFill rotWithShape="1">
          <a:blip r:embed="rId3" cstate="screen">
            <a:lum bright="6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9454" y="4102590"/>
            <a:ext cx="2654424" cy="184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0100326_001251_ROVHD_NOAA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4050"/>
          <a:stretch/>
        </p:blipFill>
        <p:spPr>
          <a:xfrm>
            <a:off x="2423592" y="4093352"/>
            <a:ext cx="1728192" cy="1941301"/>
          </a:xfrm>
          <a:prstGeom prst="rect">
            <a:avLst/>
          </a:prstGeom>
        </p:spPr>
      </p:pic>
      <p:pic>
        <p:nvPicPr>
          <p:cNvPr id="10" name="Picture 9" descr="20100326_011808_ROVHD_NOAA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809" y="4115612"/>
            <a:ext cx="2792031" cy="184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00438" cy="506413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Fish Exploration</a:t>
            </a:r>
            <a:endParaRPr lang="en-US" dirty="0"/>
          </a:p>
        </p:txBody>
      </p:sp>
      <p:pic>
        <p:nvPicPr>
          <p:cNvPr id="4" name="Picture1" descr="11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538"/>
            <a:ext cx="12192000" cy="598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87" y="836579"/>
            <a:ext cx="11245175" cy="628406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91256"/>
            <a:ext cx="12192000" cy="506413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The potential of marine natural product: The Gulf of Prigi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453</Words>
  <Application>Microsoft Macintosh PowerPoint</Application>
  <PresentationFormat>Widescreen</PresentationFormat>
  <Paragraphs>105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 Narrow</vt:lpstr>
      <vt:lpstr>Calibri</vt:lpstr>
      <vt:lpstr>Calibri Light</vt:lpstr>
      <vt:lpstr>MS Mincho</vt:lpstr>
      <vt:lpstr>ＭＳ Ｐゴシック</vt:lpstr>
      <vt:lpstr>Times New Roman</vt:lpstr>
      <vt:lpstr>Wingdings</vt:lpstr>
      <vt:lpstr>Arial</vt:lpstr>
      <vt:lpstr>Office Theme</vt:lpstr>
      <vt:lpstr>Equation</vt:lpstr>
      <vt:lpstr>Chart</vt:lpstr>
      <vt:lpstr>PowerPoint Presentation</vt:lpstr>
      <vt:lpstr>Coordinating Ministry for Marine Exploration Scope of Coordination</vt:lpstr>
      <vt:lpstr>Global Maritime Axis</vt:lpstr>
      <vt:lpstr>Indonesia Maritime Traffic</vt:lpstr>
      <vt:lpstr>Connectivity and Logistic System</vt:lpstr>
      <vt:lpstr>Sea Transportation</vt:lpstr>
      <vt:lpstr>Fishery</vt:lpstr>
      <vt:lpstr>Fish Exploration</vt:lpstr>
      <vt:lpstr>The potential of marine natural product: The Gulf of Prigi </vt:lpstr>
      <vt:lpstr>The Floating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Mapping of chlorophyll contents usingaqua MODIS (Moderate Resolution Imaging Spectroradiometer) </vt:lpstr>
      <vt:lpstr>PowerPoint Presentation</vt:lpstr>
      <vt:lpstr>Environmental Protection by Transplanting Coral Fragments to Damaged Coral Reefs</vt:lpstr>
      <vt:lpstr>PowerPoint Presentation</vt:lpstr>
      <vt:lpstr>Environmental Protection by Transplanting Coral Fragments to Damaged Coral Reefs</vt:lpstr>
      <vt:lpstr>Next Project: future prospect: Japanese References/ Trenggalek Traditional food </vt:lpstr>
      <vt:lpstr>SUSHI</vt:lpstr>
      <vt:lpstr>Nasi Gegok Trenggalek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Anugrah Ricky Wijaya</dc:creator>
  <cp:lastModifiedBy>Microsoft Office User</cp:lastModifiedBy>
  <cp:revision>40</cp:revision>
  <dcterms:created xsi:type="dcterms:W3CDTF">2017-11-06T02:09:50Z</dcterms:created>
  <dcterms:modified xsi:type="dcterms:W3CDTF">2017-11-07T04:44:18Z</dcterms:modified>
</cp:coreProperties>
</file>