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256" r:id="rId2"/>
    <p:sldId id="339" r:id="rId3"/>
    <p:sldId id="328" r:id="rId4"/>
    <p:sldId id="338" r:id="rId5"/>
    <p:sldId id="340" r:id="rId6"/>
    <p:sldId id="351" r:id="rId7"/>
    <p:sldId id="353" r:id="rId8"/>
    <p:sldId id="355" r:id="rId9"/>
    <p:sldId id="257" r:id="rId10"/>
    <p:sldId id="364" r:id="rId11"/>
    <p:sldId id="258" r:id="rId12"/>
    <p:sldId id="287" r:id="rId13"/>
    <p:sldId id="293" r:id="rId14"/>
    <p:sldId id="292" r:id="rId15"/>
    <p:sldId id="325" r:id="rId16"/>
    <p:sldId id="330" r:id="rId17"/>
    <p:sldId id="302" r:id="rId18"/>
    <p:sldId id="357" r:id="rId19"/>
    <p:sldId id="361" r:id="rId20"/>
    <p:sldId id="359" r:id="rId21"/>
    <p:sldId id="342" r:id="rId22"/>
    <p:sldId id="365" r:id="rId23"/>
    <p:sldId id="343" r:id="rId24"/>
    <p:sldId id="366" r:id="rId25"/>
    <p:sldId id="356" r:id="rId26"/>
    <p:sldId id="344" r:id="rId27"/>
    <p:sldId id="362" r:id="rId28"/>
    <p:sldId id="363" r:id="rId29"/>
    <p:sldId id="316" r:id="rId30"/>
    <p:sldId id="321" r:id="rId31"/>
    <p:sldId id="322" r:id="rId32"/>
    <p:sldId id="317" r:id="rId33"/>
    <p:sldId id="352" r:id="rId34"/>
    <p:sldId id="324" r:id="rId35"/>
    <p:sldId id="331" r:id="rId36"/>
    <p:sldId id="350" r:id="rId37"/>
  </p:sldIdLst>
  <p:sldSz cx="9144000" cy="6858000" type="screen4x3"/>
  <p:notesSz cx="987425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4660"/>
  </p:normalViewPr>
  <p:slideViewPr>
    <p:cSldViewPr>
      <p:cViewPr varScale="1">
        <p:scale>
          <a:sx n="46" d="100"/>
          <a:sy n="46" d="100"/>
        </p:scale>
        <p:origin x="-12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8842" cy="342900"/>
          </a:xfrm>
          <a:prstGeom prst="rect">
            <a:avLst/>
          </a:prstGeom>
        </p:spPr>
        <p:txBody>
          <a:bodyPr vert="horz" lIns="91413" tIns="45706" rIns="91413" bIns="457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3124" y="1"/>
            <a:ext cx="4278842" cy="342900"/>
          </a:xfrm>
          <a:prstGeom prst="rect">
            <a:avLst/>
          </a:prstGeom>
        </p:spPr>
        <p:txBody>
          <a:bodyPr vert="horz" lIns="91413" tIns="45706" rIns="91413" bIns="45706" rtlCol="0"/>
          <a:lstStyle>
            <a:lvl1pPr algn="r">
              <a:defRPr sz="1200"/>
            </a:lvl1pPr>
          </a:lstStyle>
          <a:p>
            <a:fld id="{28E4B285-1625-44BC-BD30-E8E78DEE1A14}" type="datetimeFigureOut">
              <a:rPr kumimoji="1" lang="ja-JP" altLang="en-US" smtClean="0"/>
              <a:pPr/>
              <a:t>2017/11/29</a:t>
            </a:fld>
            <a:endParaRPr kumimoji="1" lang="ja-JP" altLang="en-US"/>
          </a:p>
        </p:txBody>
      </p:sp>
      <p:sp>
        <p:nvSpPr>
          <p:cNvPr id="4" name="フッター プレースホルダー 3"/>
          <p:cNvSpPr>
            <a:spLocks noGrp="1"/>
          </p:cNvSpPr>
          <p:nvPr>
            <p:ph type="ftr" sz="quarter" idx="2"/>
          </p:nvPr>
        </p:nvSpPr>
        <p:spPr>
          <a:xfrm>
            <a:off x="0" y="6513910"/>
            <a:ext cx="4278842" cy="342900"/>
          </a:xfrm>
          <a:prstGeom prst="rect">
            <a:avLst/>
          </a:prstGeom>
        </p:spPr>
        <p:txBody>
          <a:bodyPr vert="horz" lIns="91413" tIns="45706" rIns="91413" bIns="457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3124" y="6513910"/>
            <a:ext cx="4278842" cy="342900"/>
          </a:xfrm>
          <a:prstGeom prst="rect">
            <a:avLst/>
          </a:prstGeom>
        </p:spPr>
        <p:txBody>
          <a:bodyPr vert="horz" lIns="91413" tIns="45706" rIns="91413" bIns="45706" rtlCol="0" anchor="b"/>
          <a:lstStyle>
            <a:lvl1pPr algn="r">
              <a:defRPr sz="1200"/>
            </a:lvl1pPr>
          </a:lstStyle>
          <a:p>
            <a:fld id="{F12A6F57-716C-4BDC-9C26-BE679023B88A}" type="slidenum">
              <a:rPr kumimoji="1" lang="ja-JP" altLang="en-US" smtClean="0"/>
              <a:pPr/>
              <a:t>&lt;#&gt;</a:t>
            </a:fld>
            <a:endParaRPr kumimoji="1" lang="ja-JP" altLang="en-US"/>
          </a:p>
        </p:txBody>
      </p:sp>
    </p:spTree>
    <p:extLst>
      <p:ext uri="{BB962C8B-B14F-4D97-AF65-F5344CB8AC3E}">
        <p14:creationId xmlns:p14="http://schemas.microsoft.com/office/powerpoint/2010/main" xmlns="" val="267991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4278842" cy="342900"/>
          </a:xfrm>
          <a:prstGeom prst="rect">
            <a:avLst/>
          </a:prstGeom>
        </p:spPr>
        <p:txBody>
          <a:bodyPr vert="horz" lIns="91413" tIns="45706" rIns="91413" bIns="45706" rtlCol="0"/>
          <a:lstStyle>
            <a:lvl1pPr algn="l">
              <a:defRPr sz="1200"/>
            </a:lvl1pPr>
          </a:lstStyle>
          <a:p>
            <a:endParaRPr kumimoji="1" lang="ja-JP" altLang="en-US"/>
          </a:p>
        </p:txBody>
      </p:sp>
      <p:sp>
        <p:nvSpPr>
          <p:cNvPr id="3" name="日付プレースホルダ 2"/>
          <p:cNvSpPr>
            <a:spLocks noGrp="1"/>
          </p:cNvSpPr>
          <p:nvPr>
            <p:ph type="dt" idx="1"/>
          </p:nvPr>
        </p:nvSpPr>
        <p:spPr>
          <a:xfrm>
            <a:off x="5593124" y="1"/>
            <a:ext cx="4278842" cy="342900"/>
          </a:xfrm>
          <a:prstGeom prst="rect">
            <a:avLst/>
          </a:prstGeom>
        </p:spPr>
        <p:txBody>
          <a:bodyPr vert="horz" lIns="91413" tIns="45706" rIns="91413" bIns="45706" rtlCol="0"/>
          <a:lstStyle>
            <a:lvl1pPr algn="r">
              <a:defRPr sz="1200"/>
            </a:lvl1pPr>
          </a:lstStyle>
          <a:p>
            <a:fld id="{0D4233EF-A885-4C97-987C-DBCC5619B19B}" type="datetimeFigureOut">
              <a:rPr kumimoji="1" lang="ja-JP" altLang="en-US" smtClean="0"/>
              <a:pPr/>
              <a:t>2017/11/29</a:t>
            </a:fld>
            <a:endParaRPr kumimoji="1" lang="ja-JP" altLang="en-US"/>
          </a:p>
        </p:txBody>
      </p:sp>
      <p:sp>
        <p:nvSpPr>
          <p:cNvPr id="4" name="スライド イメージ プレースホルダ 3"/>
          <p:cNvSpPr>
            <a:spLocks noGrp="1" noRot="1" noChangeAspect="1"/>
          </p:cNvSpPr>
          <p:nvPr>
            <p:ph type="sldImg" idx="2"/>
          </p:nvPr>
        </p:nvSpPr>
        <p:spPr>
          <a:xfrm>
            <a:off x="3222625" y="514350"/>
            <a:ext cx="3429000" cy="2571750"/>
          </a:xfrm>
          <a:prstGeom prst="rect">
            <a:avLst/>
          </a:prstGeom>
          <a:noFill/>
          <a:ln w="12700">
            <a:solidFill>
              <a:prstClr val="black"/>
            </a:solidFill>
          </a:ln>
        </p:spPr>
        <p:txBody>
          <a:bodyPr vert="horz" lIns="91413" tIns="45706" rIns="91413" bIns="45706" rtlCol="0" anchor="ctr"/>
          <a:lstStyle/>
          <a:p>
            <a:endParaRPr lang="ja-JP" altLang="en-US"/>
          </a:p>
        </p:txBody>
      </p:sp>
      <p:sp>
        <p:nvSpPr>
          <p:cNvPr id="5" name="ノート プレースホルダ 4"/>
          <p:cNvSpPr>
            <a:spLocks noGrp="1"/>
          </p:cNvSpPr>
          <p:nvPr>
            <p:ph type="body" sz="quarter" idx="3"/>
          </p:nvPr>
        </p:nvSpPr>
        <p:spPr>
          <a:xfrm>
            <a:off x="987426" y="3257553"/>
            <a:ext cx="7899400" cy="3086100"/>
          </a:xfrm>
          <a:prstGeom prst="rect">
            <a:avLst/>
          </a:prstGeom>
        </p:spPr>
        <p:txBody>
          <a:bodyPr vert="horz" lIns="91413" tIns="45706" rIns="91413" bIns="4570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513910"/>
            <a:ext cx="4278842" cy="342900"/>
          </a:xfrm>
          <a:prstGeom prst="rect">
            <a:avLst/>
          </a:prstGeom>
        </p:spPr>
        <p:txBody>
          <a:bodyPr vert="horz" lIns="91413" tIns="45706" rIns="91413" bIns="4570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593124" y="6513910"/>
            <a:ext cx="4278842" cy="342900"/>
          </a:xfrm>
          <a:prstGeom prst="rect">
            <a:avLst/>
          </a:prstGeom>
        </p:spPr>
        <p:txBody>
          <a:bodyPr vert="horz" lIns="91413" tIns="45706" rIns="91413" bIns="45706" rtlCol="0" anchor="b"/>
          <a:lstStyle>
            <a:lvl1pPr algn="r">
              <a:defRPr sz="1200"/>
            </a:lvl1pPr>
          </a:lstStyle>
          <a:p>
            <a:fld id="{04BB9C3E-58BD-4F55-88EE-BB6A9156522B}" type="slidenum">
              <a:rPr kumimoji="1" lang="ja-JP" altLang="en-US" smtClean="0"/>
              <a:pPr/>
              <a:t>&lt;#&gt;</a:t>
            </a:fld>
            <a:endParaRPr kumimoji="1" lang="ja-JP" altLang="en-US"/>
          </a:p>
        </p:txBody>
      </p:sp>
    </p:spTree>
    <p:extLst>
      <p:ext uri="{BB962C8B-B14F-4D97-AF65-F5344CB8AC3E}">
        <p14:creationId xmlns:p14="http://schemas.microsoft.com/office/powerpoint/2010/main" xmlns="" val="353857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BB9C3E-58BD-4F55-88EE-BB6A9156522B}" type="slidenum">
              <a:rPr kumimoji="1" lang="ja-JP" altLang="en-US" smtClean="0"/>
              <a:pPr/>
              <a:t>11</a:t>
            </a:fld>
            <a:endParaRPr kumimoji="1" lang="ja-JP" altLang="en-US"/>
          </a:p>
        </p:txBody>
      </p:sp>
    </p:spTree>
    <p:extLst>
      <p:ext uri="{BB962C8B-B14F-4D97-AF65-F5344CB8AC3E}">
        <p14:creationId xmlns:p14="http://schemas.microsoft.com/office/powerpoint/2010/main" xmlns="" val="326016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Rs </a:t>
            </a:r>
            <a:endParaRPr kumimoji="1" lang="ja-JP" altLang="en-US" dirty="0"/>
          </a:p>
        </p:txBody>
      </p:sp>
      <p:sp>
        <p:nvSpPr>
          <p:cNvPr id="4" name="スライド番号プレースホルダ 3"/>
          <p:cNvSpPr>
            <a:spLocks noGrp="1"/>
          </p:cNvSpPr>
          <p:nvPr>
            <p:ph type="sldNum" sz="quarter" idx="10"/>
          </p:nvPr>
        </p:nvSpPr>
        <p:spPr/>
        <p:txBody>
          <a:bodyPr/>
          <a:lstStyle/>
          <a:p>
            <a:fld id="{04BB9C3E-58BD-4F55-88EE-BB6A9156522B}" type="slidenum">
              <a:rPr kumimoji="1" lang="ja-JP" altLang="en-US" smtClean="0"/>
              <a:pPr/>
              <a:t>13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04BB9C3E-58BD-4F55-88EE-BB6A9156522B}" type="slidenum">
              <a:rPr kumimoji="1" lang="ja-JP" altLang="en-US" smtClean="0"/>
              <a:pPr/>
              <a:t>25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smtClean="0"/>
              <a:t>マスター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sp>
        <p:nvSpPr>
          <p:cNvPr id="7" name="日付プレースホルダー 6"/>
          <p:cNvSpPr>
            <a:spLocks noGrp="1"/>
          </p:cNvSpPr>
          <p:nvPr>
            <p:ph type="dt" sz="half" idx="10"/>
          </p:nvPr>
        </p:nvSpPr>
        <p:spPr/>
        <p:txBody>
          <a:bodyPr/>
          <a:lstStyle/>
          <a:p>
            <a:fld id="{17F0D3EC-A776-4A2A-9D16-02773F2DF2D2}" type="datetime1">
              <a:rPr kumimoji="1" lang="ja-JP" altLang="en-US" smtClean="0"/>
              <a:pPr/>
              <a:t>2017/11/29</a:t>
            </a:fld>
            <a:endParaRPr kumimoji="1" lang="ja-JP" altLang="en-US"/>
          </a:p>
        </p:txBody>
      </p:sp>
      <p:sp>
        <p:nvSpPr>
          <p:cNvPr id="20" name="フッター プレースホルダー 19"/>
          <p:cNvSpPr>
            <a:spLocks noGrp="1"/>
          </p:cNvSpPr>
          <p:nvPr>
            <p:ph type="ftr" sz="quarter" idx="11"/>
          </p:nvPr>
        </p:nvSpPr>
        <p:spPr/>
        <p:txBody>
          <a:bodyPr/>
          <a:lstStyle/>
          <a:p>
            <a:endParaRPr kumimoji="1" lang="ja-JP" altLang="en-US"/>
          </a:p>
        </p:txBody>
      </p:sp>
      <p:sp>
        <p:nvSpPr>
          <p:cNvPr id="10" name="スライド番号プレースホルダー 9"/>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0433478-FA7D-4675-B5EC-6469D4EB905D}" type="datetime1">
              <a:rPr kumimoji="1" lang="ja-JP" altLang="en-US" smtClean="0"/>
              <a:pPr/>
              <a:t>2017/11/29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11430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DF27EED-5E48-4CBF-9666-EAECCB96A7BA}" type="datetime1">
              <a:rPr kumimoji="1" lang="ja-JP" altLang="en-US" smtClean="0"/>
              <a:pPr/>
              <a:t>2017/11/29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F19D29C-BE14-49E3-818D-521D59977C90}" type="datetime1">
              <a:rPr kumimoji="1" lang="ja-JP" altLang="en-US" smtClean="0"/>
              <a:pPr/>
              <a:t>2017/11/29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835AD50E-8AC6-4DA4-BDFD-0E9DD00F9304}" type="datetime1">
              <a:rPr kumimoji="1" lang="ja-JP" altLang="en-US" smtClean="0"/>
              <a:pPr/>
              <a:t>2017/11/29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20E40A01-41B2-4644-ABD5-AC10B3A5B92D}" type="datetime1">
              <a:rPr kumimoji="1" lang="ja-JP" altLang="en-US" smtClean="0"/>
              <a:pPr/>
              <a:t>2017/11/29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8EB210E0-C9CC-41F9-A09C-9DF3ABD35099}" type="datetime1">
              <a:rPr kumimoji="1" lang="ja-JP" altLang="en-US" smtClean="0"/>
              <a:pPr/>
              <a:t>2017/11/29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2F317275-E335-4038-81C8-1B2F694CD2D9}" type="datetime1">
              <a:rPr kumimoji="1" lang="ja-JP" altLang="en-US" smtClean="0"/>
              <a:pPr/>
              <a:t>2017/11/29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付プレースホルダー 1"/>
          <p:cNvSpPr>
            <a:spLocks noGrp="1"/>
          </p:cNvSpPr>
          <p:nvPr>
            <p:ph type="dt" sz="half" idx="10"/>
          </p:nvPr>
        </p:nvSpPr>
        <p:spPr/>
        <p:txBody>
          <a:bodyPr/>
          <a:lstStyle/>
          <a:p>
            <a:fld id="{E85A5288-2FF2-4A4B-B43F-DBC18DCE1C24}" type="datetime1">
              <a:rPr kumimoji="1" lang="ja-JP" altLang="en-US" smtClean="0"/>
              <a:pPr/>
              <a:t>2017/11/29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B68A6F6B-936F-4106-A033-6C96AA04F0BF}" type="datetime1">
              <a:rPr kumimoji="1" lang="ja-JP" altLang="en-US" smtClean="0"/>
              <a:pPr/>
              <a:t>2017/11/29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CDE90226-99B5-41C0-BAA2-6E04FFA55761}" type="datetime1">
              <a:rPr kumimoji="1" lang="ja-JP" altLang="en-US" smtClean="0"/>
              <a:pPr/>
              <a:t>2017/11/29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ー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smtClean="0"/>
              <a:t>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テキスト プレースホルダー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タイトル プレースホルダー 4"/>
          <p:cNvSpPr>
            <a:spLocks noGrp="1"/>
          </p:cNvSpPr>
          <p:nvPr>
            <p:ph type="title"/>
          </p:nvPr>
        </p:nvSpPr>
        <p:spPr>
          <a:xfrm>
            <a:off x="1435608" y="274638"/>
            <a:ext cx="7498080" cy="1143000"/>
          </a:xfrm>
          <a:prstGeom prst="rect">
            <a:avLst/>
          </a:prstGeom>
        </p:spPr>
        <p:txBody>
          <a:bodyPr anchor="ctr">
            <a:normAutofit/>
          </a:bodyPr>
          <a:lstStyle/>
          <a:p>
            <a:r>
              <a:rPr kumimoji="0" lang="ja-JP" altLang="en-US" smtClean="0"/>
              <a:t>マスター タイトルの書式設定</a:t>
            </a:r>
            <a:endParaRPr kumimoji="0" lang="en-US"/>
          </a:p>
        </p:txBody>
      </p:sp>
      <p:sp>
        <p:nvSpPr>
          <p:cNvPr id="9" name="テキスト プレースホルダー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ー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3EA5742-7192-45FA-8300-A3E4E2EDB020}" type="datetime1">
              <a:rPr kumimoji="1" lang="ja-JP" altLang="en-US" smtClean="0"/>
              <a:pPr/>
              <a:t>2017/11/29</a:t>
            </a:fld>
            <a:endParaRPr kumimoji="1" lang="ja-JP" altLang="en-US"/>
          </a:p>
        </p:txBody>
      </p:sp>
      <p:sp>
        <p:nvSpPr>
          <p:cNvPr id="10" name="フッター プレースホルダー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ー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2D8002D-B5B0-4BAC-B1F6-782DDCCE6D9C}" type="slidenum">
              <a:rPr kumimoji="1" lang="ja-JP" altLang="en-US" smtClean="0"/>
              <a:pPr/>
              <a:t>&lt;#&gt;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english.hanban.org/node_10971.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mprc.gov.cn/mfa_eng/wjdt_665385/2649_665393/t1249201.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260648"/>
            <a:ext cx="7704856" cy="4608512"/>
          </a:xfrm>
        </p:spPr>
        <p:txBody>
          <a:bodyPr>
            <a:noAutofit/>
          </a:bodyPr>
          <a:lstStyle/>
          <a:p>
            <a:pPr marL="0" indent="0" algn="ctr"/>
            <a:r>
              <a:rPr lang="ja-JP" altLang="en-US" dirty="0" smtClean="0">
                <a:effectLst/>
              </a:rPr>
              <a:t>　　　</a:t>
            </a:r>
            <a:r>
              <a:rPr lang="ja-JP" altLang="ja-JP" dirty="0">
                <a:effectLst/>
              </a:rPr>
              <a:t/>
            </a:r>
            <a:br>
              <a:rPr lang="ja-JP" altLang="ja-JP" dirty="0">
                <a:effectLst/>
              </a:rPr>
            </a:br>
            <a:r>
              <a:rPr lang="ja-JP" altLang="en-US" sz="4000" dirty="0" smtClean="0">
                <a:solidFill>
                  <a:schemeClr val="tx1"/>
                </a:solidFill>
                <a:effectLst/>
              </a:rPr>
              <a:t>　</a:t>
            </a:r>
            <a:r>
              <a:rPr lang="ja-JP" altLang="en-US" sz="3600" dirty="0" smtClean="0">
                <a:solidFill>
                  <a:schemeClr val="tx1"/>
                </a:solidFill>
                <a:effectLst/>
              </a:rPr>
              <a:t>　</a:t>
            </a:r>
            <a:r>
              <a:rPr lang="ja-JP" altLang="en-US" dirty="0">
                <a:solidFill>
                  <a:schemeClr val="tx1"/>
                </a:solidFill>
              </a:rPr>
              <a:t/>
            </a:r>
            <a:br>
              <a:rPr lang="ja-JP" altLang="en-US" dirty="0">
                <a:solidFill>
                  <a:schemeClr val="tx1"/>
                </a:solidFill>
              </a:rPr>
            </a:br>
            <a:r>
              <a:rPr lang="en-US" altLang="ja-JP" dirty="0">
                <a:solidFill>
                  <a:schemeClr val="tx1"/>
                </a:solidFill>
                <a:effectLst/>
              </a:rPr>
              <a:t/>
            </a:r>
            <a:br>
              <a:rPr lang="en-US" altLang="ja-JP" dirty="0">
                <a:solidFill>
                  <a:schemeClr val="tx1"/>
                </a:solidFill>
                <a:effectLst/>
              </a:rPr>
            </a:br>
            <a:r>
              <a:rPr lang="en-US" altLang="ja-JP" dirty="0" smtClean="0">
                <a:solidFill>
                  <a:schemeClr val="tx1"/>
                </a:solidFill>
                <a:effectLst/>
              </a:rPr>
              <a:t/>
            </a:r>
            <a:br>
              <a:rPr lang="en-US" altLang="ja-JP" dirty="0" smtClean="0">
                <a:solidFill>
                  <a:schemeClr val="tx1"/>
                </a:solidFill>
                <a:effectLst/>
              </a:rPr>
            </a:br>
            <a:r>
              <a:rPr lang="en-US" altLang="ja-JP" sz="3200" b="1" dirty="0" smtClean="0">
                <a:solidFill>
                  <a:schemeClr val="tx1"/>
                </a:solidFill>
                <a:latin typeface="Times New Roman" panose="02020603050405020304" pitchFamily="18" charset="0"/>
                <a:cs typeface="Times New Roman" panose="02020603050405020304" pitchFamily="18" charset="0"/>
              </a:rPr>
              <a:t>China’s </a:t>
            </a:r>
            <a:r>
              <a:rPr lang="en-US" altLang="ja-JP" sz="3200" b="1" dirty="0">
                <a:solidFill>
                  <a:schemeClr val="tx1"/>
                </a:solidFill>
                <a:latin typeface="Times New Roman" panose="02020603050405020304" pitchFamily="18" charset="0"/>
                <a:cs typeface="Times New Roman" panose="02020603050405020304" pitchFamily="18" charset="0"/>
              </a:rPr>
              <a:t>Public Diplomacy </a:t>
            </a:r>
            <a:r>
              <a:rPr lang="en-US" altLang="ja-JP" sz="3200" b="1" dirty="0" smtClean="0">
                <a:solidFill>
                  <a:schemeClr val="tx1"/>
                </a:solidFill>
                <a:latin typeface="Times New Roman" panose="02020603050405020304" pitchFamily="18" charset="0"/>
                <a:cs typeface="Times New Roman" panose="02020603050405020304" pitchFamily="18" charset="0"/>
              </a:rPr>
              <a:t>in ASEAN: </a:t>
            </a:r>
            <a:r>
              <a:rPr lang="en-US" altLang="ja-JP" sz="3200" b="1" dirty="0" smtClean="0">
                <a:solidFill>
                  <a:schemeClr val="tx1"/>
                </a:solidFill>
                <a:effectLst/>
                <a:latin typeface="Times New Roman" panose="02020603050405020304" pitchFamily="18" charset="0"/>
                <a:cs typeface="Times New Roman" panose="02020603050405020304" pitchFamily="18" charset="0"/>
              </a:rPr>
              <a:t>New Trends and Prospect </a:t>
            </a:r>
            <a:r>
              <a:rPr lang="en-US" altLang="ja-JP" sz="3200" b="1" dirty="0" smtClean="0">
                <a:solidFill>
                  <a:schemeClr val="tx1"/>
                </a:solidFill>
                <a:latin typeface="Times New Roman" panose="02020603050405020304" pitchFamily="18" charset="0"/>
                <a:cs typeface="Times New Roman" panose="02020603050405020304" pitchFamily="18" charset="0"/>
              </a:rPr>
              <a:t>in Indonesia</a:t>
            </a:r>
            <a:r>
              <a:rPr lang="en-US" altLang="ja-JP" sz="3200" b="1" dirty="0" smtClean="0">
                <a:solidFill>
                  <a:schemeClr val="tx1"/>
                </a:solidFill>
                <a:effectLst/>
                <a:latin typeface="Times New Roman" panose="02020603050405020304" pitchFamily="18" charset="0"/>
                <a:cs typeface="Times New Roman" panose="02020603050405020304" pitchFamily="18" charset="0"/>
              </a:rPr>
              <a:t> </a:t>
            </a:r>
            <a:br>
              <a:rPr lang="en-US" altLang="ja-JP" sz="3200" b="1" dirty="0" smtClean="0">
                <a:solidFill>
                  <a:schemeClr val="tx1"/>
                </a:solidFill>
                <a:effectLst/>
                <a:latin typeface="Times New Roman" panose="02020603050405020304" pitchFamily="18" charset="0"/>
                <a:cs typeface="Times New Roman" panose="02020603050405020304" pitchFamily="18" charset="0"/>
              </a:rPr>
            </a:br>
            <a:r>
              <a:rPr lang="en-US" altLang="ja-JP" sz="3200" b="1" dirty="0" smtClean="0">
                <a:solidFill>
                  <a:schemeClr val="tx1"/>
                </a:solidFill>
                <a:effectLst/>
                <a:latin typeface="+mn-lt"/>
              </a:rPr>
              <a:t>  </a:t>
            </a:r>
            <a:br>
              <a:rPr lang="en-US" altLang="ja-JP" sz="3200" b="1" dirty="0" smtClean="0">
                <a:solidFill>
                  <a:schemeClr val="tx1"/>
                </a:solidFill>
                <a:effectLst/>
                <a:latin typeface="+mn-lt"/>
              </a:rPr>
            </a:br>
            <a:r>
              <a:rPr lang="en-US" altLang="ja-JP" sz="2800" b="1" dirty="0" smtClean="0">
                <a:solidFill>
                  <a:schemeClr val="tx1"/>
                </a:solidFill>
                <a:effectLst/>
                <a:latin typeface="Times New Roman" panose="02020603050405020304" pitchFamily="18" charset="0"/>
                <a:cs typeface="Times New Roman" panose="02020603050405020304" pitchFamily="18" charset="0"/>
              </a:rPr>
              <a:t> One Asia Lecture Series</a:t>
            </a:r>
            <a:br>
              <a:rPr lang="en-US" altLang="ja-JP" sz="2800" b="1" dirty="0" smtClean="0">
                <a:solidFill>
                  <a:schemeClr val="tx1"/>
                </a:solidFill>
                <a:effectLst/>
                <a:latin typeface="Times New Roman" panose="02020603050405020304" pitchFamily="18" charset="0"/>
                <a:cs typeface="Times New Roman" panose="02020603050405020304" pitchFamily="18" charset="0"/>
              </a:rPr>
            </a:br>
            <a:r>
              <a:rPr lang="en-US" altLang="ja-JP" sz="3200" b="1" dirty="0" smtClean="0">
                <a:solidFill>
                  <a:schemeClr val="tx1"/>
                </a:solidFill>
                <a:effectLst/>
                <a:latin typeface="+mn-lt"/>
              </a:rPr>
              <a:t/>
            </a:r>
            <a:br>
              <a:rPr lang="en-US" altLang="ja-JP" sz="3200" b="1" dirty="0" smtClean="0">
                <a:solidFill>
                  <a:schemeClr val="tx1"/>
                </a:solidFill>
                <a:effectLst/>
                <a:latin typeface="+mn-lt"/>
              </a:rPr>
            </a:br>
            <a:r>
              <a:rPr lang="en-US" altLang="ja-JP" sz="2400" b="1" dirty="0" smtClean="0">
                <a:solidFill>
                  <a:schemeClr val="tx1"/>
                </a:solidFill>
                <a:effectLst/>
                <a:latin typeface="Times New Roman" panose="02020603050405020304" pitchFamily="18" charset="0"/>
                <a:cs typeface="Times New Roman" panose="02020603050405020304" pitchFamily="18" charset="0"/>
              </a:rPr>
              <a:t>29 Nov. 2017 </a:t>
            </a:r>
            <a:r>
              <a:rPr lang="en-US" altLang="ja-JP" sz="3600" b="1" dirty="0" smtClean="0">
                <a:solidFill>
                  <a:schemeClr val="tx1"/>
                </a:solidFill>
                <a:effectLst/>
                <a:latin typeface="Times New Roman" panose="02020603050405020304" pitchFamily="18" charset="0"/>
                <a:cs typeface="Times New Roman" panose="02020603050405020304" pitchFamily="18" charset="0"/>
              </a:rPr>
              <a:t/>
            </a:r>
            <a:br>
              <a:rPr lang="en-US" altLang="ja-JP" sz="3600" b="1" dirty="0" smtClean="0">
                <a:solidFill>
                  <a:schemeClr val="tx1"/>
                </a:solidFill>
                <a:effectLst/>
                <a:latin typeface="Times New Roman" panose="02020603050405020304" pitchFamily="18" charset="0"/>
                <a:cs typeface="Times New Roman" panose="02020603050405020304" pitchFamily="18" charset="0"/>
              </a:rPr>
            </a:br>
            <a:r>
              <a:rPr lang="en-US" altLang="ja-JP" sz="3600" b="1" dirty="0" smtClean="0">
                <a:solidFill>
                  <a:schemeClr val="tx1"/>
                </a:solidFill>
                <a:effectLst/>
                <a:latin typeface="Times New Roman" panose="02020603050405020304" pitchFamily="18" charset="0"/>
                <a:cs typeface="Times New Roman" panose="02020603050405020304" pitchFamily="18" charset="0"/>
              </a:rPr>
              <a:t/>
            </a:r>
            <a:br>
              <a:rPr lang="en-US" altLang="ja-JP" sz="3600" b="1" dirty="0" smtClean="0">
                <a:solidFill>
                  <a:schemeClr val="tx1"/>
                </a:solidFill>
                <a:effectLst/>
                <a:latin typeface="Times New Roman" panose="02020603050405020304" pitchFamily="18" charset="0"/>
                <a:cs typeface="Times New Roman" panose="02020603050405020304" pitchFamily="18" charset="0"/>
              </a:rPr>
            </a:br>
            <a:r>
              <a:rPr lang="en-US" altLang="ja-JP" sz="2800" b="1" dirty="0" err="1" smtClean="0">
                <a:solidFill>
                  <a:schemeClr val="tx1"/>
                </a:solidFill>
                <a:effectLst/>
                <a:latin typeface="Times New Roman" panose="02020603050405020304" pitchFamily="18" charset="0"/>
                <a:cs typeface="Times New Roman" panose="02020603050405020304" pitchFamily="18" charset="0"/>
              </a:rPr>
              <a:t>Universitas</a:t>
            </a:r>
            <a:r>
              <a:rPr lang="en-US" altLang="ja-JP" sz="2800" b="1" dirty="0" smtClean="0">
                <a:solidFill>
                  <a:schemeClr val="tx1"/>
                </a:solidFill>
                <a:effectLst/>
                <a:latin typeface="Times New Roman" panose="02020603050405020304" pitchFamily="18" charset="0"/>
                <a:cs typeface="Times New Roman" panose="02020603050405020304" pitchFamily="18" charset="0"/>
              </a:rPr>
              <a:t> </a:t>
            </a:r>
            <a:r>
              <a:rPr lang="en-US" altLang="ja-JP" sz="2800" b="1" dirty="0" err="1" smtClean="0">
                <a:solidFill>
                  <a:schemeClr val="tx1"/>
                </a:solidFill>
                <a:effectLst/>
                <a:latin typeface="Times New Roman" panose="02020603050405020304" pitchFamily="18" charset="0"/>
                <a:cs typeface="Times New Roman" panose="02020603050405020304" pitchFamily="18" charset="0"/>
              </a:rPr>
              <a:t>Negeri</a:t>
            </a:r>
            <a:r>
              <a:rPr lang="en-US" altLang="ja-JP" sz="2800" b="1" dirty="0" smtClean="0">
                <a:solidFill>
                  <a:schemeClr val="tx1"/>
                </a:solidFill>
                <a:effectLst/>
                <a:latin typeface="Times New Roman" panose="02020603050405020304" pitchFamily="18" charset="0"/>
                <a:cs typeface="Times New Roman" panose="02020603050405020304" pitchFamily="18" charset="0"/>
              </a:rPr>
              <a:t> Malang</a:t>
            </a:r>
            <a:br>
              <a:rPr lang="en-US" altLang="ja-JP" sz="2800" b="1" dirty="0" smtClean="0">
                <a:solidFill>
                  <a:schemeClr val="tx1"/>
                </a:solidFill>
                <a:effectLst/>
                <a:latin typeface="Times New Roman" panose="02020603050405020304" pitchFamily="18" charset="0"/>
                <a:cs typeface="Times New Roman" panose="02020603050405020304" pitchFamily="18" charset="0"/>
              </a:rPr>
            </a:br>
            <a:r>
              <a:rPr lang="ja-JP" altLang="en-US" sz="3600" b="1" dirty="0" smtClean="0">
                <a:solidFill>
                  <a:schemeClr val="tx1"/>
                </a:solidFill>
                <a:effectLst/>
                <a:latin typeface="Times New Roman" panose="02020603050405020304" pitchFamily="18" charset="0"/>
                <a:cs typeface="Times New Roman" panose="02020603050405020304" pitchFamily="18" charset="0"/>
              </a:rPr>
              <a:t>　</a:t>
            </a:r>
            <a:r>
              <a:rPr lang="en-US" altLang="ja-JP" sz="3600" b="1" dirty="0" smtClean="0">
                <a:solidFill>
                  <a:schemeClr val="tx1"/>
                </a:solidFill>
                <a:effectLst/>
                <a:latin typeface="Times New Roman" panose="02020603050405020304" pitchFamily="18" charset="0"/>
                <a:cs typeface="Times New Roman" panose="02020603050405020304" pitchFamily="18" charset="0"/>
              </a:rPr>
              <a:t/>
            </a:r>
            <a:br>
              <a:rPr lang="en-US" altLang="ja-JP" sz="3600" b="1" dirty="0" smtClean="0">
                <a:solidFill>
                  <a:schemeClr val="tx1"/>
                </a:solidFill>
                <a:effectLst/>
                <a:latin typeface="Times New Roman" panose="02020603050405020304" pitchFamily="18" charset="0"/>
                <a:cs typeface="Times New Roman" panose="02020603050405020304" pitchFamily="18" charset="0"/>
              </a:rPr>
            </a:br>
            <a:r>
              <a:rPr lang="en-US" altLang="ja-JP" sz="2800" b="1" dirty="0">
                <a:solidFill>
                  <a:schemeClr val="tx1"/>
                </a:solidFill>
                <a:effectLst/>
                <a:latin typeface="Times New Roman" panose="02020603050405020304" pitchFamily="18" charset="0"/>
                <a:cs typeface="Times New Roman" panose="02020603050405020304" pitchFamily="18" charset="0"/>
              </a:rPr>
              <a:t> </a:t>
            </a:r>
            <a:r>
              <a:rPr lang="en-US" altLang="ja-JP" sz="2800" b="1" dirty="0" smtClean="0">
                <a:solidFill>
                  <a:schemeClr val="tx1"/>
                </a:solidFill>
                <a:effectLst/>
                <a:latin typeface="Times New Roman" panose="02020603050405020304" pitchFamily="18" charset="0"/>
                <a:cs typeface="Times New Roman" panose="02020603050405020304" pitchFamily="18" charset="0"/>
              </a:rPr>
              <a:t>   University of Tsukuba </a:t>
            </a:r>
            <a:br>
              <a:rPr lang="en-US" altLang="ja-JP" sz="2800" b="1" dirty="0" smtClean="0">
                <a:solidFill>
                  <a:schemeClr val="tx1"/>
                </a:solidFill>
                <a:effectLst/>
                <a:latin typeface="Times New Roman" panose="02020603050405020304" pitchFamily="18" charset="0"/>
                <a:cs typeface="Times New Roman" panose="02020603050405020304" pitchFamily="18" charset="0"/>
              </a:rPr>
            </a:br>
            <a:r>
              <a:rPr lang="en-US" altLang="ja-JP" sz="2800" b="1" dirty="0" smtClean="0">
                <a:solidFill>
                  <a:schemeClr val="tx1"/>
                </a:solidFill>
                <a:effectLst/>
                <a:latin typeface="Times New Roman" panose="02020603050405020304" pitchFamily="18" charset="0"/>
                <a:cs typeface="Times New Roman" panose="02020603050405020304" pitchFamily="18" charset="0"/>
              </a:rPr>
              <a:t>Motoko Shuto </a:t>
            </a:r>
            <a:endParaRPr kumimoji="1" lang="ja-JP" alt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41851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60648"/>
            <a:ext cx="8100392" cy="720080"/>
          </a:xfrm>
        </p:spPr>
        <p:txBody>
          <a:bodyPr>
            <a:normAutofit fontScale="90000"/>
          </a:bodyPr>
          <a:lstStyle/>
          <a:p>
            <a:r>
              <a:rPr lang="en-US" altLang="ja-JP" sz="2200" b="1" dirty="0" smtClean="0">
                <a:solidFill>
                  <a:schemeClr val="tx1"/>
                </a:solidFill>
                <a:effectLst/>
              </a:rPr>
              <a:t/>
            </a:r>
            <a:br>
              <a:rPr lang="en-US" altLang="ja-JP" sz="2200" b="1" dirty="0" smtClean="0">
                <a:solidFill>
                  <a:schemeClr val="tx1"/>
                </a:solidFill>
                <a:effectLst/>
              </a:rPr>
            </a:br>
            <a:r>
              <a:rPr lang="en-US" altLang="ja-JP" sz="2200" b="1" dirty="0" smtClean="0">
                <a:solidFill>
                  <a:schemeClr val="tx1"/>
                </a:solidFill>
                <a:effectLst/>
              </a:rPr>
              <a:t/>
            </a:r>
            <a:br>
              <a:rPr lang="en-US" altLang="ja-JP" sz="2200" b="1" dirty="0" smtClean="0">
                <a:solidFill>
                  <a:schemeClr val="tx1"/>
                </a:solidFill>
                <a:effectLst/>
              </a:rPr>
            </a:br>
            <a:r>
              <a:rPr lang="en-US" altLang="ja-JP" sz="2200" b="1" dirty="0" smtClean="0">
                <a:solidFill>
                  <a:schemeClr val="tx1"/>
                </a:solidFill>
                <a:effectLst/>
              </a:rPr>
              <a:t>Table 1: Confucius Institutes and Classrooms in ASEAN countries  </a:t>
            </a:r>
            <a:r>
              <a:rPr lang="en-US" altLang="ja-JP" sz="1300" dirty="0" smtClean="0">
                <a:solidFill>
                  <a:schemeClr val="tx1"/>
                </a:solidFill>
                <a:latin typeface="+mn-lt"/>
              </a:rPr>
              <a:t>(source: Confucius Institute Headquarters (</a:t>
            </a:r>
            <a:r>
              <a:rPr lang="en-US" altLang="ja-JP" sz="1300" dirty="0" err="1" smtClean="0">
                <a:solidFill>
                  <a:schemeClr val="tx1"/>
                </a:solidFill>
                <a:latin typeface="+mn-lt"/>
              </a:rPr>
              <a:t>Hanban</a:t>
            </a:r>
            <a:r>
              <a:rPr lang="en-US" altLang="ja-JP" sz="1300" dirty="0" smtClean="0">
                <a:solidFill>
                  <a:schemeClr val="tx1"/>
                </a:solidFill>
                <a:latin typeface="+mn-lt"/>
              </a:rPr>
              <a:t>)        </a:t>
            </a:r>
            <a:br>
              <a:rPr lang="en-US" altLang="ja-JP" sz="1300" dirty="0" smtClean="0">
                <a:solidFill>
                  <a:schemeClr val="tx1"/>
                </a:solidFill>
                <a:latin typeface="+mn-lt"/>
              </a:rPr>
            </a:br>
            <a:r>
              <a:rPr lang="en-US" altLang="ja-JP" sz="1300" dirty="0" smtClean="0">
                <a:solidFill>
                  <a:schemeClr val="tx1"/>
                </a:solidFill>
                <a:latin typeface="+mn-lt"/>
              </a:rPr>
              <a:t>                            </a:t>
            </a:r>
            <a:r>
              <a:rPr lang="en-US" altLang="ja-JP" sz="1300" b="1" u="sng" dirty="0" smtClean="0">
                <a:solidFill>
                  <a:schemeClr val="tx1"/>
                </a:solidFill>
                <a:effectLst/>
                <a:latin typeface="+mn-lt"/>
                <a:hlinkClick r:id="rId2"/>
              </a:rPr>
              <a:t>http://english.hanban.org/node_10971.htm </a:t>
            </a:r>
            <a:r>
              <a:rPr lang="ja-JP" altLang="ja-JP" dirty="0" smtClean="0">
                <a:solidFill>
                  <a:schemeClr val="tx1"/>
                </a:solidFill>
                <a:latin typeface="+mn-lt"/>
              </a:rPr>
              <a:t/>
            </a:r>
            <a:br>
              <a:rPr lang="ja-JP" altLang="ja-JP" dirty="0" smtClean="0">
                <a:solidFill>
                  <a:schemeClr val="tx1"/>
                </a:solidFill>
                <a:latin typeface="+mn-lt"/>
              </a:rPr>
            </a:br>
            <a:endParaRPr kumimoji="1" lang="ja-JP" altLang="en-US" dirty="0">
              <a:solidFill>
                <a:schemeClr val="tx1"/>
              </a:solidFill>
              <a:latin typeface="+mn-lt"/>
            </a:endParaRPr>
          </a:p>
        </p:txBody>
      </p:sp>
      <p:graphicFrame>
        <p:nvGraphicFramePr>
          <p:cNvPr id="6" name="コンテンツ プレースホルダ 5"/>
          <p:cNvGraphicFramePr>
            <a:graphicFrameLocks noGrp="1"/>
          </p:cNvGraphicFramePr>
          <p:nvPr>
            <p:ph idx="1"/>
          </p:nvPr>
        </p:nvGraphicFramePr>
        <p:xfrm>
          <a:off x="1043609" y="1075262"/>
          <a:ext cx="6984775" cy="5330977"/>
        </p:xfrm>
        <a:graphic>
          <a:graphicData uri="http://schemas.openxmlformats.org/drawingml/2006/table">
            <a:tbl>
              <a:tblPr firstRow="1" bandRow="1">
                <a:tableStyleId>{5C22544A-7EE6-4342-B048-85BDC9FD1C3A}</a:tableStyleId>
              </a:tblPr>
              <a:tblGrid>
                <a:gridCol w="2192669"/>
                <a:gridCol w="1751155"/>
                <a:gridCol w="3040951"/>
              </a:tblGrid>
              <a:tr h="659220">
                <a:tc>
                  <a:txBody>
                    <a:bodyPr/>
                    <a:lstStyle/>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r>
                        <a:rPr lang="en-US" sz="2000" kern="100" dirty="0" smtClean="0">
                          <a:solidFill>
                            <a:srgbClr val="000000"/>
                          </a:solidFill>
                          <a:latin typeface="Times New Roman"/>
                          <a:cs typeface="ＭＳ 明朝"/>
                        </a:rPr>
                        <a:t>Country </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algn="just" hangingPunct="0">
                        <a:lnSpc>
                          <a:spcPts val="1200"/>
                        </a:lnSpc>
                        <a:spcAft>
                          <a:spcPts val="0"/>
                        </a:spcAft>
                      </a:pPr>
                      <a:endParaRPr lang="en-US" sz="2000" kern="100" dirty="0" smtClean="0">
                        <a:solidFill>
                          <a:srgbClr val="000000"/>
                        </a:solidFill>
                        <a:latin typeface="Times New Roman"/>
                        <a:cs typeface="ＭＳ 明朝"/>
                      </a:endParaRPr>
                    </a:p>
                    <a:p>
                      <a:pPr algn="just" hangingPunct="0">
                        <a:lnSpc>
                          <a:spcPct val="100000"/>
                        </a:lnSpc>
                        <a:spcAft>
                          <a:spcPts val="0"/>
                        </a:spcAft>
                      </a:pPr>
                      <a:r>
                        <a:rPr lang="en-US" sz="2000" kern="100" dirty="0" smtClean="0">
                          <a:solidFill>
                            <a:srgbClr val="000000"/>
                          </a:solidFill>
                          <a:latin typeface="Times New Roman"/>
                          <a:cs typeface="ＭＳ 明朝"/>
                        </a:rPr>
                        <a:t>Confucius </a:t>
                      </a:r>
                      <a:r>
                        <a:rPr lang="en-US" sz="2000" kern="100" dirty="0">
                          <a:solidFill>
                            <a:srgbClr val="000000"/>
                          </a:solidFill>
                          <a:latin typeface="Times New Roman"/>
                          <a:cs typeface="ＭＳ 明朝"/>
                        </a:rPr>
                        <a:t>Institutes</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algn="just" hangingPunct="0">
                        <a:lnSpc>
                          <a:spcPts val="1200"/>
                        </a:lnSpc>
                        <a:spcAft>
                          <a:spcPts val="0"/>
                        </a:spcAft>
                      </a:pPr>
                      <a:endParaRPr lang="en-US" sz="2000" kern="100" dirty="0" smtClean="0">
                        <a:solidFill>
                          <a:srgbClr val="000000"/>
                        </a:solidFill>
                        <a:latin typeface="Times New Roman"/>
                        <a:cs typeface="ＭＳ 明朝"/>
                      </a:endParaRPr>
                    </a:p>
                    <a:p>
                      <a:pPr algn="just" hangingPunct="0">
                        <a:lnSpc>
                          <a:spcPts val="1200"/>
                        </a:lnSpc>
                        <a:spcAft>
                          <a:spcPts val="0"/>
                        </a:spcAft>
                      </a:pPr>
                      <a:endParaRPr lang="en-US" sz="2000" kern="100" dirty="0" smtClean="0">
                        <a:solidFill>
                          <a:srgbClr val="000000"/>
                        </a:solidFill>
                        <a:latin typeface="Times New Roman"/>
                        <a:cs typeface="ＭＳ 明朝"/>
                      </a:endParaRPr>
                    </a:p>
                    <a:p>
                      <a:pPr algn="just" hangingPunct="0">
                        <a:lnSpc>
                          <a:spcPts val="1200"/>
                        </a:lnSpc>
                        <a:spcAft>
                          <a:spcPts val="0"/>
                        </a:spcAft>
                      </a:pPr>
                      <a:r>
                        <a:rPr lang="en-US" sz="2000" kern="100" dirty="0" smtClean="0">
                          <a:solidFill>
                            <a:srgbClr val="000000"/>
                          </a:solidFill>
                          <a:latin typeface="Times New Roman"/>
                          <a:cs typeface="ＭＳ 明朝"/>
                        </a:rPr>
                        <a:t>Confucius </a:t>
                      </a:r>
                      <a:r>
                        <a:rPr lang="en-US" sz="2000" kern="100" dirty="0">
                          <a:solidFill>
                            <a:srgbClr val="000000"/>
                          </a:solidFill>
                          <a:latin typeface="Times New Roman"/>
                          <a:cs typeface="ＭＳ 明朝"/>
                        </a:rPr>
                        <a:t>classrooms</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r>
              <a:tr h="474995">
                <a:tc>
                  <a:txBody>
                    <a:bodyPr/>
                    <a:lstStyle/>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r>
                        <a:rPr lang="en-US" sz="2000" kern="100" dirty="0" smtClean="0">
                          <a:solidFill>
                            <a:srgbClr val="000000"/>
                          </a:solidFill>
                          <a:latin typeface="Times New Roman"/>
                          <a:cs typeface="ＭＳ 明朝"/>
                        </a:rPr>
                        <a:t>Brunei </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algn="l" hangingPunct="0">
                        <a:lnSpc>
                          <a:spcPts val="1200"/>
                        </a:lnSpc>
                        <a:spcAft>
                          <a:spcPts val="0"/>
                        </a:spcAft>
                      </a:pPr>
                      <a:r>
                        <a:rPr lang="en-US" sz="2000" kern="100" dirty="0">
                          <a:solidFill>
                            <a:srgbClr val="000000"/>
                          </a:solidFill>
                          <a:latin typeface="+mn-lt"/>
                          <a:cs typeface="ＭＳ 明朝"/>
                        </a:rPr>
                        <a:t>    </a:t>
                      </a:r>
                      <a:endParaRPr lang="en-US" sz="2000" kern="100" dirty="0" smtClean="0">
                        <a:solidFill>
                          <a:srgbClr val="000000"/>
                        </a:solidFill>
                        <a:latin typeface="+mn-lt"/>
                        <a:cs typeface="ＭＳ 明朝"/>
                      </a:endParaRPr>
                    </a:p>
                    <a:p>
                      <a:pPr algn="l" hangingPunct="0">
                        <a:lnSpc>
                          <a:spcPts val="1200"/>
                        </a:lnSpc>
                        <a:spcAft>
                          <a:spcPts val="0"/>
                        </a:spcAft>
                      </a:pPr>
                      <a:r>
                        <a:rPr lang="en-US" sz="2000" kern="100" dirty="0" smtClean="0">
                          <a:solidFill>
                            <a:srgbClr val="000000"/>
                          </a:solidFill>
                          <a:latin typeface="+mn-lt"/>
                          <a:cs typeface="ＭＳ 明朝"/>
                        </a:rPr>
                        <a:t>   </a:t>
                      </a:r>
                    </a:p>
                    <a:p>
                      <a:pPr algn="l" hangingPunct="0">
                        <a:lnSpc>
                          <a:spcPts val="1200"/>
                        </a:lnSpc>
                        <a:spcAft>
                          <a:spcPts val="0"/>
                        </a:spcAft>
                      </a:pPr>
                      <a:r>
                        <a:rPr lang="en-US" sz="2000" kern="100" dirty="0" smtClean="0">
                          <a:solidFill>
                            <a:srgbClr val="000000"/>
                          </a:solidFill>
                          <a:latin typeface="+mn-lt"/>
                          <a:cs typeface="ＭＳ 明朝"/>
                        </a:rPr>
                        <a:t>    </a:t>
                      </a:r>
                      <a:r>
                        <a:rPr lang="en-US" sz="2000" kern="100" dirty="0" err="1" smtClean="0">
                          <a:solidFill>
                            <a:srgbClr val="000000"/>
                          </a:solidFill>
                          <a:latin typeface="+mn-lt"/>
                          <a:cs typeface="ＭＳ 明朝"/>
                        </a:rPr>
                        <a:t>n.d</a:t>
                      </a:r>
                      <a:r>
                        <a:rPr lang="en-US" sz="2000" kern="100" dirty="0">
                          <a:solidFill>
                            <a:srgbClr val="000000"/>
                          </a:solidFill>
                          <a:latin typeface="+mn-lt"/>
                          <a:cs typeface="ＭＳ 明朝"/>
                        </a:rPr>
                        <a:t>.</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c>
                  <a:txBody>
                    <a:bodyPr/>
                    <a:lstStyle/>
                    <a:p>
                      <a:pPr algn="l" hangingPunct="0">
                        <a:lnSpc>
                          <a:spcPts val="1200"/>
                        </a:lnSpc>
                        <a:spcAft>
                          <a:spcPts val="0"/>
                        </a:spcAft>
                      </a:pPr>
                      <a:r>
                        <a:rPr lang="en-US" sz="2000" kern="100" dirty="0">
                          <a:solidFill>
                            <a:srgbClr val="000000"/>
                          </a:solidFill>
                          <a:latin typeface="+mn-lt"/>
                          <a:cs typeface="ＭＳ 明朝"/>
                        </a:rPr>
                        <a:t>   </a:t>
                      </a:r>
                      <a:endParaRPr lang="en-US" sz="2000" kern="100" dirty="0" smtClean="0">
                        <a:solidFill>
                          <a:srgbClr val="000000"/>
                        </a:solidFill>
                        <a:latin typeface="+mn-lt"/>
                        <a:cs typeface="ＭＳ 明朝"/>
                      </a:endParaRPr>
                    </a:p>
                    <a:p>
                      <a:pPr algn="l" hangingPunct="0">
                        <a:lnSpc>
                          <a:spcPts val="1200"/>
                        </a:lnSpc>
                        <a:spcAft>
                          <a:spcPts val="0"/>
                        </a:spcAft>
                      </a:pPr>
                      <a:r>
                        <a:rPr lang="en-US" sz="2000" kern="100" dirty="0" smtClean="0">
                          <a:solidFill>
                            <a:srgbClr val="000000"/>
                          </a:solidFill>
                          <a:latin typeface="+mn-lt"/>
                          <a:cs typeface="ＭＳ 明朝"/>
                        </a:rPr>
                        <a:t>    </a:t>
                      </a:r>
                    </a:p>
                    <a:p>
                      <a:pPr algn="l" hangingPunct="0">
                        <a:lnSpc>
                          <a:spcPts val="1200"/>
                        </a:lnSpc>
                        <a:spcAft>
                          <a:spcPts val="0"/>
                        </a:spcAft>
                      </a:pPr>
                      <a:r>
                        <a:rPr lang="en-US" sz="2000" kern="100" dirty="0" smtClean="0">
                          <a:solidFill>
                            <a:srgbClr val="000000"/>
                          </a:solidFill>
                          <a:latin typeface="+mn-lt"/>
                          <a:cs typeface="ＭＳ 明朝"/>
                        </a:rPr>
                        <a:t>   </a:t>
                      </a:r>
                      <a:r>
                        <a:rPr lang="en-US" sz="2000" kern="100" dirty="0" err="1" smtClean="0">
                          <a:solidFill>
                            <a:srgbClr val="000000"/>
                          </a:solidFill>
                          <a:latin typeface="+mn-lt"/>
                          <a:cs typeface="ＭＳ 明朝"/>
                        </a:rPr>
                        <a:t>n.d</a:t>
                      </a:r>
                      <a:r>
                        <a:rPr lang="en-US" sz="2000" kern="100" dirty="0">
                          <a:solidFill>
                            <a:srgbClr val="000000"/>
                          </a:solidFill>
                          <a:latin typeface="+mn-lt"/>
                          <a:cs typeface="ＭＳ 明朝"/>
                        </a:rPr>
                        <a:t>. </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r>
              <a:tr h="444830">
                <a:tc>
                  <a:txBody>
                    <a:bodyPr/>
                    <a:lstStyle/>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r>
                        <a:rPr lang="en-US" sz="2000" kern="100" dirty="0" smtClean="0">
                          <a:solidFill>
                            <a:srgbClr val="000000"/>
                          </a:solidFill>
                          <a:latin typeface="Times New Roman"/>
                          <a:cs typeface="ＭＳ 明朝"/>
                        </a:rPr>
                        <a:t>Cambodia </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indent="254000" algn="l" hangingPunct="0">
                        <a:lnSpc>
                          <a:spcPts val="1200"/>
                        </a:lnSpc>
                        <a:spcAft>
                          <a:spcPts val="0"/>
                        </a:spcAft>
                      </a:pPr>
                      <a:endParaRPr lang="en-US" sz="2000" kern="100" dirty="0" smtClean="0">
                        <a:solidFill>
                          <a:srgbClr val="000000"/>
                        </a:solidFill>
                        <a:latin typeface="+mn-lt"/>
                        <a:cs typeface="ＭＳ 明朝"/>
                      </a:endParaRPr>
                    </a:p>
                    <a:p>
                      <a:pPr indent="254000" algn="l" hangingPunct="0">
                        <a:lnSpc>
                          <a:spcPts val="1200"/>
                        </a:lnSpc>
                        <a:spcAft>
                          <a:spcPts val="0"/>
                        </a:spcAft>
                      </a:pPr>
                      <a:endParaRPr lang="en-US" sz="2000" kern="100" dirty="0" smtClean="0">
                        <a:solidFill>
                          <a:srgbClr val="000000"/>
                        </a:solidFill>
                        <a:latin typeface="+mn-lt"/>
                        <a:cs typeface="ＭＳ 明朝"/>
                      </a:endParaRPr>
                    </a:p>
                    <a:p>
                      <a:pPr indent="254000" algn="l" hangingPunct="0">
                        <a:lnSpc>
                          <a:spcPts val="1200"/>
                        </a:lnSpc>
                        <a:spcAft>
                          <a:spcPts val="0"/>
                        </a:spcAft>
                      </a:pPr>
                      <a:r>
                        <a:rPr lang="en-US" sz="2000" kern="100" dirty="0" smtClean="0">
                          <a:solidFill>
                            <a:srgbClr val="000000"/>
                          </a:solidFill>
                          <a:latin typeface="+mn-lt"/>
                          <a:cs typeface="ＭＳ 明朝"/>
                        </a:rPr>
                        <a:t>   1 </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c>
                  <a:txBody>
                    <a:bodyPr/>
                    <a:lstStyle/>
                    <a:p>
                      <a:pPr indent="63500" algn="l" hangingPunct="0">
                        <a:lnSpc>
                          <a:spcPts val="1200"/>
                        </a:lnSpc>
                        <a:spcAft>
                          <a:spcPts val="0"/>
                        </a:spcAft>
                      </a:pPr>
                      <a:r>
                        <a:rPr lang="en-US" sz="2000" kern="100" dirty="0">
                          <a:solidFill>
                            <a:srgbClr val="000000"/>
                          </a:solidFill>
                          <a:latin typeface="+mn-lt"/>
                          <a:cs typeface="ＭＳ 明朝"/>
                        </a:rPr>
                        <a:t>  </a:t>
                      </a:r>
                      <a:r>
                        <a:rPr lang="en-US" sz="2000" kern="100" dirty="0" smtClean="0">
                          <a:solidFill>
                            <a:srgbClr val="000000"/>
                          </a:solidFill>
                          <a:latin typeface="+mn-lt"/>
                          <a:cs typeface="ＭＳ 明朝"/>
                        </a:rPr>
                        <a:t>         </a:t>
                      </a:r>
                    </a:p>
                    <a:p>
                      <a:pPr indent="63500" algn="l" hangingPunct="0">
                        <a:lnSpc>
                          <a:spcPts val="1200"/>
                        </a:lnSpc>
                        <a:spcAft>
                          <a:spcPts val="0"/>
                        </a:spcAft>
                      </a:pPr>
                      <a:r>
                        <a:rPr lang="en-US" sz="2000" kern="100" dirty="0" smtClean="0">
                          <a:solidFill>
                            <a:srgbClr val="000000"/>
                          </a:solidFill>
                          <a:latin typeface="+mn-lt"/>
                          <a:cs typeface="ＭＳ 明朝"/>
                        </a:rPr>
                        <a:t>     3</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r>
              <a:tr h="444830">
                <a:tc>
                  <a:txBody>
                    <a:bodyPr/>
                    <a:lstStyle/>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r>
                        <a:rPr lang="en-US" sz="2000" kern="100" dirty="0" smtClean="0">
                          <a:solidFill>
                            <a:srgbClr val="000000"/>
                          </a:solidFill>
                          <a:latin typeface="Times New Roman"/>
                          <a:cs typeface="ＭＳ 明朝"/>
                        </a:rPr>
                        <a:t>Indonesia </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a:t>
                      </a:r>
                    </a:p>
                    <a:p>
                      <a:pPr indent="254000" algn="just" hangingPunct="0">
                        <a:lnSpc>
                          <a:spcPts val="1200"/>
                        </a:lnSpc>
                        <a:spcAft>
                          <a:spcPts val="0"/>
                        </a:spcAft>
                      </a:pPr>
                      <a:r>
                        <a:rPr lang="en-US" sz="2000" kern="100" dirty="0" smtClean="0">
                          <a:solidFill>
                            <a:srgbClr val="000000"/>
                          </a:solidFill>
                          <a:latin typeface="+mn-lt"/>
                          <a:cs typeface="ＭＳ 明朝"/>
                        </a:rPr>
                        <a:t>   6</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a:t>
                      </a:r>
                    </a:p>
                    <a:p>
                      <a:pPr indent="254000" algn="just" hangingPunct="0">
                        <a:lnSpc>
                          <a:spcPts val="1200"/>
                        </a:lnSpc>
                        <a:spcAft>
                          <a:spcPts val="0"/>
                        </a:spcAft>
                      </a:pPr>
                      <a:r>
                        <a:rPr lang="en-US" sz="2000" kern="100" dirty="0" smtClean="0">
                          <a:solidFill>
                            <a:srgbClr val="000000"/>
                          </a:solidFill>
                          <a:latin typeface="+mn-lt"/>
                          <a:cs typeface="ＭＳ 明朝"/>
                        </a:rPr>
                        <a:t>   2</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r>
              <a:tr h="417232">
                <a:tc>
                  <a:txBody>
                    <a:bodyPr/>
                    <a:lstStyle/>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r>
                        <a:rPr lang="en-US" sz="2000" kern="100" dirty="0" smtClean="0">
                          <a:solidFill>
                            <a:srgbClr val="000000"/>
                          </a:solidFill>
                          <a:latin typeface="Times New Roman"/>
                          <a:cs typeface="ＭＳ 明朝"/>
                        </a:rPr>
                        <a:t>Laos</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1</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1</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r>
              <a:tr h="444830">
                <a:tc>
                  <a:txBody>
                    <a:bodyPr/>
                    <a:lstStyle/>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r>
                        <a:rPr lang="en-US" sz="2000" kern="100" dirty="0" smtClean="0">
                          <a:solidFill>
                            <a:srgbClr val="000000"/>
                          </a:solidFill>
                          <a:latin typeface="Times New Roman"/>
                          <a:cs typeface="ＭＳ 明朝"/>
                        </a:rPr>
                        <a:t>Malaysia </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a:t>
                      </a:r>
                    </a:p>
                    <a:p>
                      <a:pPr indent="254000" algn="just" hangingPunct="0">
                        <a:lnSpc>
                          <a:spcPts val="1200"/>
                        </a:lnSpc>
                        <a:spcAft>
                          <a:spcPts val="0"/>
                        </a:spcAft>
                      </a:pPr>
                      <a:r>
                        <a:rPr lang="en-US" sz="2000" kern="100" dirty="0" smtClean="0">
                          <a:solidFill>
                            <a:srgbClr val="000000"/>
                          </a:solidFill>
                          <a:latin typeface="+mn-lt"/>
                          <a:cs typeface="ＭＳ 明朝"/>
                        </a:rPr>
                        <a:t>   2</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0</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r>
              <a:tr h="444830">
                <a:tc>
                  <a:txBody>
                    <a:bodyPr/>
                    <a:lstStyle/>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r>
                        <a:rPr lang="en-US" sz="2000" kern="100" dirty="0" smtClean="0">
                          <a:solidFill>
                            <a:srgbClr val="000000"/>
                          </a:solidFill>
                          <a:latin typeface="Times New Roman"/>
                          <a:cs typeface="ＭＳ 明朝"/>
                        </a:rPr>
                        <a:t>Myanmar </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a:t>
                      </a:r>
                    </a:p>
                    <a:p>
                      <a:pPr indent="254000" algn="just" hangingPunct="0">
                        <a:lnSpc>
                          <a:spcPts val="1200"/>
                        </a:lnSpc>
                        <a:spcAft>
                          <a:spcPts val="0"/>
                        </a:spcAft>
                      </a:pPr>
                      <a:r>
                        <a:rPr lang="en-US" sz="2000" kern="100" dirty="0" smtClean="0">
                          <a:solidFill>
                            <a:srgbClr val="000000"/>
                          </a:solidFill>
                          <a:latin typeface="+mn-lt"/>
                          <a:cs typeface="ＭＳ 明朝"/>
                        </a:rPr>
                        <a:t>   0</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3</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r>
              <a:tr h="474995">
                <a:tc>
                  <a:txBody>
                    <a:bodyPr/>
                    <a:lstStyle/>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r>
                        <a:rPr lang="en-US" sz="2000" kern="100" dirty="0" smtClean="0">
                          <a:solidFill>
                            <a:srgbClr val="000000"/>
                          </a:solidFill>
                          <a:latin typeface="Times New Roman"/>
                          <a:cs typeface="ＭＳ 明朝"/>
                        </a:rPr>
                        <a:t>Philippines </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4</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a:t>
                      </a:r>
                    </a:p>
                    <a:p>
                      <a:pPr indent="254000" algn="just" hangingPunct="0">
                        <a:lnSpc>
                          <a:spcPts val="1200"/>
                        </a:lnSpc>
                        <a:spcAft>
                          <a:spcPts val="0"/>
                        </a:spcAft>
                      </a:pPr>
                      <a:r>
                        <a:rPr lang="en-US" sz="2000" kern="100" dirty="0" smtClean="0">
                          <a:solidFill>
                            <a:srgbClr val="000000"/>
                          </a:solidFill>
                          <a:latin typeface="+mn-lt"/>
                          <a:cs typeface="ＭＳ 明朝"/>
                        </a:rPr>
                        <a:t>   3</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r>
              <a:tr h="448980">
                <a:tc>
                  <a:txBody>
                    <a:bodyPr/>
                    <a:lstStyle/>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r>
                        <a:rPr lang="en-US" sz="2000" kern="100" dirty="0" smtClean="0">
                          <a:solidFill>
                            <a:srgbClr val="000000"/>
                          </a:solidFill>
                          <a:latin typeface="Times New Roman"/>
                          <a:cs typeface="ＭＳ 明朝"/>
                        </a:rPr>
                        <a:t>Singapore </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r>
                        <a:rPr lang="en-US" sz="2000" kern="100" dirty="0" smtClean="0">
                          <a:solidFill>
                            <a:srgbClr val="000000"/>
                          </a:solidFill>
                          <a:latin typeface="+mn-lt"/>
                          <a:cs typeface="ＭＳ 明朝"/>
                        </a:rPr>
                        <a:t>  </a:t>
                      </a:r>
                    </a:p>
                    <a:p>
                      <a:pPr indent="254000" algn="just" hangingPunct="0">
                        <a:lnSpc>
                          <a:spcPts val="1200"/>
                        </a:lnSpc>
                        <a:spcAft>
                          <a:spcPts val="0"/>
                        </a:spcAft>
                      </a:pPr>
                      <a:r>
                        <a:rPr lang="en-US" sz="2000" kern="100" dirty="0" smtClean="0">
                          <a:solidFill>
                            <a:srgbClr val="000000"/>
                          </a:solidFill>
                          <a:latin typeface="+mn-lt"/>
                          <a:cs typeface="ＭＳ 明朝"/>
                        </a:rPr>
                        <a:t>   1</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2</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r>
              <a:tr h="474995">
                <a:tc>
                  <a:txBody>
                    <a:bodyPr/>
                    <a:lstStyle/>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r>
                        <a:rPr lang="en-US" sz="2000" kern="100" dirty="0" smtClean="0">
                          <a:solidFill>
                            <a:srgbClr val="000000"/>
                          </a:solidFill>
                          <a:latin typeface="Times New Roman"/>
                          <a:cs typeface="ＭＳ 明朝"/>
                        </a:rPr>
                        <a:t>Thailand </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a:t>
                      </a:r>
                    </a:p>
                    <a:p>
                      <a:pPr indent="254000" algn="just" hangingPunct="0">
                        <a:lnSpc>
                          <a:spcPts val="1200"/>
                        </a:lnSpc>
                        <a:spcAft>
                          <a:spcPts val="0"/>
                        </a:spcAft>
                      </a:pPr>
                      <a:r>
                        <a:rPr lang="en-US" sz="2000" kern="100" dirty="0" smtClean="0">
                          <a:solidFill>
                            <a:srgbClr val="000000"/>
                          </a:solidFill>
                          <a:latin typeface="+mn-lt"/>
                          <a:cs typeface="ＭＳ 明朝"/>
                        </a:rPr>
                        <a:t> 15</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20</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r>
              <a:tr h="448980">
                <a:tc>
                  <a:txBody>
                    <a:bodyPr/>
                    <a:lstStyle/>
                    <a:p>
                      <a:pPr indent="254000" algn="just" hangingPunct="0">
                        <a:lnSpc>
                          <a:spcPts val="1200"/>
                        </a:lnSpc>
                        <a:spcAft>
                          <a:spcPts val="0"/>
                        </a:spcAft>
                      </a:pPr>
                      <a:endParaRPr lang="en-US" sz="2000" kern="100" dirty="0" smtClean="0">
                        <a:solidFill>
                          <a:srgbClr val="000000"/>
                        </a:solidFill>
                        <a:latin typeface="Times New Roman"/>
                        <a:cs typeface="ＭＳ 明朝"/>
                      </a:endParaRPr>
                    </a:p>
                    <a:p>
                      <a:pPr indent="254000" algn="just" hangingPunct="0">
                        <a:lnSpc>
                          <a:spcPts val="1200"/>
                        </a:lnSpc>
                        <a:spcAft>
                          <a:spcPts val="0"/>
                        </a:spcAft>
                      </a:pPr>
                      <a:r>
                        <a:rPr lang="en-US" sz="2000" kern="100" dirty="0" smtClean="0">
                          <a:solidFill>
                            <a:srgbClr val="000000"/>
                          </a:solidFill>
                          <a:latin typeface="Times New Roman"/>
                          <a:cs typeface="ＭＳ 明朝"/>
                        </a:rPr>
                        <a:t>Vietnam </a:t>
                      </a:r>
                      <a:endParaRPr lang="ja-JP" sz="2000" kern="100" dirty="0">
                        <a:solidFill>
                          <a:srgbClr val="000000"/>
                        </a:solidFill>
                        <a:latin typeface="ＭＳ 明朝"/>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1</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c>
                  <a:txBody>
                    <a:bodyPr/>
                    <a:lstStyle/>
                    <a:p>
                      <a:pPr indent="254000" algn="just" hangingPunct="0">
                        <a:lnSpc>
                          <a:spcPts val="1200"/>
                        </a:lnSpc>
                        <a:spcAft>
                          <a:spcPts val="0"/>
                        </a:spcAft>
                      </a:pPr>
                      <a:endParaRPr lang="en-US" sz="2000" kern="100" dirty="0" smtClean="0">
                        <a:solidFill>
                          <a:srgbClr val="000000"/>
                        </a:solidFill>
                        <a:latin typeface="+mn-lt"/>
                        <a:cs typeface="ＭＳ 明朝"/>
                      </a:endParaRPr>
                    </a:p>
                    <a:p>
                      <a:pPr indent="254000" algn="just" hangingPunct="0">
                        <a:lnSpc>
                          <a:spcPts val="1200"/>
                        </a:lnSpc>
                        <a:spcAft>
                          <a:spcPts val="0"/>
                        </a:spcAft>
                      </a:pPr>
                      <a:r>
                        <a:rPr lang="en-US" sz="2000" kern="100" dirty="0" smtClean="0">
                          <a:solidFill>
                            <a:srgbClr val="000000"/>
                          </a:solidFill>
                          <a:latin typeface="+mn-lt"/>
                          <a:cs typeface="ＭＳ 明朝"/>
                        </a:rPr>
                        <a:t>   0</a:t>
                      </a:r>
                      <a:endParaRPr lang="ja-JP" sz="2000" kern="100" dirty="0">
                        <a:solidFill>
                          <a:srgbClr val="000000"/>
                        </a:solidFill>
                        <a:latin typeface="+mn-lt"/>
                        <a:cs typeface="ＭＳ 明朝"/>
                      </a:endParaRPr>
                    </a:p>
                  </a:txBody>
                  <a:tcPr marL="62865" marR="62865" marT="0" marB="0">
                    <a:solidFill>
                      <a:schemeClr val="accent1">
                        <a:lumMod val="20000"/>
                        <a:lumOff val="80000"/>
                      </a:schemeClr>
                    </a:solidFill>
                  </a:tcPr>
                </a:tc>
              </a:tr>
            </a:tbl>
          </a:graphicData>
        </a:graphic>
      </p:graphicFrame>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10</a:t>
            </a:fld>
            <a:endParaRPr kumimoji="1" lang="ja-JP" altLang="en-US"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260648"/>
            <a:ext cx="8171256" cy="6048672"/>
          </a:xfrm>
        </p:spPr>
        <p:txBody>
          <a:bodyPr>
            <a:normAutofit fontScale="25000" lnSpcReduction="20000"/>
          </a:bodyPr>
          <a:lstStyle/>
          <a:p>
            <a:pPr marL="539496" indent="-457200">
              <a:buNone/>
            </a:pPr>
            <a:r>
              <a:rPr lang="en-US" altLang="ja-JP" sz="11200" b="1" dirty="0" smtClean="0"/>
              <a:t>2-1: </a:t>
            </a:r>
            <a:r>
              <a:rPr lang="en-US" altLang="ja-JP" sz="9600" b="1" dirty="0" smtClean="0"/>
              <a:t>Indonesia  after “</a:t>
            </a:r>
            <a:r>
              <a:rPr lang="en-US" altLang="ja-JP" sz="9600" b="1" dirty="0" err="1" smtClean="0"/>
              <a:t>Reformasi</a:t>
            </a:r>
            <a:r>
              <a:rPr lang="en-US" altLang="ja-JP" sz="9600" b="1" dirty="0" smtClean="0"/>
              <a:t>” </a:t>
            </a:r>
          </a:p>
          <a:p>
            <a:pPr marL="82296" indent="0">
              <a:lnSpc>
                <a:spcPts val="2880"/>
              </a:lnSpc>
              <a:spcBef>
                <a:spcPts val="0"/>
              </a:spcBef>
              <a:buNone/>
            </a:pPr>
            <a:r>
              <a:rPr lang="en-US" altLang="ja-JP" sz="9600" b="1" dirty="0" smtClean="0"/>
              <a:t>  </a:t>
            </a:r>
          </a:p>
          <a:p>
            <a:pPr marL="82296" indent="0">
              <a:lnSpc>
                <a:spcPts val="2880"/>
              </a:lnSpc>
              <a:spcBef>
                <a:spcPts val="0"/>
              </a:spcBef>
              <a:buNone/>
            </a:pPr>
            <a:r>
              <a:rPr lang="en-US" altLang="ja-JP" sz="9600" b="1" dirty="0" smtClean="0"/>
              <a:t> </a:t>
            </a:r>
            <a:r>
              <a:rPr lang="en-US" altLang="ja-JP" sz="9600" dirty="0" smtClean="0"/>
              <a:t>Democratization;   acceptance of Chinese  culture </a:t>
            </a:r>
          </a:p>
          <a:p>
            <a:pPr>
              <a:buNone/>
            </a:pPr>
            <a:r>
              <a:rPr lang="en-US" altLang="ja-JP" sz="8000" b="1" dirty="0" smtClean="0"/>
              <a:t>      </a:t>
            </a:r>
            <a:r>
              <a:rPr lang="en-US" altLang="ja-JP" sz="8000" b="1" dirty="0" err="1" smtClean="0"/>
              <a:t>A.Wahid</a:t>
            </a:r>
            <a:r>
              <a:rPr lang="en-US" altLang="ja-JP" sz="8000" b="1" dirty="0" smtClean="0"/>
              <a:t> Administration  (1999.10</a:t>
            </a:r>
            <a:r>
              <a:rPr lang="ja-JP" altLang="en-US" sz="8000" b="1" dirty="0" smtClean="0"/>
              <a:t>～</a:t>
            </a:r>
            <a:r>
              <a:rPr lang="en-US" altLang="ja-JP" sz="8000" b="1" dirty="0" smtClean="0"/>
              <a:t>2001.7)</a:t>
            </a:r>
            <a:r>
              <a:rPr lang="ja-JP" altLang="ja-JP" sz="8000" b="1" dirty="0" smtClean="0"/>
              <a:t>　</a:t>
            </a:r>
            <a:endParaRPr lang="en-US" altLang="ja-JP" sz="8000" b="1" dirty="0" smtClean="0"/>
          </a:p>
          <a:p>
            <a:pPr>
              <a:buNone/>
            </a:pPr>
            <a:r>
              <a:rPr lang="ja-JP" altLang="en-US" sz="8000" dirty="0" smtClean="0"/>
              <a:t>   </a:t>
            </a:r>
            <a:r>
              <a:rPr lang="ja-JP" altLang="en-US" sz="8000" b="1" dirty="0" smtClean="0"/>
              <a:t>⇒  </a:t>
            </a:r>
            <a:r>
              <a:rPr lang="en-US" altLang="ja-JP" sz="8000" b="1" dirty="0" smtClean="0"/>
              <a:t>China as a counter-balancer </a:t>
            </a:r>
          </a:p>
          <a:p>
            <a:pPr>
              <a:buNone/>
            </a:pPr>
            <a:endParaRPr lang="en-US" altLang="ja-JP" sz="8000" b="1" dirty="0" smtClean="0"/>
          </a:p>
          <a:p>
            <a:pPr>
              <a:buNone/>
            </a:pPr>
            <a:r>
              <a:rPr lang="ja-JP" altLang="en-US" sz="8000" b="1" dirty="0" smtClean="0"/>
              <a:t>　</a:t>
            </a:r>
            <a:r>
              <a:rPr lang="ja-JP" altLang="en-US" sz="9600" b="1" dirty="0" smtClean="0"/>
              <a:t>・</a:t>
            </a:r>
            <a:r>
              <a:rPr lang="en-US" altLang="ja-JP" sz="8000" dirty="0" smtClean="0"/>
              <a:t>to promote Chinese capital investment </a:t>
            </a:r>
          </a:p>
          <a:p>
            <a:pPr>
              <a:lnSpc>
                <a:spcPct val="120000"/>
              </a:lnSpc>
            </a:pPr>
            <a:r>
              <a:rPr lang="en-US" altLang="ja-JP" sz="8000" dirty="0" smtClean="0"/>
              <a:t>1999.12.   Official visit to China </a:t>
            </a:r>
          </a:p>
          <a:p>
            <a:pPr>
              <a:lnSpc>
                <a:spcPct val="120000"/>
              </a:lnSpc>
            </a:pPr>
            <a:r>
              <a:rPr lang="en-US" altLang="ja-JP" sz="8000" dirty="0" smtClean="0"/>
              <a:t>2000.1.</a:t>
            </a:r>
            <a:r>
              <a:rPr lang="ja-JP" altLang="ja-JP" sz="8000" dirty="0" smtClean="0"/>
              <a:t>　</a:t>
            </a:r>
            <a:r>
              <a:rPr lang="en-US" altLang="ja-JP" sz="8000" dirty="0" smtClean="0"/>
              <a:t>lift the 1967 Ban of Chinese language  and Culture </a:t>
            </a:r>
            <a:endParaRPr lang="ja-JP" altLang="ja-JP" sz="8000" dirty="0" smtClean="0"/>
          </a:p>
          <a:p>
            <a:pPr>
              <a:lnSpc>
                <a:spcPct val="120000"/>
              </a:lnSpc>
              <a:buNone/>
            </a:pPr>
            <a:r>
              <a:rPr lang="en-US" altLang="ja-JP" sz="8000" dirty="0" smtClean="0"/>
              <a:t>           5.  Bilateral cooperation agreement </a:t>
            </a:r>
          </a:p>
          <a:p>
            <a:r>
              <a:rPr lang="en-US" altLang="ja-JP" sz="8000" dirty="0" smtClean="0"/>
              <a:t>2001.1  </a:t>
            </a:r>
            <a:r>
              <a:rPr lang="en-US" altLang="ja-JP" sz="8000" dirty="0" err="1" smtClean="0"/>
              <a:t>Imlek</a:t>
            </a:r>
            <a:r>
              <a:rPr lang="en-US" altLang="ja-JP" sz="8000" dirty="0" smtClean="0"/>
              <a:t> </a:t>
            </a:r>
            <a:r>
              <a:rPr lang="en-US" altLang="ja-JP" sz="8000" dirty="0" err="1" smtClean="0"/>
              <a:t>sebagai</a:t>
            </a:r>
            <a:r>
              <a:rPr lang="en-US" altLang="ja-JP" sz="8000" dirty="0" smtClean="0"/>
              <a:t> </a:t>
            </a:r>
            <a:r>
              <a:rPr lang="en-US" altLang="ja-JP" sz="8000" dirty="0" err="1" smtClean="0"/>
              <a:t>hari</a:t>
            </a:r>
            <a:r>
              <a:rPr lang="en-US" altLang="ja-JP" sz="8000" dirty="0" smtClean="0"/>
              <a:t> </a:t>
            </a:r>
            <a:r>
              <a:rPr lang="en-US" altLang="ja-JP" sz="8000" dirty="0" err="1" smtClean="0"/>
              <a:t>libur</a:t>
            </a:r>
            <a:r>
              <a:rPr lang="en-US" altLang="ja-JP" sz="8000" dirty="0" smtClean="0"/>
              <a:t> </a:t>
            </a:r>
            <a:r>
              <a:rPr lang="en-US" altLang="ja-JP" sz="8000" dirty="0" err="1" smtClean="0"/>
              <a:t>fakultatif</a:t>
            </a:r>
            <a:r>
              <a:rPr lang="en-US" altLang="ja-JP" sz="8000" dirty="0" smtClean="0"/>
              <a:t> (</a:t>
            </a:r>
            <a:r>
              <a:rPr lang="en-US" altLang="ja-JP" sz="8000" dirty="0" err="1" smtClean="0"/>
              <a:t>Keppres</a:t>
            </a:r>
            <a:r>
              <a:rPr lang="en-US" altLang="ja-JP" sz="8000" dirty="0" smtClean="0"/>
              <a:t> No.6, 2000)  </a:t>
            </a:r>
          </a:p>
          <a:p>
            <a:pPr>
              <a:buNone/>
            </a:pPr>
            <a:r>
              <a:rPr lang="en-US" altLang="ja-JP" sz="8000" dirty="0" smtClean="0"/>
              <a:t>   2002.3  Megawati, Official visit to China</a:t>
            </a:r>
          </a:p>
          <a:p>
            <a:r>
              <a:rPr lang="en-US" altLang="ja-JP" sz="8000" dirty="0" smtClean="0"/>
              <a:t>2002.4</a:t>
            </a:r>
            <a:r>
              <a:rPr lang="ja-JP" altLang="en-US" sz="8000" dirty="0" smtClean="0"/>
              <a:t>　</a:t>
            </a:r>
            <a:r>
              <a:rPr lang="en-US" altLang="ja-JP" sz="8000" dirty="0" smtClean="0"/>
              <a:t>Chinese New Year as a National Holiday  (2003) </a:t>
            </a:r>
            <a:endParaRPr lang="ja-JP" altLang="en-US" sz="8000" dirty="0" smtClean="0"/>
          </a:p>
          <a:p>
            <a:pPr marL="82296" indent="0">
              <a:lnSpc>
                <a:spcPts val="2880"/>
              </a:lnSpc>
              <a:spcBef>
                <a:spcPts val="0"/>
              </a:spcBef>
              <a:buNone/>
            </a:pPr>
            <a:r>
              <a:rPr lang="en-US" altLang="ja-JP" sz="8000" dirty="0" smtClean="0"/>
              <a:t>          &amp; social organizations (see 2-1 below)  </a:t>
            </a:r>
            <a:r>
              <a:rPr lang="ja-JP" altLang="en-US" sz="8000" dirty="0" smtClean="0"/>
              <a:t>　</a:t>
            </a:r>
            <a:endParaRPr lang="en-US" altLang="ja-JP" sz="8000" dirty="0" smtClean="0"/>
          </a:p>
          <a:p>
            <a:pPr marL="82296" indent="0">
              <a:buNone/>
            </a:pPr>
            <a:endParaRPr lang="en-US" altLang="ja-JP" sz="8000" dirty="0" smtClean="0"/>
          </a:p>
          <a:p>
            <a:pPr marL="82296" indent="0">
              <a:buNone/>
            </a:pPr>
            <a:r>
              <a:rPr lang="en-US" altLang="ja-JP" sz="8000" dirty="0" smtClean="0"/>
              <a:t> Economic relations </a:t>
            </a:r>
          </a:p>
          <a:p>
            <a:pPr marL="82296" indent="0">
              <a:buNone/>
            </a:pPr>
            <a:r>
              <a:rPr lang="en-US" altLang="ja-JP" sz="8000" dirty="0" smtClean="0"/>
              <a:t> </a:t>
            </a:r>
            <a:endParaRPr lang="en-US" altLang="ja-JP" sz="8000" b="1" dirty="0" smtClean="0"/>
          </a:p>
          <a:p>
            <a:pPr>
              <a:buNone/>
            </a:pPr>
            <a:endParaRPr lang="en-US" altLang="ja-JP" sz="8000" b="1" dirty="0" smtClean="0"/>
          </a:p>
          <a:p>
            <a:pPr>
              <a:buNone/>
            </a:pPr>
            <a:r>
              <a:rPr lang="en-US" altLang="ja-JP" sz="8000" b="1" dirty="0" smtClean="0"/>
              <a:t> </a:t>
            </a:r>
          </a:p>
          <a:p>
            <a:pPr>
              <a:buNone/>
            </a:pPr>
            <a:endParaRPr lang="en-US" altLang="ja-JP" sz="80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11</a:t>
            </a:fld>
            <a:endParaRPr kumimoji="1" lang="ja-JP" altLang="en-US" b="1" dirty="0">
              <a:solidFill>
                <a:schemeClr val="tx1"/>
              </a:solidFill>
            </a:endParaRPr>
          </a:p>
        </p:txBody>
      </p:sp>
    </p:spTree>
    <p:extLst>
      <p:ext uri="{BB962C8B-B14F-4D97-AF65-F5344CB8AC3E}">
        <p14:creationId xmlns:p14="http://schemas.microsoft.com/office/powerpoint/2010/main" xmlns="" val="240845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88640"/>
            <a:ext cx="7890080" cy="792088"/>
          </a:xfrm>
        </p:spPr>
        <p:txBody>
          <a:bodyPr>
            <a:noAutofit/>
          </a:bodyPr>
          <a:lstStyle/>
          <a:p>
            <a:r>
              <a:rPr lang="en-US" altLang="ja-JP" sz="2800" b="1" dirty="0" smtClean="0">
                <a:solidFill>
                  <a:schemeClr val="tx1"/>
                </a:solidFill>
                <a:effectLst/>
              </a:rPr>
              <a:t>2-2</a:t>
            </a:r>
            <a:r>
              <a:rPr lang="ja-JP" altLang="en-US" sz="2800" b="1" dirty="0" err="1" smtClean="0">
                <a:solidFill>
                  <a:schemeClr val="tx1"/>
                </a:solidFill>
                <a:effectLst/>
              </a:rPr>
              <a:t>．</a:t>
            </a:r>
            <a:r>
              <a:rPr lang="en-US" altLang="ja-JP" sz="2800" b="1" dirty="0" smtClean="0">
                <a:solidFill>
                  <a:schemeClr val="tx1"/>
                </a:solidFill>
                <a:effectLst/>
              </a:rPr>
              <a:t>after the</a:t>
            </a:r>
            <a:r>
              <a:rPr lang="en-US" altLang="ja-JP" sz="2800" dirty="0" smtClean="0">
                <a:solidFill>
                  <a:schemeClr val="tx1"/>
                </a:solidFill>
                <a:effectLst/>
              </a:rPr>
              <a:t> </a:t>
            </a:r>
            <a:r>
              <a:rPr lang="en-US" altLang="ja-JP" sz="2800" b="1" dirty="0" smtClean="0">
                <a:solidFill>
                  <a:schemeClr val="tx1"/>
                </a:solidFill>
                <a:effectLst/>
              </a:rPr>
              <a:t>SBY Administration</a:t>
            </a:r>
            <a:endParaRPr kumimoji="1" lang="ja-JP" altLang="en-US" sz="2800" b="1" dirty="0">
              <a:solidFill>
                <a:schemeClr val="tx1"/>
              </a:solidFill>
            </a:endParaRPr>
          </a:p>
        </p:txBody>
      </p:sp>
      <p:sp>
        <p:nvSpPr>
          <p:cNvPr id="3" name="コンテンツ プレースホルダ 2"/>
          <p:cNvSpPr>
            <a:spLocks noGrp="1"/>
          </p:cNvSpPr>
          <p:nvPr>
            <p:ph idx="1"/>
          </p:nvPr>
        </p:nvSpPr>
        <p:spPr>
          <a:xfrm>
            <a:off x="971600" y="980728"/>
            <a:ext cx="7704856" cy="5472608"/>
          </a:xfrm>
        </p:spPr>
        <p:txBody>
          <a:bodyPr>
            <a:noAutofit/>
          </a:bodyPr>
          <a:lstStyle/>
          <a:p>
            <a:pPr>
              <a:buNone/>
            </a:pPr>
            <a:r>
              <a:rPr lang="en-US" altLang="ja-JP" sz="2400" b="1" dirty="0" smtClean="0"/>
              <a:t>   (1) Strategic Partnership Agreement  </a:t>
            </a:r>
          </a:p>
          <a:p>
            <a:pPr>
              <a:buFont typeface="Wingdings" pitchFamily="2" charset="2"/>
              <a:buChar char="l"/>
            </a:pPr>
            <a:r>
              <a:rPr kumimoji="1" lang="en-US" altLang="ja-JP" sz="2400" dirty="0" smtClean="0"/>
              <a:t>Official visit to China (2005.7) bilateral agreements on</a:t>
            </a:r>
            <a:r>
              <a:rPr kumimoji="1" lang="en-US" altLang="ja-JP" sz="2000" dirty="0" smtClean="0"/>
              <a:t>:  </a:t>
            </a:r>
            <a:r>
              <a:rPr lang="en-US" altLang="ja-JP" sz="2000" dirty="0" smtClean="0"/>
              <a:t>Trade,  Defense technology </a:t>
            </a:r>
          </a:p>
          <a:p>
            <a:pPr>
              <a:buNone/>
            </a:pPr>
            <a:r>
              <a:rPr lang="en-US" altLang="ja-JP" sz="2000" dirty="0" smtClean="0"/>
              <a:t>     cooperation,  Rehabilitation grant aid to Aceh </a:t>
            </a:r>
          </a:p>
          <a:p>
            <a:pPr>
              <a:buNone/>
            </a:pPr>
            <a:r>
              <a:rPr lang="en-US" altLang="ja-JP" sz="2000" dirty="0" smtClean="0"/>
              <a:t>     Tsunami disaster, Four Infrastructure Loan </a:t>
            </a:r>
          </a:p>
          <a:p>
            <a:pPr>
              <a:buNone/>
            </a:pPr>
            <a:r>
              <a:rPr lang="en-US" altLang="ja-JP" sz="2000" dirty="0" smtClean="0"/>
              <a:t>     agreements </a:t>
            </a:r>
          </a:p>
          <a:p>
            <a:pPr marL="82296" indent="0">
              <a:buNone/>
            </a:pPr>
            <a:r>
              <a:rPr lang="en-US" altLang="ja-JP" sz="2400" dirty="0" smtClean="0"/>
              <a:t> </a:t>
            </a:r>
            <a:endParaRPr lang="en-US" altLang="ja-JP" sz="2400" dirty="0" smtClean="0">
              <a:solidFill>
                <a:srgbClr val="FF0000"/>
              </a:solidFill>
            </a:endParaRPr>
          </a:p>
          <a:p>
            <a:pPr marL="82296" indent="0">
              <a:lnSpc>
                <a:spcPts val="2880"/>
              </a:lnSpc>
              <a:spcBef>
                <a:spcPts val="0"/>
              </a:spcBef>
              <a:buFont typeface="Wingdings" pitchFamily="2" charset="2"/>
              <a:buChar char="l"/>
            </a:pPr>
            <a:r>
              <a:rPr kumimoji="1" lang="en-US" altLang="ja-JP" sz="2400" dirty="0" smtClean="0">
                <a:solidFill>
                  <a:srgbClr val="FF0000"/>
                </a:solidFill>
              </a:rPr>
              <a:t>   </a:t>
            </a:r>
            <a:r>
              <a:rPr kumimoji="1" lang="en-US" altLang="ja-JP" sz="2400" dirty="0" smtClean="0"/>
              <a:t>Chinese Language Institutes </a:t>
            </a:r>
          </a:p>
          <a:p>
            <a:pPr>
              <a:buNone/>
            </a:pPr>
            <a:r>
              <a:rPr lang="en-US" altLang="ja-JP" sz="2400" dirty="0" smtClean="0"/>
              <a:t>        informal efforts </a:t>
            </a:r>
          </a:p>
          <a:p>
            <a:pPr>
              <a:buNone/>
            </a:pPr>
            <a:r>
              <a:rPr lang="en-US" altLang="ja-JP" sz="2400" dirty="0" smtClean="0"/>
              <a:t>        formal la efforts to set up CI  </a:t>
            </a:r>
          </a:p>
          <a:p>
            <a:pPr>
              <a:buNone/>
            </a:pPr>
            <a:endParaRPr lang="en-US" altLang="ja-JP" sz="2400" dirty="0" smtClean="0"/>
          </a:p>
          <a:p>
            <a:pPr>
              <a:buNone/>
            </a:pPr>
            <a:r>
              <a:rPr lang="ja-JP" altLang="en-US" sz="2400" dirty="0" smtClean="0"/>
              <a:t>⇒  </a:t>
            </a:r>
            <a:r>
              <a:rPr lang="en-US" altLang="ja-JP" sz="2400" dirty="0" smtClean="0"/>
              <a:t>“Plan of Action for Strategic Partnership” </a:t>
            </a:r>
          </a:p>
          <a:p>
            <a:pPr>
              <a:buNone/>
            </a:pPr>
            <a:r>
              <a:rPr lang="ja-JP" altLang="en-US" sz="2400" dirty="0" smtClean="0"/>
              <a:t>    （</a:t>
            </a:r>
            <a:r>
              <a:rPr lang="en-US" altLang="ja-JP" sz="2400" dirty="0" smtClean="0"/>
              <a:t>2010.1</a:t>
            </a:r>
            <a:r>
              <a:rPr lang="ja-JP" altLang="en-US" sz="2400" dirty="0" smtClean="0"/>
              <a:t>～</a:t>
            </a:r>
            <a:r>
              <a:rPr lang="en-US" altLang="ja-JP" sz="2400" dirty="0" smtClean="0"/>
              <a:t>2014.12)</a:t>
            </a:r>
          </a:p>
          <a:p>
            <a:pPr>
              <a:buNone/>
            </a:pPr>
            <a:r>
              <a:rPr lang="en-US" altLang="ja-JP" sz="2400" dirty="0" smtClean="0"/>
              <a:t>           </a:t>
            </a:r>
            <a:r>
              <a:rPr lang="ja-JP" altLang="en-US" sz="2400" dirty="0" smtClean="0"/>
              <a:t>　</a:t>
            </a:r>
            <a:r>
              <a:rPr lang="en-US" altLang="ja-JP" sz="2400" dirty="0" smtClean="0"/>
              <a:t>  </a:t>
            </a:r>
            <a:endParaRPr kumimoji="1" lang="ja-JP" altLang="en-US" sz="24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12</a:t>
            </a:fld>
            <a:endParaRPr kumimoji="1" lang="ja-JP" altLang="en-US"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0533" y="174168"/>
            <a:ext cx="8003155" cy="720080"/>
          </a:xfrm>
        </p:spPr>
        <p:txBody>
          <a:bodyPr>
            <a:normAutofit fontScale="90000"/>
          </a:bodyPr>
          <a:lstStyle/>
          <a:p>
            <a:r>
              <a:rPr lang="en-US" altLang="ja-JP" sz="3600" dirty="0" smtClean="0">
                <a:solidFill>
                  <a:schemeClr val="tx1"/>
                </a:solidFill>
                <a:effectLst/>
              </a:rPr>
              <a:t/>
            </a:r>
            <a:br>
              <a:rPr lang="en-US" altLang="ja-JP" sz="3600" dirty="0" smtClean="0">
                <a:solidFill>
                  <a:schemeClr val="tx1"/>
                </a:solidFill>
                <a:effectLst/>
              </a:rPr>
            </a:br>
            <a:r>
              <a:rPr lang="ja-JP" altLang="en-US" sz="2700" b="1" dirty="0" smtClean="0">
                <a:solidFill>
                  <a:schemeClr val="tx1"/>
                </a:solidFill>
                <a:effectLst/>
                <a:latin typeface="+mn-lt"/>
                <a:cs typeface="Times New Roman" panose="02020603050405020304" pitchFamily="18" charset="0"/>
              </a:rPr>
              <a:t>（</a:t>
            </a:r>
            <a:r>
              <a:rPr lang="en-US" altLang="ja-JP" sz="2700" b="1" dirty="0" smtClean="0">
                <a:solidFill>
                  <a:schemeClr val="tx1"/>
                </a:solidFill>
                <a:effectLst/>
                <a:latin typeface="+mn-lt"/>
                <a:cs typeface="Times New Roman" panose="02020603050405020304" pitchFamily="18" charset="0"/>
              </a:rPr>
              <a:t>2) Comprehensive Strategic Partnership  </a:t>
            </a:r>
            <a:r>
              <a:rPr lang="ja-JP" altLang="en-US" sz="2200" b="1" dirty="0" smtClean="0">
                <a:solidFill>
                  <a:schemeClr val="tx1"/>
                </a:solidFill>
                <a:effectLst/>
                <a:latin typeface="+mn-lt"/>
                <a:cs typeface="Times New Roman" panose="02020603050405020304" pitchFamily="18" charset="0"/>
              </a:rPr>
              <a:t>（</a:t>
            </a:r>
            <a:r>
              <a:rPr lang="en-US" altLang="ja-JP" sz="2200" b="1" dirty="0" smtClean="0">
                <a:solidFill>
                  <a:schemeClr val="tx1"/>
                </a:solidFill>
                <a:effectLst/>
                <a:latin typeface="+mn-lt"/>
                <a:cs typeface="Times New Roman" panose="02020603050405020304" pitchFamily="18" charset="0"/>
              </a:rPr>
              <a:t>2013.10.2)</a:t>
            </a:r>
            <a:r>
              <a:rPr lang="en-US" altLang="ja-JP" sz="3100" dirty="0" smtClean="0">
                <a:latin typeface="+mn-lt"/>
                <a:cs typeface="Times New Roman" panose="02020603050405020304" pitchFamily="18" charset="0"/>
              </a:rPr>
              <a:t/>
            </a:r>
            <a:br>
              <a:rPr lang="en-US" altLang="ja-JP" sz="3100" dirty="0" smtClean="0">
                <a:latin typeface="+mn-lt"/>
                <a:cs typeface="Times New Roman" panose="02020603050405020304" pitchFamily="18" charset="0"/>
              </a:rPr>
            </a:br>
            <a:r>
              <a:rPr lang="ja-JP" altLang="en-US" sz="2700" b="1" dirty="0" smtClean="0">
                <a:solidFill>
                  <a:schemeClr val="tx1"/>
                </a:solidFill>
                <a:effectLst/>
                <a:latin typeface="+mn-lt"/>
                <a:cs typeface="Times New Roman" panose="02020603050405020304" pitchFamily="18" charset="0"/>
              </a:rPr>
              <a:t>  </a:t>
            </a:r>
            <a:r>
              <a:rPr lang="en-US" altLang="ja-JP" sz="2700" b="1" dirty="0" smtClean="0">
                <a:solidFill>
                  <a:schemeClr val="tx1"/>
                </a:solidFill>
                <a:effectLst/>
                <a:latin typeface="+mn-lt"/>
                <a:cs typeface="Times New Roman" panose="02020603050405020304" pitchFamily="18" charset="0"/>
              </a:rPr>
              <a:t/>
            </a:r>
            <a:br>
              <a:rPr lang="en-US" altLang="ja-JP" sz="2700" b="1" dirty="0" smtClean="0">
                <a:solidFill>
                  <a:schemeClr val="tx1"/>
                </a:solidFill>
                <a:effectLst/>
                <a:latin typeface="+mn-lt"/>
                <a:cs typeface="Times New Roman" panose="02020603050405020304" pitchFamily="18" charset="0"/>
              </a:rPr>
            </a:br>
            <a:r>
              <a:rPr lang="ja-JP" altLang="en-US" sz="2700" b="1" dirty="0">
                <a:solidFill>
                  <a:schemeClr val="tx1"/>
                </a:solidFill>
                <a:effectLst/>
                <a:latin typeface="+mn-lt"/>
              </a:rPr>
              <a:t>　</a:t>
            </a:r>
            <a:r>
              <a:rPr lang="ja-JP" altLang="en-US" sz="2700" b="1" dirty="0" smtClean="0">
                <a:solidFill>
                  <a:schemeClr val="tx1"/>
                </a:solidFill>
                <a:effectLst/>
                <a:latin typeface="+mn-lt"/>
              </a:rPr>
              <a:t>　　　　　　　　　　　　　　</a:t>
            </a:r>
            <a:endParaRPr kumimoji="1" lang="ja-JP" altLang="en-US" sz="3100" dirty="0"/>
          </a:p>
        </p:txBody>
      </p:sp>
      <p:sp>
        <p:nvSpPr>
          <p:cNvPr id="3" name="コンテンツ プレースホルダー 2"/>
          <p:cNvSpPr>
            <a:spLocks noGrp="1"/>
          </p:cNvSpPr>
          <p:nvPr>
            <p:ph idx="1"/>
          </p:nvPr>
        </p:nvSpPr>
        <p:spPr>
          <a:xfrm>
            <a:off x="899592" y="908720"/>
            <a:ext cx="8034096" cy="5949280"/>
          </a:xfrm>
        </p:spPr>
        <p:txBody>
          <a:bodyPr>
            <a:noAutofit/>
          </a:bodyPr>
          <a:lstStyle/>
          <a:p>
            <a:pPr>
              <a:buNone/>
            </a:pPr>
            <a:r>
              <a:rPr kumimoji="1" lang="ja-JP" altLang="en-US" sz="2400" dirty="0" smtClean="0"/>
              <a:t>① </a:t>
            </a:r>
            <a:r>
              <a:rPr kumimoji="1" lang="en-US" altLang="ja-JP" sz="2400" dirty="0" smtClean="0"/>
              <a:t>Political, Defense, Security cooperation </a:t>
            </a:r>
          </a:p>
          <a:p>
            <a:pPr>
              <a:buNone/>
            </a:pPr>
            <a:r>
              <a:rPr kumimoji="1" lang="ja-JP" altLang="en-US" sz="2400" dirty="0" smtClean="0"/>
              <a:t>② </a:t>
            </a:r>
            <a:r>
              <a:rPr kumimoji="1" lang="en-US" altLang="ja-JP" sz="2400" dirty="0" smtClean="0"/>
              <a:t>Economic, Trade cooperation </a:t>
            </a:r>
          </a:p>
          <a:p>
            <a:pPr>
              <a:buNone/>
            </a:pPr>
            <a:r>
              <a:rPr kumimoji="1" lang="ja-JP" altLang="en-US" sz="2400" dirty="0" smtClean="0"/>
              <a:t>③ </a:t>
            </a:r>
            <a:r>
              <a:rPr kumimoji="1" lang="en-US" altLang="ja-JP" sz="2400" dirty="0" smtClean="0"/>
              <a:t>Maritime, Space, Science Technology cooperation </a:t>
            </a:r>
          </a:p>
          <a:p>
            <a:pPr>
              <a:lnSpc>
                <a:spcPts val="2500"/>
              </a:lnSpc>
              <a:spcBef>
                <a:spcPts val="0"/>
              </a:spcBef>
            </a:pPr>
            <a:r>
              <a:rPr kumimoji="1" lang="ja-JP" altLang="en-US" sz="2000" dirty="0" smtClean="0"/>
              <a:t> </a:t>
            </a:r>
            <a:r>
              <a:rPr kumimoji="1" lang="en-US" altLang="ja-JP" sz="2000" dirty="0" smtClean="0"/>
              <a:t>Joint Project for the  Maritime Cooperation Fund </a:t>
            </a:r>
          </a:p>
          <a:p>
            <a:pPr>
              <a:lnSpc>
                <a:spcPts val="2500"/>
              </a:lnSpc>
              <a:spcBef>
                <a:spcPts val="0"/>
              </a:spcBef>
            </a:pPr>
            <a:r>
              <a:rPr lang="en-US" altLang="ja-JP" sz="2000" dirty="0" smtClean="0"/>
              <a:t>More than 15 Indonesian scientists invited to China</a:t>
            </a:r>
          </a:p>
          <a:p>
            <a:pPr>
              <a:lnSpc>
                <a:spcPts val="2500"/>
              </a:lnSpc>
              <a:spcBef>
                <a:spcPts val="0"/>
              </a:spcBef>
            </a:pPr>
            <a:r>
              <a:rPr kumimoji="1" lang="en-US" altLang="ja-JP" sz="2000" dirty="0" smtClean="0"/>
              <a:t>Joint Space Cooperation Committee </a:t>
            </a:r>
          </a:p>
          <a:p>
            <a:pPr>
              <a:buNone/>
            </a:pPr>
            <a:r>
              <a:rPr lang="ja-JP" altLang="en-US" sz="2400" dirty="0" smtClean="0"/>
              <a:t>④ </a:t>
            </a:r>
            <a:r>
              <a:rPr lang="en-US" altLang="ja-JP" sz="2400" dirty="0" smtClean="0"/>
              <a:t>Social Cultural cooperation </a:t>
            </a:r>
          </a:p>
          <a:p>
            <a:pPr>
              <a:lnSpc>
                <a:spcPts val="2400"/>
              </a:lnSpc>
              <a:spcBef>
                <a:spcPts val="0"/>
              </a:spcBef>
            </a:pPr>
            <a:r>
              <a:rPr lang="en-US" altLang="ja-JP" sz="2000" dirty="0" smtClean="0"/>
              <a:t>100 </a:t>
            </a:r>
            <a:r>
              <a:rPr lang="en-US" altLang="ja-JP" sz="2000" dirty="0"/>
              <a:t>youths/each exchange program in the 5 years </a:t>
            </a:r>
          </a:p>
          <a:p>
            <a:pPr>
              <a:lnSpc>
                <a:spcPts val="2400"/>
              </a:lnSpc>
              <a:spcBef>
                <a:spcPts val="0"/>
              </a:spcBef>
            </a:pPr>
            <a:r>
              <a:rPr lang="en-US" altLang="ja-JP" sz="2000" dirty="0"/>
              <a:t>Media exchange, expansion of Public Diplomacy</a:t>
            </a:r>
          </a:p>
          <a:p>
            <a:pPr>
              <a:lnSpc>
                <a:spcPts val="2400"/>
              </a:lnSpc>
              <a:spcBef>
                <a:spcPts val="0"/>
              </a:spcBef>
            </a:pPr>
            <a:r>
              <a:rPr lang="en-US" altLang="ja-JP" sz="2000" dirty="0"/>
              <a:t>Indonesia-China Seminar to be regularly held </a:t>
            </a:r>
          </a:p>
          <a:p>
            <a:pPr>
              <a:lnSpc>
                <a:spcPts val="2880"/>
              </a:lnSpc>
              <a:spcBef>
                <a:spcPts val="0"/>
              </a:spcBef>
              <a:buNone/>
            </a:pPr>
            <a:endParaRPr lang="en-US" altLang="ja-JP" dirty="0" smtClean="0"/>
          </a:p>
          <a:p>
            <a:pPr>
              <a:lnSpc>
                <a:spcPts val="2880"/>
              </a:lnSpc>
              <a:spcBef>
                <a:spcPts val="0"/>
              </a:spcBef>
              <a:buNone/>
            </a:pPr>
            <a:r>
              <a:rPr lang="ja-JP" altLang="en-US" sz="2400" dirty="0" smtClean="0"/>
              <a:t>⑤</a:t>
            </a:r>
            <a:r>
              <a:rPr lang="en-US" altLang="ja-JP" sz="2400" dirty="0"/>
              <a:t>International, Regional Cooperation </a:t>
            </a:r>
          </a:p>
          <a:p>
            <a:pPr>
              <a:lnSpc>
                <a:spcPts val="2880"/>
              </a:lnSpc>
              <a:spcBef>
                <a:spcPts val="0"/>
              </a:spcBef>
              <a:buNone/>
            </a:pPr>
            <a:r>
              <a:rPr lang="en-US" altLang="ja-JP" sz="2400" dirty="0"/>
              <a:t> </a:t>
            </a:r>
            <a:r>
              <a:rPr lang="en-US" altLang="ja-JP" sz="2400" dirty="0" smtClean="0"/>
              <a:t>  </a:t>
            </a:r>
            <a:r>
              <a:rPr lang="en-US" altLang="ja-JP" sz="2000" dirty="0"/>
              <a:t>Promote ASEAN-China Relations </a:t>
            </a:r>
            <a:r>
              <a:rPr kumimoji="1" lang="ja-JP" altLang="en-US" sz="2400" dirty="0" smtClean="0"/>
              <a:t>　　</a:t>
            </a:r>
            <a:endParaRPr kumimoji="1" lang="en-US" altLang="ja-JP" sz="2400" dirty="0" smtClean="0"/>
          </a:p>
          <a:p>
            <a:endParaRPr kumimoji="1" lang="en-US" altLang="ja-JP" sz="24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13</a:t>
            </a:fld>
            <a:endParaRPr kumimoji="1" lang="ja-JP" altLang="en-US" b="1" dirty="0">
              <a:solidFill>
                <a:schemeClr val="tx1"/>
              </a:solidFill>
            </a:endParaRPr>
          </a:p>
        </p:txBody>
      </p:sp>
    </p:spTree>
    <p:extLst>
      <p:ext uri="{BB962C8B-B14F-4D97-AF65-F5344CB8AC3E}">
        <p14:creationId xmlns:p14="http://schemas.microsoft.com/office/powerpoint/2010/main" xmlns="" val="1539428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260648"/>
            <a:ext cx="7818072" cy="792088"/>
          </a:xfrm>
        </p:spPr>
        <p:txBody>
          <a:bodyPr>
            <a:normAutofit fontScale="90000"/>
          </a:bodyPr>
          <a:lstStyle/>
          <a:p>
            <a:r>
              <a:rPr kumimoji="1" lang="en-US" altLang="ja-JP" dirty="0" smtClean="0">
                <a:solidFill>
                  <a:schemeClr val="tx1"/>
                </a:solidFill>
                <a:effectLst/>
              </a:rPr>
              <a:t/>
            </a:r>
            <a:br>
              <a:rPr kumimoji="1" lang="en-US" altLang="ja-JP" dirty="0" smtClean="0">
                <a:solidFill>
                  <a:schemeClr val="tx1"/>
                </a:solidFill>
                <a:effectLst/>
              </a:rPr>
            </a:br>
            <a:endParaRPr kumimoji="1" lang="ja-JP" altLang="en-US" dirty="0">
              <a:solidFill>
                <a:schemeClr val="tx1"/>
              </a:solidFill>
              <a:effectLst/>
            </a:endParaRPr>
          </a:p>
        </p:txBody>
      </p:sp>
      <p:sp>
        <p:nvSpPr>
          <p:cNvPr id="3" name="コンテンツ プレースホルダー 2"/>
          <p:cNvSpPr>
            <a:spLocks noGrp="1"/>
          </p:cNvSpPr>
          <p:nvPr>
            <p:ph idx="1"/>
          </p:nvPr>
        </p:nvSpPr>
        <p:spPr>
          <a:xfrm>
            <a:off x="899592" y="260648"/>
            <a:ext cx="8064896" cy="6120680"/>
          </a:xfrm>
        </p:spPr>
        <p:txBody>
          <a:bodyPr>
            <a:normAutofit fontScale="25000" lnSpcReduction="20000"/>
          </a:bodyPr>
          <a:lstStyle/>
          <a:p>
            <a:pPr marL="82296" indent="0">
              <a:buNone/>
            </a:pPr>
            <a:r>
              <a:rPr lang="en-US" altLang="ja-JP" sz="9600" b="1" dirty="0" smtClean="0"/>
              <a:t>(3) Joint Statement </a:t>
            </a:r>
            <a:r>
              <a:rPr lang="en-US" altLang="ja-JP" sz="9600" b="1" dirty="0"/>
              <a:t>on Strengthening Comprehensive Strategic Partnership between </a:t>
            </a:r>
            <a:r>
              <a:rPr lang="en-US" altLang="ja-JP" sz="9600" b="1" dirty="0" smtClean="0"/>
              <a:t>China </a:t>
            </a:r>
            <a:r>
              <a:rPr lang="en-US" altLang="ja-JP" sz="9600" b="1" dirty="0"/>
              <a:t>and </a:t>
            </a:r>
            <a:r>
              <a:rPr lang="en-US" altLang="ja-JP" sz="9600" b="1" dirty="0" smtClean="0"/>
              <a:t>Indonesia</a:t>
            </a:r>
            <a:endParaRPr lang="en-US" altLang="ja-JP" sz="9600" b="1" dirty="0"/>
          </a:p>
          <a:p>
            <a:r>
              <a:rPr lang="en-US" altLang="ja-JP" sz="4200" b="1" dirty="0"/>
              <a:t>2015/03/27   </a:t>
            </a:r>
            <a:r>
              <a:rPr lang="en-US" altLang="ja-JP" sz="4200" b="1" dirty="0">
                <a:hlinkClick r:id="rId2"/>
              </a:rPr>
              <a:t>http://</a:t>
            </a:r>
            <a:r>
              <a:rPr lang="en-US" altLang="ja-JP" sz="4200" b="1" dirty="0" smtClean="0">
                <a:hlinkClick r:id="rId2"/>
              </a:rPr>
              <a:t>www.fmprc.gov.cn/mfa_eng/wjdt_665385/2649_665393/t1249201.shtml</a:t>
            </a:r>
            <a:r>
              <a:rPr lang="en-US" altLang="ja-JP" sz="4200" b="1" dirty="0" smtClean="0"/>
              <a:t> </a:t>
            </a:r>
          </a:p>
          <a:p>
            <a:endParaRPr lang="en-US" altLang="ja-JP" sz="2400" dirty="0" smtClean="0"/>
          </a:p>
          <a:p>
            <a:r>
              <a:rPr lang="en-US" altLang="ja-JP" sz="7200" dirty="0"/>
              <a:t>27. </a:t>
            </a:r>
            <a:r>
              <a:rPr lang="en-US" altLang="ja-JP" sz="7200" dirty="0" smtClean="0"/>
              <a:t> The </a:t>
            </a:r>
            <a:r>
              <a:rPr lang="en-US" altLang="ja-JP" sz="7200" dirty="0"/>
              <a:t>two sides shared the view that youth is the future of bilateral relations, </a:t>
            </a:r>
            <a:r>
              <a:rPr lang="en-US" altLang="ja-JP" sz="7200" dirty="0" smtClean="0"/>
              <a:t> The </a:t>
            </a:r>
            <a:r>
              <a:rPr lang="en-US" altLang="ja-JP" sz="7200" dirty="0"/>
              <a:t>two sides agreed to continue the annual 100 Youth Exchange Program. The Chinese side will continue to invite outstanding Indonesian youth representatives to participate in the ASEAN youth cadre training program</a:t>
            </a:r>
            <a:r>
              <a:rPr lang="en-US" altLang="ja-JP" sz="7200" dirty="0" smtClean="0"/>
              <a:t>. </a:t>
            </a:r>
          </a:p>
          <a:p>
            <a:endParaRPr lang="en-US" altLang="ja-JP" sz="7200" dirty="0"/>
          </a:p>
          <a:p>
            <a:r>
              <a:rPr lang="en-US" altLang="ja-JP" sz="7200" dirty="0"/>
              <a:t>28. The two sides agreed to enhance practical cooperation in student exchange, language education, higher education and vocational training under the framework of the relevant bilateral education cooperation agreements, </a:t>
            </a:r>
            <a:endParaRPr lang="en-US" altLang="ja-JP" sz="7200" dirty="0" smtClean="0"/>
          </a:p>
          <a:p>
            <a:r>
              <a:rPr lang="en-US" altLang="ja-JP" sz="7200" dirty="0" smtClean="0"/>
              <a:t>speed </a:t>
            </a:r>
            <a:r>
              <a:rPr lang="en-US" altLang="ja-JP" sz="7200" dirty="0"/>
              <a:t>up the negotiations for the signing of the Agreement on the Mutual Recognition of Higher Education Degrees and Diplomas. </a:t>
            </a:r>
            <a:endParaRPr lang="en-US" altLang="ja-JP" sz="7200" dirty="0" smtClean="0"/>
          </a:p>
          <a:p>
            <a:r>
              <a:rPr lang="en-US" altLang="ja-JP" sz="7200" dirty="0" smtClean="0">
                <a:solidFill>
                  <a:srgbClr val="FF0000"/>
                </a:solidFill>
              </a:rPr>
              <a:t>The </a:t>
            </a:r>
            <a:r>
              <a:rPr lang="en-US" altLang="ja-JP" sz="7200" dirty="0">
                <a:solidFill>
                  <a:srgbClr val="FF0000"/>
                </a:solidFill>
              </a:rPr>
              <a:t>Indonesian side commended the important role of Confucius Institutes in promoting the Chinese language. </a:t>
            </a:r>
            <a:endParaRPr lang="en-US" altLang="ja-JP" sz="7200" dirty="0" smtClean="0">
              <a:solidFill>
                <a:srgbClr val="FF0000"/>
              </a:solidFill>
            </a:endParaRPr>
          </a:p>
          <a:p>
            <a:r>
              <a:rPr lang="en-US" altLang="ja-JP" sz="7200" dirty="0" smtClean="0"/>
              <a:t>The </a:t>
            </a:r>
            <a:r>
              <a:rPr lang="en-US" altLang="ja-JP" sz="7200" dirty="0"/>
              <a:t>Chinese side welcomed the establishment of Indonesian Studies Centers in Beijing and Guangzhou. </a:t>
            </a:r>
            <a:endParaRPr lang="en-US" altLang="ja-JP" sz="7200" dirty="0" smtClean="0"/>
          </a:p>
          <a:p>
            <a:endParaRPr lang="en-US" altLang="ja-JP" sz="7200" dirty="0" smtClean="0"/>
          </a:p>
          <a:p>
            <a:r>
              <a:rPr lang="en-US" altLang="ja-JP" sz="7200" dirty="0" smtClean="0"/>
              <a:t>The </a:t>
            </a:r>
            <a:r>
              <a:rPr lang="en-US" altLang="ja-JP" sz="7200" dirty="0"/>
              <a:t>Indonesian side offered the Chinese participants to take part in the Indonesian Arts and Culture Scholarship program as well as in the Senior-Level Diplomatic Training in Indonesia. </a:t>
            </a:r>
            <a:endParaRPr lang="en-US" altLang="ja-JP" sz="72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14</a:t>
            </a:fld>
            <a:endParaRPr kumimoji="1" lang="ja-JP" altLang="en-US" b="1" dirty="0">
              <a:solidFill>
                <a:schemeClr val="tx1"/>
              </a:solidFill>
            </a:endParaRPr>
          </a:p>
        </p:txBody>
      </p:sp>
    </p:spTree>
    <p:extLst>
      <p:ext uri="{BB962C8B-B14F-4D97-AF65-F5344CB8AC3E}">
        <p14:creationId xmlns:p14="http://schemas.microsoft.com/office/powerpoint/2010/main" xmlns="" val="927309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274638"/>
            <a:ext cx="7818072" cy="490066"/>
          </a:xfrm>
        </p:spPr>
        <p:txBody>
          <a:bodyPr>
            <a:noAutofit/>
          </a:bodyPr>
          <a:lstStyle/>
          <a:p>
            <a:r>
              <a:rPr kumimoji="1" lang="en-US" altLang="ja-JP" sz="2400" b="1" dirty="0" smtClean="0">
                <a:solidFill>
                  <a:schemeClr val="tx1"/>
                </a:solidFill>
                <a:effectLst/>
              </a:rPr>
              <a:t> (4) Culture in the power transi</a:t>
            </a:r>
            <a:r>
              <a:rPr kumimoji="1" lang="en-US" altLang="ja-JP" sz="2400" b="1" dirty="0" smtClean="0"/>
              <a:t>tion </a:t>
            </a:r>
            <a:endParaRPr kumimoji="1" lang="ja-JP" altLang="en-US" sz="2400" b="1" dirty="0"/>
          </a:p>
        </p:txBody>
      </p:sp>
      <p:sp>
        <p:nvSpPr>
          <p:cNvPr id="3" name="コンテンツ プレースホルダ 2"/>
          <p:cNvSpPr>
            <a:spLocks noGrp="1"/>
          </p:cNvSpPr>
          <p:nvPr>
            <p:ph idx="1"/>
          </p:nvPr>
        </p:nvSpPr>
        <p:spPr>
          <a:xfrm>
            <a:off x="1043608" y="980728"/>
            <a:ext cx="7848872" cy="5400600"/>
          </a:xfrm>
        </p:spPr>
        <p:txBody>
          <a:bodyPr>
            <a:normAutofit fontScale="70000" lnSpcReduction="20000"/>
          </a:bodyPr>
          <a:lstStyle/>
          <a:p>
            <a:r>
              <a:rPr lang="en-US" altLang="ja-JP" dirty="0" smtClean="0"/>
              <a:t>In his speech on Oct. 18, 2017 at the National Congress  of CCP, Xi said </a:t>
            </a:r>
          </a:p>
          <a:p>
            <a:endParaRPr lang="en-US" altLang="ja-JP" dirty="0" smtClean="0"/>
          </a:p>
          <a:p>
            <a:r>
              <a:rPr lang="en-US" altLang="ja-JP" dirty="0" smtClean="0"/>
              <a:t>China aims to realize socialist modernization by 2035 and  turn into a fully developed nation -- a  “global leader in terms of comprehensive national power and international influence” on par with the U.S. -- by 2049. </a:t>
            </a:r>
          </a:p>
          <a:p>
            <a:endParaRPr lang="en-US" altLang="ja-JP" dirty="0" smtClean="0"/>
          </a:p>
          <a:p>
            <a:r>
              <a:rPr lang="en-US" altLang="ja-JP" dirty="0" smtClean="0"/>
              <a:t>unveiled a more assertive regional and global role for China. </a:t>
            </a:r>
            <a:endParaRPr lang="ja-JP" altLang="en-US" dirty="0" smtClean="0"/>
          </a:p>
          <a:p>
            <a:endParaRPr lang="en-US" altLang="ja-JP" dirty="0" smtClean="0"/>
          </a:p>
          <a:p>
            <a:r>
              <a:rPr lang="en-US" altLang="ja-JP" dirty="0" smtClean="0"/>
              <a:t>China's "flourishing" growth model under Communist rule has given "a new choice" to other developing countries and declared that the time has come for China to "take center stage in the world</a:t>
            </a:r>
          </a:p>
          <a:p>
            <a:endParaRPr kumimoji="1" lang="en-US" altLang="ja-JP" dirty="0" smtClean="0"/>
          </a:p>
          <a:p>
            <a:r>
              <a:rPr lang="en-US" altLang="ja-JP" sz="2400" dirty="0" smtClean="0"/>
              <a:t>https://asia.nikkei.com/Features/China-up-close/No-successor-needed-Xi-Jinping-s-dream-extends-to-2035?page=2</a:t>
            </a:r>
            <a:endParaRPr kumimoji="1" lang="ja-JP" altLang="en-US" sz="24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15</a:t>
            </a:fld>
            <a:endParaRPr kumimoji="1" lang="ja-JP" altLang="en-US"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60648"/>
            <a:ext cx="7890080" cy="504056"/>
          </a:xfrm>
        </p:spPr>
        <p:txBody>
          <a:bodyPr>
            <a:noAutofit/>
          </a:bodyPr>
          <a:lstStyle/>
          <a:p>
            <a:r>
              <a:rPr lang="ja-JP" altLang="en-US" sz="2800" b="1" dirty="0" smtClean="0">
                <a:solidFill>
                  <a:schemeClr val="tx1"/>
                </a:solidFill>
                <a:effectLst/>
              </a:rPr>
              <a:t>３</a:t>
            </a:r>
            <a:r>
              <a:rPr lang="en-US" altLang="ja-JP" sz="2800" b="1" dirty="0" smtClean="0">
                <a:solidFill>
                  <a:schemeClr val="tx1"/>
                </a:solidFill>
                <a:effectLst/>
              </a:rPr>
              <a:t>. New trends through PBMs in Indonesia   </a:t>
            </a:r>
            <a:endParaRPr kumimoji="1" lang="ja-JP" altLang="en-US" sz="2800" b="1" dirty="0"/>
          </a:p>
        </p:txBody>
      </p:sp>
      <p:sp>
        <p:nvSpPr>
          <p:cNvPr id="3" name="コンテンツ プレースホルダ 2"/>
          <p:cNvSpPr>
            <a:spLocks noGrp="1"/>
          </p:cNvSpPr>
          <p:nvPr>
            <p:ph idx="1"/>
          </p:nvPr>
        </p:nvSpPr>
        <p:spPr>
          <a:xfrm>
            <a:off x="899592" y="1124744"/>
            <a:ext cx="8244408" cy="5472608"/>
          </a:xfrm>
        </p:spPr>
        <p:txBody>
          <a:bodyPr>
            <a:normAutofit/>
          </a:bodyPr>
          <a:lstStyle/>
          <a:p>
            <a:r>
              <a:rPr kumimoji="1" lang="en-US" altLang="ja-JP" sz="2800" dirty="0" smtClean="0"/>
              <a:t>Long-term strategic PD </a:t>
            </a:r>
          </a:p>
          <a:p>
            <a:pPr>
              <a:buNone/>
            </a:pPr>
            <a:r>
              <a:rPr lang="en-US" altLang="ja-JP" sz="2400" dirty="0" smtClean="0"/>
              <a:t>            the largest trade partner since 2013</a:t>
            </a:r>
            <a:endParaRPr kumimoji="1" lang="en-US" altLang="ja-JP" sz="2400" dirty="0" smtClean="0"/>
          </a:p>
          <a:p>
            <a:endParaRPr lang="en-US" altLang="ja-JP" sz="2400" dirty="0" smtClean="0"/>
          </a:p>
          <a:p>
            <a:r>
              <a:rPr lang="en-US" altLang="ja-JP" sz="2800" dirty="0" smtClean="0"/>
              <a:t>Findings: the four out of the six PBMs </a:t>
            </a:r>
          </a:p>
          <a:p>
            <a:pPr marL="539496" indent="-457200">
              <a:buNone/>
            </a:pPr>
            <a:r>
              <a:rPr lang="en-US" altLang="ja-JP" sz="2800" dirty="0" smtClean="0"/>
              <a:t>   1) Process of opening   </a:t>
            </a:r>
            <a:endParaRPr lang="ja-JP" altLang="ja-JP" sz="2800" dirty="0" smtClean="0"/>
          </a:p>
          <a:p>
            <a:pPr>
              <a:buNone/>
            </a:pPr>
            <a:r>
              <a:rPr lang="en-US" altLang="ja-JP" sz="2800" dirty="0" smtClean="0"/>
              <a:t>   2) Management, networking</a:t>
            </a:r>
          </a:p>
          <a:p>
            <a:pPr>
              <a:buNone/>
            </a:pPr>
            <a:r>
              <a:rPr lang="en-US" altLang="ja-JP" sz="2800" dirty="0" smtClean="0"/>
              <a:t>   3) Contents of education  </a:t>
            </a:r>
          </a:p>
          <a:p>
            <a:pPr>
              <a:buNone/>
            </a:pPr>
            <a:r>
              <a:rPr lang="en-US" altLang="ja-JP" sz="2800" dirty="0" smtClean="0"/>
              <a:t>       extra-curricular activities</a:t>
            </a:r>
          </a:p>
          <a:p>
            <a:pPr>
              <a:buNone/>
            </a:pPr>
            <a:r>
              <a:rPr lang="en-US" altLang="ja-JP" sz="2800" dirty="0" smtClean="0"/>
              <a:t>   4) relations with the local  ethnic Chinese-   </a:t>
            </a:r>
          </a:p>
          <a:p>
            <a:pPr>
              <a:buNone/>
            </a:pPr>
            <a:r>
              <a:rPr lang="en-US" altLang="ja-JP" sz="2800" dirty="0"/>
              <a:t> </a:t>
            </a:r>
            <a:r>
              <a:rPr lang="en-US" altLang="ja-JP" sz="2800" dirty="0" smtClean="0"/>
              <a:t>      Indonesian associations/ business groups/media   </a:t>
            </a:r>
            <a:endParaRPr lang="ja-JP" altLang="ja-JP" sz="2800" dirty="0" smtClean="0"/>
          </a:p>
          <a:p>
            <a:endParaRPr kumimoji="1" lang="ja-JP" altLang="en-US" sz="28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16</a:t>
            </a:fld>
            <a:endParaRPr kumimoji="1" lang="ja-JP" altLang="en-US"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9320" y="188640"/>
            <a:ext cx="8181192" cy="792088"/>
          </a:xfrm>
        </p:spPr>
        <p:txBody>
          <a:bodyPr>
            <a:noAutofit/>
          </a:bodyPr>
          <a:lstStyle/>
          <a:p>
            <a:r>
              <a:rPr lang="en-US" altLang="ja-JP" sz="2000" b="1" dirty="0" smtClean="0">
                <a:solidFill>
                  <a:schemeClr val="tx1"/>
                </a:solidFill>
                <a:effectLst/>
                <a:latin typeface="+mn-lt"/>
                <a:ea typeface="+mn-ea"/>
              </a:rPr>
              <a:t>Table 2:</a:t>
            </a:r>
            <a:r>
              <a:rPr lang="en-US" altLang="ja-JP" sz="2000" b="1" dirty="0" smtClean="0">
                <a:solidFill>
                  <a:schemeClr val="tx1"/>
                </a:solidFill>
                <a:effectLst/>
                <a:latin typeface="+mn-ea"/>
                <a:ea typeface="+mn-ea"/>
              </a:rPr>
              <a:t> </a:t>
            </a:r>
            <a:r>
              <a:rPr lang="en-US" altLang="ja-JP" sz="2000" b="1" dirty="0" smtClean="0">
                <a:solidFill>
                  <a:schemeClr val="tx1"/>
                </a:solidFill>
                <a:effectLst/>
              </a:rPr>
              <a:t>Indonesia’s major trade partners (US$</a:t>
            </a:r>
            <a:r>
              <a:rPr lang="en-US" altLang="ja-JP" sz="2000" b="1" dirty="0" smtClean="0">
                <a:solidFill>
                  <a:schemeClr val="tx1"/>
                </a:solidFill>
                <a:effectLst/>
                <a:latin typeface="+mn-ea"/>
                <a:ea typeface="+mn-ea"/>
              </a:rPr>
              <a:t>100M) </a:t>
            </a:r>
            <a:r>
              <a:rPr lang="en-US" altLang="ja-JP" sz="2400" dirty="0" smtClean="0">
                <a:solidFill>
                  <a:schemeClr val="tx1"/>
                </a:solidFill>
                <a:effectLst/>
                <a:latin typeface="+mn-ea"/>
                <a:ea typeface="+mn-ea"/>
              </a:rPr>
              <a:t/>
            </a:r>
            <a:br>
              <a:rPr lang="en-US" altLang="ja-JP" sz="2400" dirty="0" smtClean="0">
                <a:solidFill>
                  <a:schemeClr val="tx1"/>
                </a:solidFill>
                <a:effectLst/>
                <a:latin typeface="+mn-ea"/>
                <a:ea typeface="+mn-ea"/>
              </a:rPr>
            </a:br>
            <a:r>
              <a:rPr lang="en-US" altLang="ja-JP" sz="2400" dirty="0" smtClean="0">
                <a:solidFill>
                  <a:schemeClr val="tx1"/>
                </a:solidFill>
                <a:effectLst/>
                <a:latin typeface="+mn-ea"/>
                <a:ea typeface="+mn-ea"/>
              </a:rPr>
              <a:t>     </a:t>
            </a:r>
            <a:r>
              <a:rPr lang="en-US" altLang="ja-JP" sz="2400" dirty="0" smtClean="0">
                <a:solidFill>
                  <a:schemeClr val="tx1"/>
                </a:solidFill>
                <a:effectLst/>
                <a:latin typeface="+mn-lt"/>
                <a:ea typeface="+mn-ea"/>
              </a:rPr>
              <a:t> </a:t>
            </a:r>
            <a:r>
              <a:rPr lang="en-US" altLang="ja-JP" sz="1600" dirty="0" smtClean="0">
                <a:solidFill>
                  <a:schemeClr val="tx1"/>
                </a:solidFill>
                <a:effectLst/>
                <a:latin typeface="+mn-lt"/>
                <a:ea typeface="+mn-ea"/>
              </a:rPr>
              <a:t>(source: compiled based on the Yearbooks by Institute of Development </a:t>
            </a:r>
            <a:br>
              <a:rPr lang="en-US" altLang="ja-JP" sz="1600" dirty="0" smtClean="0">
                <a:solidFill>
                  <a:schemeClr val="tx1"/>
                </a:solidFill>
                <a:effectLst/>
                <a:latin typeface="+mn-lt"/>
                <a:ea typeface="+mn-ea"/>
              </a:rPr>
            </a:br>
            <a:r>
              <a:rPr lang="en-US" altLang="ja-JP" sz="1600" dirty="0" smtClean="0">
                <a:solidFill>
                  <a:schemeClr val="tx1"/>
                </a:solidFill>
                <a:effectLst/>
                <a:latin typeface="+mn-lt"/>
                <a:ea typeface="+mn-ea"/>
              </a:rPr>
              <a:t>             Economies(IDE), Japan)  </a:t>
            </a:r>
            <a:endParaRPr kumimoji="1" lang="ja-JP" altLang="en-US" sz="1600" dirty="0">
              <a:solidFill>
                <a:schemeClr val="tx1"/>
              </a:solidFill>
              <a:effectLst/>
              <a:latin typeface="+mn-lt"/>
              <a:ea typeface="+mn-ea"/>
            </a:endParaRPr>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xmlns="" val="2757455797"/>
              </p:ext>
            </p:extLst>
          </p:nvPr>
        </p:nvGraphicFramePr>
        <p:xfrm>
          <a:off x="755575" y="1196751"/>
          <a:ext cx="8208917" cy="5040560"/>
        </p:xfrm>
        <a:graphic>
          <a:graphicData uri="http://schemas.openxmlformats.org/drawingml/2006/table">
            <a:tbl>
              <a:tblPr firstRow="1" bandRow="1">
                <a:tableStyleId>{5C22544A-7EE6-4342-B048-85BDC9FD1C3A}</a:tableStyleId>
              </a:tblPr>
              <a:tblGrid>
                <a:gridCol w="658423">
                  <a:extLst>
                    <a:ext uri="{9D8B030D-6E8A-4147-A177-3AD203B41FA5}">
                      <a16:colId xmlns="" xmlns:a16="http://schemas.microsoft.com/office/drawing/2014/main" val="20000"/>
                    </a:ext>
                  </a:extLst>
                </a:gridCol>
                <a:gridCol w="713067">
                  <a:extLst>
                    <a:ext uri="{9D8B030D-6E8A-4147-A177-3AD203B41FA5}">
                      <a16:colId xmlns="" xmlns:a16="http://schemas.microsoft.com/office/drawing/2014/main" val="20001"/>
                    </a:ext>
                  </a:extLst>
                </a:gridCol>
                <a:gridCol w="759714">
                  <a:extLst>
                    <a:ext uri="{9D8B030D-6E8A-4147-A177-3AD203B41FA5}">
                      <a16:colId xmlns="" xmlns:a16="http://schemas.microsoft.com/office/drawing/2014/main" val="20002"/>
                    </a:ext>
                  </a:extLst>
                </a:gridCol>
                <a:gridCol w="759714">
                  <a:extLst>
                    <a:ext uri="{9D8B030D-6E8A-4147-A177-3AD203B41FA5}">
                      <a16:colId xmlns="" xmlns:a16="http://schemas.microsoft.com/office/drawing/2014/main" val="20003"/>
                    </a:ext>
                  </a:extLst>
                </a:gridCol>
                <a:gridCol w="759714">
                  <a:extLst>
                    <a:ext uri="{9D8B030D-6E8A-4147-A177-3AD203B41FA5}">
                      <a16:colId xmlns="" xmlns:a16="http://schemas.microsoft.com/office/drawing/2014/main" val="20004"/>
                    </a:ext>
                  </a:extLst>
                </a:gridCol>
                <a:gridCol w="759714">
                  <a:extLst>
                    <a:ext uri="{9D8B030D-6E8A-4147-A177-3AD203B41FA5}">
                      <a16:colId xmlns="" xmlns:a16="http://schemas.microsoft.com/office/drawing/2014/main" val="20005"/>
                    </a:ext>
                  </a:extLst>
                </a:gridCol>
                <a:gridCol w="759714">
                  <a:extLst>
                    <a:ext uri="{9D8B030D-6E8A-4147-A177-3AD203B41FA5}">
                      <a16:colId xmlns="" xmlns:a16="http://schemas.microsoft.com/office/drawing/2014/main" val="20006"/>
                    </a:ext>
                  </a:extLst>
                </a:gridCol>
                <a:gridCol w="759714">
                  <a:extLst>
                    <a:ext uri="{9D8B030D-6E8A-4147-A177-3AD203B41FA5}">
                      <a16:colId xmlns="" xmlns:a16="http://schemas.microsoft.com/office/drawing/2014/main" val="20007"/>
                    </a:ext>
                  </a:extLst>
                </a:gridCol>
                <a:gridCol w="759714">
                  <a:extLst>
                    <a:ext uri="{9D8B030D-6E8A-4147-A177-3AD203B41FA5}">
                      <a16:colId xmlns="" xmlns:a16="http://schemas.microsoft.com/office/drawing/2014/main" val="20008"/>
                    </a:ext>
                  </a:extLst>
                </a:gridCol>
                <a:gridCol w="713062">
                  <a:extLst>
                    <a:ext uri="{9D8B030D-6E8A-4147-A177-3AD203B41FA5}">
                      <a16:colId xmlns="" xmlns:a16="http://schemas.microsoft.com/office/drawing/2014/main" val="20009"/>
                    </a:ext>
                  </a:extLst>
                </a:gridCol>
                <a:gridCol w="806367">
                  <a:extLst>
                    <a:ext uri="{9D8B030D-6E8A-4147-A177-3AD203B41FA5}">
                      <a16:colId xmlns="" xmlns:a16="http://schemas.microsoft.com/office/drawing/2014/main" val="20010"/>
                    </a:ext>
                  </a:extLst>
                </a:gridCol>
              </a:tblGrid>
              <a:tr h="576560">
                <a:tc>
                  <a:txBody>
                    <a:bodyPr/>
                    <a:lstStyle/>
                    <a:p>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i="0" u="none" strike="noStrike" dirty="0" smtClean="0">
                          <a:solidFill>
                            <a:srgbClr val="000000"/>
                          </a:solidFill>
                          <a:latin typeface="ＭＳ Ｐゴシック"/>
                        </a:rPr>
                        <a:t>2004</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2006</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2008</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2010</a:t>
                      </a:r>
                    </a:p>
                  </a:txBody>
                  <a:tcPr marL="9525" marR="9525" marT="9525" marB="0" anchor="ctr"/>
                </a:tc>
                <a:tc>
                  <a:txBody>
                    <a:bodyPr/>
                    <a:lstStyle/>
                    <a:p>
                      <a:pPr algn="r" fontAlgn="ctr"/>
                      <a:r>
                        <a:rPr lang="en-US" altLang="ja-JP" sz="1800" b="1" i="0" u="none" strike="noStrike" dirty="0" smtClean="0">
                          <a:solidFill>
                            <a:srgbClr val="000000"/>
                          </a:solidFill>
                          <a:latin typeface="ＭＳ Ｐゴシック"/>
                        </a:rPr>
                        <a:t>2011</a:t>
                      </a:r>
                      <a:endParaRPr lang="en-US" altLang="ja-JP" sz="18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800" b="1" i="0" u="none" strike="noStrike" dirty="0" smtClean="0">
                          <a:solidFill>
                            <a:srgbClr val="000000"/>
                          </a:solidFill>
                          <a:latin typeface="ＭＳ Ｐゴシック"/>
                        </a:rPr>
                        <a:t>2012</a:t>
                      </a:r>
                      <a:endParaRPr lang="en-US" altLang="ja-JP" sz="18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800" b="1" i="0" u="none" strike="noStrike" dirty="0" smtClean="0">
                          <a:solidFill>
                            <a:srgbClr val="000000"/>
                          </a:solidFill>
                          <a:latin typeface="ＭＳ Ｐゴシック"/>
                        </a:rPr>
                        <a:t>2013</a:t>
                      </a:r>
                      <a:endParaRPr lang="en-US" altLang="ja-JP" sz="18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800" b="1" i="0" u="none" strike="noStrike" dirty="0" smtClean="0">
                          <a:solidFill>
                            <a:srgbClr val="000000"/>
                          </a:solidFill>
                          <a:latin typeface="ＭＳ Ｐゴシック"/>
                        </a:rPr>
                        <a:t>2014</a:t>
                      </a:r>
                      <a:endParaRPr lang="en-US" altLang="ja-JP" sz="18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800" b="1" i="0" u="none" strike="noStrike" dirty="0" smtClean="0">
                          <a:solidFill>
                            <a:srgbClr val="000000"/>
                          </a:solidFill>
                          <a:latin typeface="ＭＳ Ｐゴシック"/>
                        </a:rPr>
                        <a:t>2015</a:t>
                      </a:r>
                      <a:endParaRPr lang="en-US" altLang="ja-JP" sz="18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800" b="1" i="0" u="none" strike="noStrike" dirty="0" smtClean="0">
                          <a:solidFill>
                            <a:srgbClr val="000000"/>
                          </a:solidFill>
                          <a:latin typeface="ＭＳ Ｐゴシック"/>
                        </a:rPr>
                        <a:t>2016</a:t>
                      </a:r>
                    </a:p>
                  </a:txBody>
                  <a:tcPr marL="9525" marR="9525" marT="9525" marB="0" anchor="ctr"/>
                </a:tc>
                <a:extLst>
                  <a:ext uri="{0D108BD9-81ED-4DB2-BD59-A6C34878D82A}">
                    <a16:rowId xmlns="" xmlns:a16="http://schemas.microsoft.com/office/drawing/2014/main" val="10000"/>
                  </a:ext>
                </a:extLst>
              </a:tr>
              <a:tr h="558000">
                <a:tc>
                  <a:txBody>
                    <a:bodyPr/>
                    <a:lstStyle/>
                    <a:p>
                      <a:pPr algn="l" fontAlgn="ctr"/>
                      <a:r>
                        <a:rPr lang="en-US" altLang="ja-JP" sz="1200" b="1" i="0" u="none" strike="noStrike" dirty="0" smtClean="0">
                          <a:solidFill>
                            <a:srgbClr val="000000"/>
                          </a:solidFill>
                          <a:latin typeface="ＭＳ Ｐゴシック"/>
                        </a:rPr>
                        <a:t>Export to PRC </a:t>
                      </a:r>
                      <a:endParaRPr lang="ja-JP" altLang="en-US" sz="12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400" b="0" i="0" u="none" strike="noStrike" dirty="0">
                          <a:solidFill>
                            <a:schemeClr val="tx1"/>
                          </a:solidFill>
                          <a:latin typeface="Century" pitchFamily="18" charset="0"/>
                        </a:rPr>
                        <a:t>4,605</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8,344</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11,637</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15,575</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23,344</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21,524</a:t>
                      </a:r>
                    </a:p>
                  </a:txBody>
                  <a:tcPr marL="9525" marR="9525" marT="9525" marB="0" anchor="ctr"/>
                </a:tc>
                <a:tc>
                  <a:txBody>
                    <a:bodyPr/>
                    <a:lstStyle/>
                    <a:p>
                      <a:pPr algn="r" fontAlgn="ctr"/>
                      <a:r>
                        <a:rPr lang="en-US" altLang="ja-JP" sz="1400" b="0" i="0" u="none" strike="noStrike" dirty="0">
                          <a:solidFill>
                            <a:schemeClr val="tx1"/>
                          </a:solidFill>
                          <a:latin typeface="Century" pitchFamily="18" charset="0"/>
                        </a:rPr>
                        <a:t>22,532</a:t>
                      </a:r>
                    </a:p>
                  </a:txBody>
                  <a:tcPr marL="9525" marR="9525" marT="9525" marB="0" anchor="ctr"/>
                </a:tc>
                <a:tc>
                  <a:txBody>
                    <a:bodyPr/>
                    <a:lstStyle/>
                    <a:p>
                      <a:pPr algn="r"/>
                      <a:r>
                        <a:rPr lang="en-US" altLang="ja-JP" sz="1400" dirty="0" smtClean="0">
                          <a:latin typeface="Century" pitchFamily="18" charset="0"/>
                        </a:rPr>
                        <a:t>17,303</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14,545</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16,675</a:t>
                      </a:r>
                      <a:endParaRPr lang="ja-JP" altLang="en-US" sz="1400" dirty="0">
                        <a:latin typeface="Century" pitchFamily="18" charset="0"/>
                      </a:endParaRPr>
                    </a:p>
                  </a:txBody>
                  <a:tcPr marL="9525" marR="9525" marT="9525" marB="0" anchor="ctr"/>
                </a:tc>
                <a:extLst>
                  <a:ext uri="{0D108BD9-81ED-4DB2-BD59-A6C34878D82A}">
                    <a16:rowId xmlns="" xmlns:a16="http://schemas.microsoft.com/office/drawing/2014/main" val="10001"/>
                  </a:ext>
                </a:extLst>
              </a:tr>
              <a:tr h="558000">
                <a:tc>
                  <a:txBody>
                    <a:bodyPr/>
                    <a:lstStyle/>
                    <a:p>
                      <a:pPr algn="l" fontAlgn="ctr"/>
                      <a:r>
                        <a:rPr lang="en-US" altLang="ja-JP" sz="1200" b="1" i="0" u="none" strike="noStrike" dirty="0" smtClean="0">
                          <a:solidFill>
                            <a:srgbClr val="000000"/>
                          </a:solidFill>
                          <a:latin typeface="ＭＳ Ｐゴシック"/>
                        </a:rPr>
                        <a:t> Japan </a:t>
                      </a:r>
                      <a:endParaRPr lang="ja-JP" altLang="en-US" sz="12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15,962</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21,732</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27,744</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25,487</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32,495</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28,969</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26,439</a:t>
                      </a:r>
                    </a:p>
                  </a:txBody>
                  <a:tcPr marL="9525" marR="9525" marT="9525" marB="0" anchor="ctr"/>
                </a:tc>
                <a:tc>
                  <a:txBody>
                    <a:bodyPr/>
                    <a:lstStyle/>
                    <a:p>
                      <a:pPr algn="r"/>
                      <a:r>
                        <a:rPr lang="en-US" altLang="ja-JP" sz="1400" dirty="0" smtClean="0">
                          <a:latin typeface="Century" pitchFamily="18" charset="0"/>
                        </a:rPr>
                        <a:t>20,809</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17,152</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15,653</a:t>
                      </a:r>
                      <a:endParaRPr lang="ja-JP" altLang="en-US" sz="1400" dirty="0">
                        <a:latin typeface="Century" pitchFamily="18" charset="0"/>
                      </a:endParaRPr>
                    </a:p>
                  </a:txBody>
                  <a:tcPr marL="9525" marR="9525" marT="9525" marB="0" anchor="ctr"/>
                </a:tc>
                <a:extLst>
                  <a:ext uri="{0D108BD9-81ED-4DB2-BD59-A6C34878D82A}">
                    <a16:rowId xmlns="" xmlns:a16="http://schemas.microsoft.com/office/drawing/2014/main" val="10002"/>
                  </a:ext>
                </a:extLst>
              </a:tr>
              <a:tr h="558000">
                <a:tc>
                  <a:txBody>
                    <a:bodyPr/>
                    <a:lstStyle/>
                    <a:p>
                      <a:pPr algn="l" fontAlgn="ctr"/>
                      <a:r>
                        <a:rPr lang="en-US" sz="1200" b="1" i="0" u="none" strike="noStrike" dirty="0" smtClean="0">
                          <a:solidFill>
                            <a:srgbClr val="000000"/>
                          </a:solidFill>
                          <a:latin typeface="ＭＳ Ｐゴシック"/>
                        </a:rPr>
                        <a:t>ASEA N</a:t>
                      </a:r>
                      <a:endParaRPr lang="en-US" sz="12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12,998</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18,483</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27,171</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33,646</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39,665</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40,408</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39,056</a:t>
                      </a:r>
                    </a:p>
                  </a:txBody>
                  <a:tcPr marL="9525" marR="9525" marT="9525" marB="0" anchor="ctr"/>
                </a:tc>
                <a:tc>
                  <a:txBody>
                    <a:bodyPr/>
                    <a:lstStyle/>
                    <a:p>
                      <a:pPr algn="r"/>
                      <a:r>
                        <a:rPr lang="en-US" altLang="ja-JP" sz="1400" dirty="0" smtClean="0">
                          <a:latin typeface="Century" pitchFamily="18" charset="0"/>
                        </a:rPr>
                        <a:t>38,303</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32,417</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32,771</a:t>
                      </a:r>
                      <a:endParaRPr lang="ja-JP" altLang="en-US" sz="1400" dirty="0">
                        <a:latin typeface="Century" pitchFamily="18" charset="0"/>
                      </a:endParaRPr>
                    </a:p>
                  </a:txBody>
                  <a:tcPr marL="9525" marR="9525" marT="9525" marB="0" anchor="ctr"/>
                </a:tc>
                <a:extLst>
                  <a:ext uri="{0D108BD9-81ED-4DB2-BD59-A6C34878D82A}">
                    <a16:rowId xmlns="" xmlns:a16="http://schemas.microsoft.com/office/drawing/2014/main" val="10003"/>
                  </a:ext>
                </a:extLst>
              </a:tr>
              <a:tr h="558000">
                <a:tc>
                  <a:txBody>
                    <a:bodyPr/>
                    <a:lstStyle/>
                    <a:p>
                      <a:pPr algn="l" fontAlgn="ctr"/>
                      <a:r>
                        <a:rPr lang="en-US" altLang="ja-JP" sz="1200" b="1" i="0" u="none" strike="noStrike" dirty="0" smtClean="0">
                          <a:solidFill>
                            <a:srgbClr val="000000"/>
                          </a:solidFill>
                          <a:latin typeface="ＭＳ Ｐゴシック"/>
                        </a:rPr>
                        <a:t>world </a:t>
                      </a:r>
                      <a:endParaRPr lang="ja-JP" altLang="en-US" sz="12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400" b="0" i="0" u="none" strike="noStrike" dirty="0" smtClean="0">
                          <a:solidFill>
                            <a:srgbClr val="000000"/>
                          </a:solidFill>
                          <a:latin typeface="Century" pitchFamily="18" charset="0"/>
                        </a:rPr>
                        <a:t>71,585</a:t>
                      </a:r>
                      <a:endParaRPr lang="en-US" altLang="ja-JP" sz="1400" b="0" i="0" u="none" strike="noStrike" dirty="0">
                        <a:solidFill>
                          <a:srgbClr val="000000"/>
                        </a:solidFill>
                        <a:latin typeface="Century" pitchFamily="18" charset="0"/>
                      </a:endParaRPr>
                    </a:p>
                  </a:txBody>
                  <a:tcPr marL="9525" marR="9525" marT="9525" marB="0" anchor="ctr"/>
                </a:tc>
                <a:tc>
                  <a:txBody>
                    <a:bodyPr/>
                    <a:lstStyle/>
                    <a:p>
                      <a:pPr algn="r" fontAlgn="ctr"/>
                      <a:r>
                        <a:rPr lang="en-US" sz="1400" b="0" i="0" u="none" strike="noStrike" dirty="0">
                          <a:solidFill>
                            <a:srgbClr val="000000"/>
                          </a:solidFill>
                          <a:latin typeface="Century" pitchFamily="18" charset="0"/>
                        </a:rPr>
                        <a:t>100,799</a:t>
                      </a:r>
                    </a:p>
                  </a:txBody>
                  <a:tcPr marL="9525" marR="9525" marT="9525" marB="0" anchor="ctr"/>
                </a:tc>
                <a:tc>
                  <a:txBody>
                    <a:bodyPr/>
                    <a:lstStyle/>
                    <a:p>
                      <a:pPr algn="r" fontAlgn="ctr"/>
                      <a:r>
                        <a:rPr lang="en-US" sz="1400" b="0" i="0" u="none" strike="noStrike" dirty="0">
                          <a:solidFill>
                            <a:srgbClr val="000000"/>
                          </a:solidFill>
                          <a:latin typeface="Century" pitchFamily="18" charset="0"/>
                        </a:rPr>
                        <a:t>137,020</a:t>
                      </a:r>
                    </a:p>
                  </a:txBody>
                  <a:tcPr marL="9525" marR="9525" marT="9525" marB="0" anchor="ctr"/>
                </a:tc>
                <a:tc>
                  <a:txBody>
                    <a:bodyPr/>
                    <a:lstStyle/>
                    <a:p>
                      <a:pPr algn="r" fontAlgn="ctr"/>
                      <a:r>
                        <a:rPr lang="en-US" sz="1400" b="0" i="0" u="none" strike="noStrike" dirty="0">
                          <a:solidFill>
                            <a:srgbClr val="000000"/>
                          </a:solidFill>
                          <a:latin typeface="Century" pitchFamily="18" charset="0"/>
                        </a:rPr>
                        <a:t>158,074</a:t>
                      </a:r>
                    </a:p>
                  </a:txBody>
                  <a:tcPr marL="9525" marR="9525" marT="9525" marB="0" anchor="ctr"/>
                </a:tc>
                <a:tc>
                  <a:txBody>
                    <a:bodyPr/>
                    <a:lstStyle/>
                    <a:p>
                      <a:pPr algn="r" fontAlgn="ctr"/>
                      <a:r>
                        <a:rPr lang="en-US" sz="1400" b="0" i="0" u="none" strike="noStrike" dirty="0">
                          <a:solidFill>
                            <a:srgbClr val="000000"/>
                          </a:solidFill>
                          <a:latin typeface="Century" pitchFamily="18" charset="0"/>
                        </a:rPr>
                        <a:t>200,788</a:t>
                      </a:r>
                    </a:p>
                  </a:txBody>
                  <a:tcPr marL="9525" marR="9525" marT="9525" marB="0" anchor="ctr"/>
                </a:tc>
                <a:tc>
                  <a:txBody>
                    <a:bodyPr/>
                    <a:lstStyle/>
                    <a:p>
                      <a:pPr algn="r" fontAlgn="ctr"/>
                      <a:r>
                        <a:rPr lang="en-US" sz="1400" b="0" i="0" u="none" strike="noStrike" dirty="0">
                          <a:solidFill>
                            <a:srgbClr val="000000"/>
                          </a:solidFill>
                          <a:latin typeface="Century" pitchFamily="18" charset="0"/>
                        </a:rPr>
                        <a:t>188,146</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183,548</a:t>
                      </a:r>
                    </a:p>
                  </a:txBody>
                  <a:tcPr marL="9525" marR="9525" marT="9525" marB="0" anchor="ctr"/>
                </a:tc>
                <a:tc>
                  <a:txBody>
                    <a:bodyPr/>
                    <a:lstStyle/>
                    <a:p>
                      <a:r>
                        <a:rPr lang="en-US" altLang="ja-JP" sz="1400" dirty="0" smtClean="0">
                          <a:latin typeface="Century" pitchFamily="18" charset="0"/>
                        </a:rPr>
                        <a:t>175,293</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148,341</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144,441</a:t>
                      </a:r>
                      <a:endParaRPr lang="ja-JP" altLang="en-US" sz="1400" dirty="0">
                        <a:latin typeface="Century" pitchFamily="18" charset="0"/>
                      </a:endParaRPr>
                    </a:p>
                  </a:txBody>
                  <a:tcPr marL="9525" marR="9525" marT="9525" marB="0" anchor="ctr"/>
                </a:tc>
                <a:extLst>
                  <a:ext uri="{0D108BD9-81ED-4DB2-BD59-A6C34878D82A}">
                    <a16:rowId xmlns="" xmlns:a16="http://schemas.microsoft.com/office/drawing/2014/main" val="10004"/>
                  </a:ext>
                </a:extLst>
              </a:tr>
              <a:tr h="558000">
                <a:tc>
                  <a:txBody>
                    <a:bodyPr/>
                    <a:lstStyle/>
                    <a:p>
                      <a:pPr algn="l" fontAlgn="ctr"/>
                      <a:r>
                        <a:rPr lang="en-US" altLang="ja-JP" sz="1200" b="1" i="0" u="none" strike="noStrike" dirty="0" smtClean="0">
                          <a:solidFill>
                            <a:srgbClr val="000000"/>
                          </a:solidFill>
                          <a:latin typeface="ＭＳ Ｐゴシック"/>
                        </a:rPr>
                        <a:t>Import from PRC</a:t>
                      </a:r>
                      <a:endParaRPr lang="ja-JP" altLang="en-US" sz="12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4,101</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6,637</a:t>
                      </a:r>
                    </a:p>
                  </a:txBody>
                  <a:tcPr marL="9525" marR="9525" marT="9525" marB="0" anchor="ctr"/>
                </a:tc>
                <a:tc>
                  <a:txBody>
                    <a:bodyPr/>
                    <a:lstStyle/>
                    <a:p>
                      <a:pPr algn="r" fontAlgn="ctr"/>
                      <a:r>
                        <a:rPr lang="en-US" altLang="ja-JP" sz="1400" b="0" i="0" u="none" strike="noStrike" dirty="0">
                          <a:solidFill>
                            <a:srgbClr val="FF0000"/>
                          </a:solidFill>
                          <a:latin typeface="Century" pitchFamily="18" charset="0"/>
                        </a:rPr>
                        <a:t>15,247</a:t>
                      </a:r>
                    </a:p>
                  </a:txBody>
                  <a:tcPr marL="9525" marR="9525" marT="9525" marB="0" anchor="ctr"/>
                </a:tc>
                <a:tc>
                  <a:txBody>
                    <a:bodyPr/>
                    <a:lstStyle/>
                    <a:p>
                      <a:pPr algn="r" fontAlgn="ctr"/>
                      <a:r>
                        <a:rPr lang="en-US" altLang="ja-JP" sz="1400" b="0" i="0" u="none" strike="noStrike" dirty="0">
                          <a:solidFill>
                            <a:srgbClr val="FF0000"/>
                          </a:solidFill>
                          <a:latin typeface="Century" pitchFamily="18" charset="0"/>
                        </a:rPr>
                        <a:t>20,661</a:t>
                      </a:r>
                    </a:p>
                  </a:txBody>
                  <a:tcPr marL="9525" marR="9525" marT="9525" marB="0" anchor="ctr"/>
                </a:tc>
                <a:tc>
                  <a:txBody>
                    <a:bodyPr/>
                    <a:lstStyle/>
                    <a:p>
                      <a:pPr algn="r" fontAlgn="ctr"/>
                      <a:r>
                        <a:rPr lang="en-US" altLang="ja-JP" sz="1400" b="0" i="0" u="none" strike="noStrike" dirty="0">
                          <a:solidFill>
                            <a:srgbClr val="FF0000"/>
                          </a:solidFill>
                          <a:latin typeface="Century" pitchFamily="18" charset="0"/>
                        </a:rPr>
                        <a:t>26,198</a:t>
                      </a:r>
                    </a:p>
                  </a:txBody>
                  <a:tcPr marL="9525" marR="9525" marT="9525" marB="0" anchor="ctr"/>
                </a:tc>
                <a:tc>
                  <a:txBody>
                    <a:bodyPr/>
                    <a:lstStyle/>
                    <a:p>
                      <a:pPr algn="r" fontAlgn="ctr"/>
                      <a:r>
                        <a:rPr lang="en-US" altLang="ja-JP" sz="1400" b="0" i="0" u="none" strike="noStrike" dirty="0">
                          <a:solidFill>
                            <a:srgbClr val="FF0000"/>
                          </a:solidFill>
                          <a:latin typeface="Century" pitchFamily="18" charset="0"/>
                        </a:rPr>
                        <a:t>29,486</a:t>
                      </a:r>
                    </a:p>
                  </a:txBody>
                  <a:tcPr marL="9525" marR="9525" marT="9525" marB="0" anchor="ctr"/>
                </a:tc>
                <a:tc>
                  <a:txBody>
                    <a:bodyPr/>
                    <a:lstStyle/>
                    <a:p>
                      <a:pPr algn="r" fontAlgn="ctr"/>
                      <a:r>
                        <a:rPr lang="en-US" altLang="ja-JP" sz="1400" b="0" i="0" u="none" strike="noStrike" dirty="0">
                          <a:solidFill>
                            <a:srgbClr val="FF0000"/>
                          </a:solidFill>
                          <a:latin typeface="Century" pitchFamily="18" charset="0"/>
                        </a:rPr>
                        <a:t>29,822</a:t>
                      </a:r>
                    </a:p>
                  </a:txBody>
                  <a:tcPr marL="9525" marR="9525" marT="9525" marB="0" anchor="ctr"/>
                </a:tc>
                <a:tc>
                  <a:txBody>
                    <a:bodyPr/>
                    <a:lstStyle/>
                    <a:p>
                      <a:pPr algn="r"/>
                      <a:r>
                        <a:rPr lang="en-US" altLang="ja-JP" sz="1400" dirty="0" smtClean="0">
                          <a:solidFill>
                            <a:srgbClr val="FF0000"/>
                          </a:solidFill>
                          <a:latin typeface="Century" pitchFamily="18" charset="0"/>
                        </a:rPr>
                        <a:t>30,631</a:t>
                      </a:r>
                      <a:endParaRPr lang="ja-JP" altLang="en-US" sz="1400" dirty="0">
                        <a:solidFill>
                          <a:srgbClr val="FF0000"/>
                        </a:solidFill>
                        <a:latin typeface="Century" pitchFamily="18" charset="0"/>
                      </a:endParaRPr>
                    </a:p>
                  </a:txBody>
                  <a:tcPr marL="9525" marR="9525" marT="9525" marB="0" anchor="ctr"/>
                </a:tc>
                <a:tc>
                  <a:txBody>
                    <a:bodyPr/>
                    <a:lstStyle/>
                    <a:p>
                      <a:pPr algn="r"/>
                      <a:r>
                        <a:rPr lang="en-US" altLang="ja-JP" sz="1400" dirty="0" smtClean="0">
                          <a:solidFill>
                            <a:srgbClr val="FF0000"/>
                          </a:solidFill>
                          <a:latin typeface="Century" pitchFamily="18" charset="0"/>
                        </a:rPr>
                        <a:t>29,363</a:t>
                      </a:r>
                      <a:endParaRPr lang="ja-JP" altLang="en-US" sz="1400" dirty="0">
                        <a:solidFill>
                          <a:srgbClr val="FF0000"/>
                        </a:solidFill>
                        <a:latin typeface="Century" pitchFamily="18" charset="0"/>
                      </a:endParaRPr>
                    </a:p>
                  </a:txBody>
                  <a:tcPr marL="9525" marR="9525" marT="9525" marB="0" anchor="ctr"/>
                </a:tc>
                <a:tc>
                  <a:txBody>
                    <a:bodyPr/>
                    <a:lstStyle/>
                    <a:p>
                      <a:pPr algn="r"/>
                      <a:r>
                        <a:rPr lang="en-US" altLang="ja-JP" sz="1400" dirty="0" smtClean="0">
                          <a:solidFill>
                            <a:srgbClr val="FF0000"/>
                          </a:solidFill>
                          <a:latin typeface="Century" pitchFamily="18" charset="0"/>
                        </a:rPr>
                        <a:t>30,682</a:t>
                      </a:r>
                      <a:endParaRPr lang="ja-JP" altLang="en-US" sz="1400" dirty="0">
                        <a:solidFill>
                          <a:srgbClr val="FF0000"/>
                        </a:solidFill>
                        <a:latin typeface="Century" pitchFamily="18" charset="0"/>
                      </a:endParaRPr>
                    </a:p>
                  </a:txBody>
                  <a:tcPr marL="9525" marR="9525" marT="9525" marB="0" anchor="ctr"/>
                </a:tc>
                <a:extLst>
                  <a:ext uri="{0D108BD9-81ED-4DB2-BD59-A6C34878D82A}">
                    <a16:rowId xmlns="" xmlns:a16="http://schemas.microsoft.com/office/drawing/2014/main" val="10005"/>
                  </a:ext>
                </a:extLst>
              </a:tr>
              <a:tr h="558000">
                <a:tc>
                  <a:txBody>
                    <a:bodyPr/>
                    <a:lstStyle/>
                    <a:p>
                      <a:pPr algn="l" fontAlgn="ctr"/>
                      <a:r>
                        <a:rPr lang="en-US" altLang="ja-JP" sz="1200" b="1" i="0" u="none" strike="noStrike" dirty="0" smtClean="0">
                          <a:solidFill>
                            <a:srgbClr val="000000"/>
                          </a:solidFill>
                          <a:latin typeface="ＭＳ Ｐゴシック"/>
                        </a:rPr>
                        <a:t>from Japan </a:t>
                      </a:r>
                      <a:endParaRPr lang="ja-JP" altLang="en-US" sz="12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400" b="0" i="0" u="none" strike="noStrike">
                          <a:solidFill>
                            <a:srgbClr val="000000"/>
                          </a:solidFill>
                          <a:latin typeface="Century" pitchFamily="18" charset="0"/>
                        </a:rPr>
                        <a:t>6,082</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5,516</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15,128</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16,785</a:t>
                      </a:r>
                    </a:p>
                  </a:txBody>
                  <a:tcPr marL="9525" marR="9525" marT="9525" marB="0" anchor="ctr"/>
                </a:tc>
                <a:tc>
                  <a:txBody>
                    <a:bodyPr/>
                    <a:lstStyle/>
                    <a:p>
                      <a:pPr algn="r" fontAlgn="ctr"/>
                      <a:r>
                        <a:rPr lang="en-US" altLang="ja-JP" sz="1400" b="0" i="0" u="none" strike="noStrike">
                          <a:solidFill>
                            <a:srgbClr val="000000"/>
                          </a:solidFill>
                          <a:latin typeface="Century" pitchFamily="18" charset="0"/>
                        </a:rPr>
                        <a:t>19,374</a:t>
                      </a:r>
                    </a:p>
                  </a:txBody>
                  <a:tcPr marL="9525" marR="9525" marT="9525" marB="0" anchor="ctr"/>
                </a:tc>
                <a:tc>
                  <a:txBody>
                    <a:bodyPr/>
                    <a:lstStyle/>
                    <a:p>
                      <a:pPr algn="r" fontAlgn="ctr"/>
                      <a:r>
                        <a:rPr lang="en-US" altLang="ja-JP" sz="1400" b="0" i="0" u="none" strike="noStrike">
                          <a:solidFill>
                            <a:srgbClr val="000000"/>
                          </a:solidFill>
                          <a:latin typeface="Century" pitchFamily="18" charset="0"/>
                        </a:rPr>
                        <a:t>22,675</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19,199</a:t>
                      </a:r>
                    </a:p>
                  </a:txBody>
                  <a:tcPr marL="9525" marR="9525" marT="9525" marB="0" anchor="ctr"/>
                </a:tc>
                <a:tc>
                  <a:txBody>
                    <a:bodyPr/>
                    <a:lstStyle/>
                    <a:p>
                      <a:pPr algn="r"/>
                      <a:r>
                        <a:rPr lang="en-US" altLang="ja-JP" sz="1400" dirty="0" smtClean="0">
                          <a:latin typeface="Century" pitchFamily="18" charset="0"/>
                        </a:rPr>
                        <a:t>16,867</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13,256</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12,983</a:t>
                      </a:r>
                      <a:endParaRPr lang="ja-JP" altLang="en-US" sz="1400" dirty="0">
                        <a:latin typeface="Century" pitchFamily="18" charset="0"/>
                      </a:endParaRPr>
                    </a:p>
                  </a:txBody>
                  <a:tcPr marL="9525" marR="9525" marT="9525" marB="0" anchor="ctr"/>
                </a:tc>
                <a:extLst>
                  <a:ext uri="{0D108BD9-81ED-4DB2-BD59-A6C34878D82A}">
                    <a16:rowId xmlns="" xmlns:a16="http://schemas.microsoft.com/office/drawing/2014/main" val="10006"/>
                  </a:ext>
                </a:extLst>
              </a:tr>
              <a:tr h="558000">
                <a:tc>
                  <a:txBody>
                    <a:bodyPr/>
                    <a:lstStyle/>
                    <a:p>
                      <a:pPr algn="l" fontAlgn="ctr"/>
                      <a:r>
                        <a:rPr lang="en-US" sz="1200" b="1" i="0" u="none" strike="noStrike" dirty="0" smtClean="0">
                          <a:solidFill>
                            <a:srgbClr val="000000"/>
                          </a:solidFill>
                          <a:latin typeface="ＭＳ Ｐゴシック"/>
                        </a:rPr>
                        <a:t>ASEAN</a:t>
                      </a:r>
                      <a:endParaRPr lang="ja-JP" altLang="en-US" sz="12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400" b="0" i="0" u="none" strike="noStrike">
                          <a:solidFill>
                            <a:srgbClr val="000000"/>
                          </a:solidFill>
                          <a:latin typeface="Century" pitchFamily="18" charset="0"/>
                        </a:rPr>
                        <a:t>11,494</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18,971</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40,968</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39,304</a:t>
                      </a:r>
                    </a:p>
                  </a:txBody>
                  <a:tcPr marL="9525" marR="9525" marT="9525" marB="0" anchor="ctr"/>
                </a:tc>
                <a:tc>
                  <a:txBody>
                    <a:bodyPr/>
                    <a:lstStyle/>
                    <a:p>
                      <a:pPr algn="r" fontAlgn="ctr"/>
                      <a:r>
                        <a:rPr lang="en-US" altLang="ja-JP" sz="1400" b="0" i="0" u="none" strike="noStrike">
                          <a:solidFill>
                            <a:srgbClr val="000000"/>
                          </a:solidFill>
                          <a:latin typeface="Century" pitchFamily="18" charset="0"/>
                        </a:rPr>
                        <a:t>52,883</a:t>
                      </a:r>
                    </a:p>
                  </a:txBody>
                  <a:tcPr marL="9525" marR="9525" marT="9525" marB="0" anchor="ctr"/>
                </a:tc>
                <a:tc>
                  <a:txBody>
                    <a:bodyPr/>
                    <a:lstStyle/>
                    <a:p>
                      <a:pPr algn="r" fontAlgn="ctr"/>
                      <a:r>
                        <a:rPr lang="en-US" altLang="ja-JP" sz="1400" b="0" i="0" u="none" strike="noStrike">
                          <a:solidFill>
                            <a:srgbClr val="000000"/>
                          </a:solidFill>
                          <a:latin typeface="Century" pitchFamily="18" charset="0"/>
                        </a:rPr>
                        <a:t>55,495</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56,235</a:t>
                      </a:r>
                    </a:p>
                  </a:txBody>
                  <a:tcPr marL="9525" marR="9525" marT="9525" marB="0" anchor="ctr"/>
                </a:tc>
                <a:tc>
                  <a:txBody>
                    <a:bodyPr/>
                    <a:lstStyle/>
                    <a:p>
                      <a:pPr algn="r"/>
                      <a:r>
                        <a:rPr lang="en-US" altLang="ja-JP" sz="1400" dirty="0" smtClean="0">
                          <a:latin typeface="Century" pitchFamily="18" charset="0"/>
                        </a:rPr>
                        <a:t>50,082</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38,460</a:t>
                      </a:r>
                      <a:endParaRPr lang="ja-JP" altLang="en-US" sz="1400" dirty="0">
                        <a:latin typeface="Century" pitchFamily="18" charset="0"/>
                      </a:endParaRPr>
                    </a:p>
                  </a:txBody>
                  <a:tcPr marL="9525" marR="9525" marT="9525" marB="0" anchor="ctr"/>
                </a:tc>
                <a:tc>
                  <a:txBody>
                    <a:bodyPr/>
                    <a:lstStyle/>
                    <a:p>
                      <a:pPr algn="r"/>
                      <a:r>
                        <a:rPr lang="en-US" altLang="ja-JP" sz="1400" dirty="0" smtClean="0">
                          <a:latin typeface="Century" pitchFamily="18" charset="0"/>
                        </a:rPr>
                        <a:t>34,646</a:t>
                      </a:r>
                      <a:endParaRPr lang="ja-JP" altLang="en-US" sz="1400" dirty="0">
                        <a:latin typeface="Century" pitchFamily="18" charset="0"/>
                      </a:endParaRPr>
                    </a:p>
                  </a:txBody>
                  <a:tcPr marL="9525" marR="9525" marT="9525" marB="0" anchor="ctr"/>
                </a:tc>
                <a:extLst>
                  <a:ext uri="{0D108BD9-81ED-4DB2-BD59-A6C34878D82A}">
                    <a16:rowId xmlns="" xmlns:a16="http://schemas.microsoft.com/office/drawing/2014/main" val="10007"/>
                  </a:ext>
                </a:extLst>
              </a:tr>
              <a:tr h="558000">
                <a:tc>
                  <a:txBody>
                    <a:bodyPr/>
                    <a:lstStyle/>
                    <a:p>
                      <a:pPr algn="l" fontAlgn="ctr"/>
                      <a:r>
                        <a:rPr lang="en-US" altLang="ja-JP" sz="1200" b="1" i="0" u="none" strike="noStrike" dirty="0" smtClean="0">
                          <a:solidFill>
                            <a:srgbClr val="000000"/>
                          </a:solidFill>
                          <a:latin typeface="ＭＳ Ｐゴシック"/>
                        </a:rPr>
                        <a:t>World </a:t>
                      </a:r>
                      <a:endParaRPr lang="ja-JP" altLang="en-US" sz="12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46,525</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61,066</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129,197</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135,323</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176,201</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190,225</a:t>
                      </a:r>
                    </a:p>
                  </a:txBody>
                  <a:tcPr marL="9525" marR="9525" marT="9525" marB="0" anchor="ctr"/>
                </a:tc>
                <a:tc>
                  <a:txBody>
                    <a:bodyPr/>
                    <a:lstStyle/>
                    <a:p>
                      <a:pPr algn="r" fontAlgn="ctr"/>
                      <a:r>
                        <a:rPr lang="en-US" altLang="ja-JP" sz="1400" b="0" i="0" u="none" strike="noStrike" dirty="0">
                          <a:solidFill>
                            <a:srgbClr val="000000"/>
                          </a:solidFill>
                          <a:latin typeface="Century" pitchFamily="18" charset="0"/>
                        </a:rPr>
                        <a:t>187,369</a:t>
                      </a:r>
                    </a:p>
                  </a:txBody>
                  <a:tcPr marL="9525" marR="9525" marT="9525" marB="0" anchor="ctr"/>
                </a:tc>
                <a:tc>
                  <a:txBody>
                    <a:bodyPr/>
                    <a:lstStyle/>
                    <a:p>
                      <a:r>
                        <a:rPr lang="en-US" altLang="ja-JP" sz="1400" dirty="0" smtClean="0">
                          <a:latin typeface="Century" pitchFamily="18" charset="0"/>
                        </a:rPr>
                        <a:t>168,310</a:t>
                      </a:r>
                      <a:endParaRPr lang="ja-JP" altLang="en-US" sz="1400" dirty="0">
                        <a:latin typeface="Century" pitchFamily="18" charset="0"/>
                      </a:endParaRPr>
                    </a:p>
                  </a:txBody>
                  <a:tcPr marL="9525" marR="9525" marT="9525" marB="0" anchor="ctr"/>
                </a:tc>
                <a:tc>
                  <a:txBody>
                    <a:bodyPr/>
                    <a:lstStyle/>
                    <a:p>
                      <a:r>
                        <a:rPr lang="en-US" altLang="ja-JP" sz="1400" dirty="0" smtClean="0">
                          <a:latin typeface="Century" pitchFamily="18" charset="0"/>
                        </a:rPr>
                        <a:t>135,060</a:t>
                      </a:r>
                      <a:endParaRPr lang="ja-JP" altLang="en-US" sz="1400" dirty="0">
                        <a:latin typeface="Century" pitchFamily="18" charset="0"/>
                      </a:endParaRPr>
                    </a:p>
                  </a:txBody>
                  <a:tcPr marL="9525" marR="9525" marT="9525" marB="0" anchor="ctr"/>
                </a:tc>
                <a:tc>
                  <a:txBody>
                    <a:bodyPr/>
                    <a:lstStyle/>
                    <a:p>
                      <a:r>
                        <a:rPr lang="en-US" altLang="ja-JP" sz="1400" dirty="0" smtClean="0">
                          <a:latin typeface="Century" pitchFamily="18" charset="0"/>
                        </a:rPr>
                        <a:t>129,051</a:t>
                      </a:r>
                      <a:endParaRPr lang="ja-JP" altLang="en-US" sz="1400" dirty="0">
                        <a:latin typeface="Century" pitchFamily="18" charset="0"/>
                      </a:endParaRPr>
                    </a:p>
                  </a:txBody>
                  <a:tcPr marL="9525" marR="9525" marT="9525" marB="0" anchor="ctr"/>
                </a:tc>
                <a:extLst>
                  <a:ext uri="{0D108BD9-81ED-4DB2-BD59-A6C34878D82A}">
                    <a16:rowId xmlns="" xmlns:a16="http://schemas.microsoft.com/office/drawing/2014/main" val="10008"/>
                  </a:ext>
                </a:extLst>
              </a:tr>
            </a:tbl>
          </a:graphicData>
        </a:graphic>
      </p:graphicFrame>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17</a:t>
            </a:fld>
            <a:endParaRPr kumimoji="1" lang="ja-JP" altLang="en-US"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466144" cy="648072"/>
          </a:xfrm>
        </p:spPr>
        <p:txBody>
          <a:bodyPr>
            <a:normAutofit fontScale="90000"/>
          </a:bodyPr>
          <a:lstStyle/>
          <a:p>
            <a:r>
              <a:rPr lang="en-US" altLang="ja-JP" sz="3100" dirty="0" smtClean="0"/>
              <a:t/>
            </a:r>
            <a:br>
              <a:rPr lang="en-US" altLang="ja-JP" sz="3100" dirty="0" smtClean="0"/>
            </a:br>
            <a:r>
              <a:rPr lang="en-US" altLang="ja-JP" sz="3100" dirty="0" smtClean="0"/>
              <a:t> </a:t>
            </a:r>
            <a:r>
              <a:rPr lang="en-US" altLang="ja-JP" sz="3100" b="1" dirty="0" smtClean="0">
                <a:solidFill>
                  <a:schemeClr val="tx1"/>
                </a:solidFill>
                <a:effectLst/>
              </a:rPr>
              <a:t>Table 3 : PBMs and their partners in China </a:t>
            </a:r>
            <a:r>
              <a:rPr lang="en-US" altLang="ja-JP" sz="3100" dirty="0" smtClean="0">
                <a:solidFill>
                  <a:schemeClr val="tx1"/>
                </a:solidFill>
                <a:effectLst/>
              </a:rPr>
              <a:t/>
            </a:r>
            <a:br>
              <a:rPr lang="en-US" altLang="ja-JP" sz="3100" dirty="0" smtClean="0">
                <a:solidFill>
                  <a:schemeClr val="tx1"/>
                </a:solidFill>
                <a:effectLst/>
              </a:rPr>
            </a:br>
            <a:r>
              <a:rPr lang="en-US" altLang="ja-JP" sz="1800" dirty="0">
                <a:solidFill>
                  <a:schemeClr val="tx1"/>
                </a:solidFill>
                <a:effectLst/>
              </a:rPr>
              <a:t> </a:t>
            </a:r>
            <a:r>
              <a:rPr lang="en-US" altLang="ja-JP" sz="1800" dirty="0" smtClean="0">
                <a:solidFill>
                  <a:schemeClr val="tx1"/>
                </a:solidFill>
                <a:effectLst/>
              </a:rPr>
              <a:t>                                                                              (source: made by author) </a:t>
            </a:r>
            <a:br>
              <a:rPr lang="en-US" altLang="ja-JP" sz="1800" dirty="0" smtClean="0">
                <a:solidFill>
                  <a:schemeClr val="tx1"/>
                </a:solidFill>
                <a:effectLst/>
              </a:rPr>
            </a:br>
            <a:endParaRPr lang="ja-JP" altLang="ja-JP" sz="1800" dirty="0"/>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xmlns="" val="2696563629"/>
              </p:ext>
            </p:extLst>
          </p:nvPr>
        </p:nvGraphicFramePr>
        <p:xfrm>
          <a:off x="395536" y="1196752"/>
          <a:ext cx="8424935" cy="4964781"/>
        </p:xfrm>
        <a:graphic>
          <a:graphicData uri="http://schemas.openxmlformats.org/drawingml/2006/table">
            <a:tbl>
              <a:tblPr firstRow="1" bandRow="1">
                <a:tableStyleId>{5C22544A-7EE6-4342-B048-85BDC9FD1C3A}</a:tableStyleId>
              </a:tblPr>
              <a:tblGrid>
                <a:gridCol w="2748278">
                  <a:extLst>
                    <a:ext uri="{9D8B030D-6E8A-4147-A177-3AD203B41FA5}">
                      <a16:colId xmlns="" xmlns:a16="http://schemas.microsoft.com/office/drawing/2014/main" val="20000"/>
                    </a:ext>
                  </a:extLst>
                </a:gridCol>
                <a:gridCol w="3030809">
                  <a:extLst>
                    <a:ext uri="{9D8B030D-6E8A-4147-A177-3AD203B41FA5}">
                      <a16:colId xmlns="" xmlns:a16="http://schemas.microsoft.com/office/drawing/2014/main" val="20001"/>
                    </a:ext>
                  </a:extLst>
                </a:gridCol>
                <a:gridCol w="1146496">
                  <a:extLst>
                    <a:ext uri="{9D8B030D-6E8A-4147-A177-3AD203B41FA5}">
                      <a16:colId xmlns="" xmlns:a16="http://schemas.microsoft.com/office/drawing/2014/main" val="20002"/>
                    </a:ext>
                  </a:extLst>
                </a:gridCol>
                <a:gridCol w="1499352">
                  <a:extLst>
                    <a:ext uri="{9D8B030D-6E8A-4147-A177-3AD203B41FA5}">
                      <a16:colId xmlns="" xmlns:a16="http://schemas.microsoft.com/office/drawing/2014/main" val="20003"/>
                    </a:ext>
                  </a:extLst>
                </a:gridCol>
              </a:tblGrid>
              <a:tr h="741211">
                <a:tc>
                  <a:txBody>
                    <a:bodyPr/>
                    <a:lstStyle/>
                    <a:p>
                      <a:pPr algn="l">
                        <a:lnSpc>
                          <a:spcPct val="100000"/>
                        </a:lnSpc>
                        <a:spcAft>
                          <a:spcPts val="0"/>
                        </a:spcAft>
                      </a:pPr>
                      <a:r>
                        <a:rPr lang="en-US" sz="2000" kern="100" dirty="0">
                          <a:solidFill>
                            <a:schemeClr val="tx1"/>
                          </a:solidFill>
                          <a:latin typeface="+mj-lt"/>
                          <a:ea typeface="ＭＳ 明朝"/>
                          <a:cs typeface="Times New Roman"/>
                        </a:rPr>
                        <a:t>Universities in Indonesia (City)</a:t>
                      </a:r>
                      <a:endParaRPr lang="ja-JP" sz="2000" kern="100" dirty="0">
                        <a:solidFill>
                          <a:schemeClr val="tx1"/>
                        </a:solidFill>
                        <a:latin typeface="+mj-lt"/>
                        <a:ea typeface="ＭＳ 明朝"/>
                        <a:cs typeface="Times New Roman"/>
                      </a:endParaRPr>
                    </a:p>
                  </a:txBody>
                  <a:tcPr marL="62865" marR="62865" marT="0" marB="0">
                    <a:noFill/>
                  </a:tcPr>
                </a:tc>
                <a:tc>
                  <a:txBody>
                    <a:bodyPr/>
                    <a:lstStyle/>
                    <a:p>
                      <a:pPr algn="l">
                        <a:lnSpc>
                          <a:spcPct val="100000"/>
                        </a:lnSpc>
                        <a:spcAft>
                          <a:spcPts val="0"/>
                        </a:spcAft>
                      </a:pPr>
                      <a:r>
                        <a:rPr lang="en-US" sz="2000" b="1" kern="100" dirty="0">
                          <a:solidFill>
                            <a:schemeClr val="tx1"/>
                          </a:solidFill>
                          <a:latin typeface="+mj-lt"/>
                          <a:ea typeface="ＭＳ 明朝"/>
                          <a:cs typeface="Times New Roman"/>
                        </a:rPr>
                        <a:t> </a:t>
                      </a:r>
                      <a:r>
                        <a:rPr lang="en-US" sz="2000" kern="100" dirty="0">
                          <a:solidFill>
                            <a:schemeClr val="tx1"/>
                          </a:solidFill>
                          <a:latin typeface="+mj-lt"/>
                          <a:ea typeface="ＭＳ 明朝"/>
                          <a:cs typeface="Times New Roman"/>
                        </a:rPr>
                        <a:t>Partner universities </a:t>
                      </a:r>
                      <a:endParaRPr lang="en-US" sz="2000" kern="100" dirty="0" smtClean="0">
                        <a:solidFill>
                          <a:schemeClr val="tx1"/>
                        </a:solidFill>
                        <a:latin typeface="+mj-lt"/>
                        <a:ea typeface="ＭＳ 明朝"/>
                        <a:cs typeface="Times New Roman"/>
                      </a:endParaRPr>
                    </a:p>
                    <a:p>
                      <a:pPr algn="l">
                        <a:lnSpc>
                          <a:spcPct val="100000"/>
                        </a:lnSpc>
                        <a:spcAft>
                          <a:spcPts val="0"/>
                        </a:spcAft>
                      </a:pPr>
                      <a:r>
                        <a:rPr lang="en-US" sz="2000" kern="100" dirty="0" smtClean="0">
                          <a:solidFill>
                            <a:schemeClr val="tx1"/>
                          </a:solidFill>
                          <a:latin typeface="+mj-lt"/>
                          <a:ea typeface="ＭＳ 明朝"/>
                          <a:cs typeface="Times New Roman"/>
                        </a:rPr>
                        <a:t> in </a:t>
                      </a:r>
                      <a:r>
                        <a:rPr lang="en-US" sz="2000" kern="100" dirty="0">
                          <a:solidFill>
                            <a:schemeClr val="tx1"/>
                          </a:solidFill>
                          <a:latin typeface="+mj-lt"/>
                          <a:ea typeface="ＭＳ 明朝"/>
                          <a:cs typeface="Times New Roman"/>
                        </a:rPr>
                        <a:t>China </a:t>
                      </a:r>
                      <a:endParaRPr lang="ja-JP" sz="2000" kern="100" dirty="0">
                        <a:solidFill>
                          <a:schemeClr val="tx1"/>
                        </a:solidFill>
                        <a:latin typeface="+mj-lt"/>
                        <a:ea typeface="ＭＳ 明朝"/>
                        <a:cs typeface="Times New Roman"/>
                      </a:endParaRPr>
                    </a:p>
                  </a:txBody>
                  <a:tcPr marL="62865" marR="62865" marT="0" marB="0">
                    <a:noFill/>
                  </a:tcPr>
                </a:tc>
                <a:tc>
                  <a:txBody>
                    <a:bodyPr/>
                    <a:lstStyle/>
                    <a:p>
                      <a:pPr algn="l">
                        <a:lnSpc>
                          <a:spcPct val="100000"/>
                        </a:lnSpc>
                        <a:spcAft>
                          <a:spcPts val="0"/>
                        </a:spcAft>
                      </a:pPr>
                      <a:r>
                        <a:rPr lang="en-US" sz="2000" kern="100" dirty="0">
                          <a:solidFill>
                            <a:schemeClr val="tx1"/>
                          </a:solidFill>
                          <a:latin typeface="+mj-lt"/>
                          <a:ea typeface="ＭＳ 明朝"/>
                          <a:cs typeface="Times New Roman"/>
                        </a:rPr>
                        <a:t>Open </a:t>
                      </a:r>
                      <a:endParaRPr lang="ja-JP" sz="2000" kern="100" dirty="0">
                        <a:solidFill>
                          <a:schemeClr val="tx1"/>
                        </a:solidFill>
                        <a:latin typeface="+mj-lt"/>
                        <a:ea typeface="ＭＳ 明朝"/>
                        <a:cs typeface="Times New Roman"/>
                      </a:endParaRPr>
                    </a:p>
                  </a:txBody>
                  <a:tcPr marL="62865" marR="62865" marT="0" marB="0">
                    <a:lnR w="12700" cap="flat" cmpd="sng" algn="ctr">
                      <a:solidFill>
                        <a:schemeClr val="tx1"/>
                      </a:solidFill>
                      <a:prstDash val="solid"/>
                      <a:round/>
                      <a:headEnd type="none" w="med" len="med"/>
                      <a:tailEnd type="none" w="med" len="med"/>
                    </a:lnR>
                    <a:noFill/>
                  </a:tcPr>
                </a:tc>
                <a:tc>
                  <a:txBody>
                    <a:bodyPr/>
                    <a:lstStyle/>
                    <a:p>
                      <a:pPr algn="l">
                        <a:lnSpc>
                          <a:spcPct val="100000"/>
                        </a:lnSpc>
                        <a:spcAft>
                          <a:spcPts val="0"/>
                        </a:spcAft>
                      </a:pPr>
                      <a:r>
                        <a:rPr lang="en-US" altLang="ja-JP" sz="1400" kern="100" dirty="0" smtClean="0">
                          <a:solidFill>
                            <a:schemeClr val="tx1"/>
                          </a:solidFill>
                          <a:latin typeface="+mj-lt"/>
                          <a:ea typeface="ＭＳ 明朝"/>
                          <a:cs typeface="Times New Roman"/>
                        </a:rPr>
                        <a:t>Volunteers</a:t>
                      </a:r>
                    </a:p>
                    <a:p>
                      <a:pPr algn="l">
                        <a:lnSpc>
                          <a:spcPct val="100000"/>
                        </a:lnSpc>
                        <a:spcAft>
                          <a:spcPts val="0"/>
                        </a:spcAft>
                      </a:pPr>
                      <a:r>
                        <a:rPr lang="en-US" altLang="ja-JP" sz="1400" kern="100" dirty="0" smtClean="0">
                          <a:solidFill>
                            <a:schemeClr val="tx1"/>
                          </a:solidFill>
                          <a:latin typeface="+mj-lt"/>
                          <a:ea typeface="ＭＳ 明朝"/>
                          <a:cs typeface="Times New Roman"/>
                        </a:rPr>
                        <a:t> (as of  2015~2016)  </a:t>
                      </a:r>
                      <a:endParaRPr lang="ja-JP" sz="1400" kern="100" dirty="0">
                        <a:solidFill>
                          <a:schemeClr val="tx1"/>
                        </a:solidFill>
                        <a:latin typeface="+mj-lt"/>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10000"/>
                  </a:ext>
                </a:extLst>
              </a:tr>
              <a:tr h="602357">
                <a:tc>
                  <a:txBody>
                    <a:bodyPr/>
                    <a:lstStyle/>
                    <a:p>
                      <a:pPr algn="l">
                        <a:lnSpc>
                          <a:spcPct val="100000"/>
                        </a:lnSpc>
                        <a:spcAft>
                          <a:spcPts val="0"/>
                        </a:spcAft>
                      </a:pPr>
                      <a:r>
                        <a:rPr kumimoji="1" lang="en-US" altLang="ja-JP" sz="1800" kern="1200" dirty="0" smtClean="0">
                          <a:solidFill>
                            <a:schemeClr val="dk1"/>
                          </a:solidFill>
                          <a:latin typeface="+mn-lt"/>
                          <a:ea typeface="+mn-ea"/>
                          <a:cs typeface="+mn-cs"/>
                        </a:rPr>
                        <a:t>Univ. </a:t>
                      </a:r>
                      <a:r>
                        <a:rPr kumimoji="1" lang="en-US" altLang="ja-JP" sz="1800" kern="1200" dirty="0" err="1" smtClean="0">
                          <a:solidFill>
                            <a:schemeClr val="dk1"/>
                          </a:solidFill>
                          <a:latin typeface="+mn-lt"/>
                          <a:ea typeface="+mn-ea"/>
                          <a:cs typeface="+mn-cs"/>
                        </a:rPr>
                        <a:t>Negeri</a:t>
                      </a:r>
                      <a:r>
                        <a:rPr kumimoji="1" lang="en-US" altLang="ja-JP" sz="1800" kern="1200" dirty="0" smtClean="0">
                          <a:solidFill>
                            <a:schemeClr val="dk1"/>
                          </a:solidFill>
                          <a:latin typeface="+mn-lt"/>
                          <a:ea typeface="+mn-ea"/>
                          <a:cs typeface="+mn-cs"/>
                        </a:rPr>
                        <a:t> Malang</a:t>
                      </a:r>
                    </a:p>
                    <a:p>
                      <a:pPr algn="l">
                        <a:lnSpc>
                          <a:spcPct val="100000"/>
                        </a:lnSpc>
                        <a:spcAft>
                          <a:spcPts val="0"/>
                        </a:spcAft>
                      </a:pPr>
                      <a:r>
                        <a:rPr kumimoji="1" lang="en-US" altLang="ja-JP" sz="1800" kern="1200" dirty="0" smtClean="0">
                          <a:solidFill>
                            <a:schemeClr val="dk1"/>
                          </a:solidFill>
                          <a:latin typeface="+mn-lt"/>
                          <a:ea typeface="+mn-ea"/>
                          <a:cs typeface="+mn-cs"/>
                        </a:rPr>
                        <a:t> (Malang)</a:t>
                      </a:r>
                      <a:endParaRPr lang="en-US" sz="2000" kern="100" dirty="0" smtClean="0">
                        <a:latin typeface="Century"/>
                        <a:ea typeface="ＭＳ 明朝"/>
                        <a:cs typeface="Times New Roman"/>
                      </a:endParaRPr>
                    </a:p>
                  </a:txBody>
                  <a:tcPr marL="62865" marR="62865" marT="0" marB="0"/>
                </a:tc>
                <a:tc>
                  <a:txBody>
                    <a:bodyPr/>
                    <a:lstStyle/>
                    <a:p>
                      <a:pPr algn="l">
                        <a:lnSpc>
                          <a:spcPct val="100000"/>
                        </a:lnSpc>
                        <a:spcAft>
                          <a:spcPts val="0"/>
                        </a:spcAft>
                      </a:pPr>
                      <a:r>
                        <a:rPr lang="en-US" sz="2000" kern="100" dirty="0">
                          <a:latin typeface="+mn-lt"/>
                          <a:ea typeface="ＭＳ 明朝"/>
                          <a:cs typeface="Times New Roman"/>
                        </a:rPr>
                        <a:t>Guangxi Normal University </a:t>
                      </a:r>
                      <a:endParaRPr lang="ja-JP" sz="2000" kern="100" dirty="0">
                        <a:latin typeface="+mn-lt"/>
                        <a:ea typeface="ＭＳ 明朝"/>
                        <a:cs typeface="Times New Roman"/>
                      </a:endParaRPr>
                    </a:p>
                  </a:txBody>
                  <a:tcPr marL="62865" marR="62865" marT="0" marB="0"/>
                </a:tc>
                <a:tc>
                  <a:txBody>
                    <a:bodyPr/>
                    <a:lstStyle/>
                    <a:p>
                      <a:pPr algn="l">
                        <a:lnSpc>
                          <a:spcPct val="100000"/>
                        </a:lnSpc>
                        <a:spcAft>
                          <a:spcPts val="0"/>
                        </a:spcAft>
                      </a:pPr>
                      <a:r>
                        <a:rPr lang="en-US" sz="2000" kern="100" dirty="0">
                          <a:latin typeface="+mn-lt"/>
                          <a:ea typeface="ＭＳ 明朝"/>
                          <a:cs typeface="Times New Roman"/>
                        </a:rPr>
                        <a:t>2010. 8 </a:t>
                      </a:r>
                      <a:endParaRPr lang="ja-JP" sz="2000" kern="100" dirty="0">
                        <a:latin typeface="+mn-lt"/>
                        <a:ea typeface="ＭＳ 明朝"/>
                        <a:cs typeface="Times New Roman"/>
                      </a:endParaRPr>
                    </a:p>
                  </a:txBody>
                  <a:tcPr marL="62865" marR="62865" marT="0" marB="0">
                    <a:lnR w="12700" cap="flat" cmpd="sng" algn="ctr">
                      <a:solidFill>
                        <a:schemeClr val="tx1"/>
                      </a:solidFill>
                      <a:prstDash val="solid"/>
                      <a:round/>
                      <a:headEnd type="none" w="med" len="med"/>
                      <a:tailEnd type="none" w="med" len="med"/>
                    </a:lnR>
                  </a:tcPr>
                </a:tc>
                <a:tc>
                  <a:txBody>
                    <a:bodyPr/>
                    <a:lstStyle/>
                    <a:p>
                      <a:pPr algn="l">
                        <a:lnSpc>
                          <a:spcPct val="100000"/>
                        </a:lnSpc>
                        <a:spcAft>
                          <a:spcPts val="0"/>
                        </a:spcAft>
                      </a:pPr>
                      <a:r>
                        <a:rPr lang="en-US" altLang="ja-JP" sz="2000" kern="100" dirty="0" smtClean="0">
                          <a:latin typeface="+mn-lt"/>
                          <a:ea typeface="ＭＳ 明朝"/>
                          <a:cs typeface="Times New Roman"/>
                        </a:rPr>
                        <a:t>    7 </a:t>
                      </a:r>
                      <a:endParaRPr lang="ja-JP" sz="2000" kern="100" dirty="0">
                        <a:latin typeface="+mn-lt"/>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1"/>
                  </a:ext>
                </a:extLst>
              </a:tr>
              <a:tr h="715740">
                <a:tc>
                  <a:txBody>
                    <a:bodyPr/>
                    <a:lstStyle/>
                    <a:p>
                      <a:pPr algn="l">
                        <a:lnSpc>
                          <a:spcPct val="100000"/>
                        </a:lnSpc>
                        <a:spcAft>
                          <a:spcPts val="0"/>
                        </a:spcAft>
                      </a:pPr>
                      <a:r>
                        <a:rPr lang="en-US" sz="2000" kern="100" dirty="0">
                          <a:latin typeface="+mn-lt"/>
                          <a:ea typeface="ＭＳ 明朝"/>
                          <a:cs typeface="Times New Roman"/>
                        </a:rPr>
                        <a:t>Univ. Kristen </a:t>
                      </a:r>
                      <a:r>
                        <a:rPr lang="en-US" sz="2000" kern="100" dirty="0" err="1">
                          <a:latin typeface="+mn-lt"/>
                          <a:ea typeface="ＭＳ 明朝"/>
                          <a:cs typeface="Times New Roman"/>
                        </a:rPr>
                        <a:t>Maranatha</a:t>
                      </a:r>
                      <a:r>
                        <a:rPr lang="en-US" sz="2000" kern="100" dirty="0">
                          <a:latin typeface="+mn-lt"/>
                          <a:ea typeface="ＭＳ 明朝"/>
                          <a:cs typeface="Times New Roman"/>
                        </a:rPr>
                        <a:t> (Bandung)</a:t>
                      </a:r>
                      <a:endParaRPr lang="ja-JP" sz="2000" kern="100" dirty="0">
                        <a:latin typeface="+mn-lt"/>
                        <a:ea typeface="ＭＳ 明朝"/>
                        <a:cs typeface="Times New Roman"/>
                      </a:endParaRPr>
                    </a:p>
                  </a:txBody>
                  <a:tcPr marL="62865" marR="62865" marT="0" marB="0"/>
                </a:tc>
                <a:tc>
                  <a:txBody>
                    <a:bodyPr/>
                    <a:lstStyle/>
                    <a:p>
                      <a:pPr algn="l">
                        <a:lnSpc>
                          <a:spcPct val="100000"/>
                        </a:lnSpc>
                        <a:spcAft>
                          <a:spcPts val="0"/>
                        </a:spcAft>
                      </a:pPr>
                      <a:r>
                        <a:rPr lang="en-US" sz="2000" kern="100" dirty="0" err="1">
                          <a:latin typeface="+mn-lt"/>
                          <a:ea typeface="ＭＳ 明朝"/>
                          <a:cs typeface="Times New Roman"/>
                        </a:rPr>
                        <a:t>Hebei</a:t>
                      </a:r>
                      <a:r>
                        <a:rPr lang="en-US" sz="2000" kern="100" dirty="0">
                          <a:latin typeface="+mn-lt"/>
                          <a:ea typeface="ＭＳ 明朝"/>
                          <a:cs typeface="Times New Roman"/>
                        </a:rPr>
                        <a:t> Normal University </a:t>
                      </a:r>
                      <a:endParaRPr lang="ja-JP" sz="2000" kern="100" dirty="0">
                        <a:latin typeface="+mn-lt"/>
                        <a:ea typeface="ＭＳ 明朝"/>
                        <a:cs typeface="Times New Roman"/>
                      </a:endParaRPr>
                    </a:p>
                  </a:txBody>
                  <a:tcPr marL="62865" marR="62865" marT="0" marB="0"/>
                </a:tc>
                <a:tc>
                  <a:txBody>
                    <a:bodyPr/>
                    <a:lstStyle/>
                    <a:p>
                      <a:pPr algn="l">
                        <a:lnSpc>
                          <a:spcPct val="100000"/>
                        </a:lnSpc>
                        <a:spcAft>
                          <a:spcPts val="0"/>
                        </a:spcAft>
                      </a:pPr>
                      <a:r>
                        <a:rPr lang="en-US" sz="2000" kern="100" dirty="0">
                          <a:latin typeface="+mn-lt"/>
                          <a:ea typeface="ＭＳ 明朝"/>
                          <a:cs typeface="Times New Roman"/>
                        </a:rPr>
                        <a:t>2011.1 </a:t>
                      </a:r>
                      <a:endParaRPr lang="ja-JP" sz="2000" kern="100" dirty="0">
                        <a:latin typeface="+mn-lt"/>
                        <a:ea typeface="ＭＳ 明朝"/>
                        <a:cs typeface="Times New Roman"/>
                      </a:endParaRPr>
                    </a:p>
                  </a:txBody>
                  <a:tcPr marL="62865" marR="62865" marT="0" marB="0">
                    <a:lnR w="12700" cap="flat" cmpd="sng" algn="ctr">
                      <a:solidFill>
                        <a:schemeClr val="tx1"/>
                      </a:solidFill>
                      <a:prstDash val="solid"/>
                      <a:round/>
                      <a:headEnd type="none" w="med" len="med"/>
                      <a:tailEnd type="none" w="med" len="med"/>
                    </a:lnR>
                  </a:tcPr>
                </a:tc>
                <a:tc>
                  <a:txBody>
                    <a:bodyPr/>
                    <a:lstStyle/>
                    <a:p>
                      <a:pPr algn="l">
                        <a:lnSpc>
                          <a:spcPct val="100000"/>
                        </a:lnSpc>
                        <a:spcAft>
                          <a:spcPts val="0"/>
                        </a:spcAft>
                      </a:pPr>
                      <a:r>
                        <a:rPr lang="en-US" altLang="ja-JP" sz="2000" kern="100" dirty="0" smtClean="0">
                          <a:latin typeface="+mn-lt"/>
                          <a:ea typeface="ＭＳ 明朝"/>
                          <a:cs typeface="Times New Roman"/>
                        </a:rPr>
                        <a:t> </a:t>
                      </a:r>
                    </a:p>
                    <a:p>
                      <a:pPr algn="l">
                        <a:lnSpc>
                          <a:spcPct val="100000"/>
                        </a:lnSpc>
                        <a:spcAft>
                          <a:spcPts val="0"/>
                        </a:spcAft>
                      </a:pPr>
                      <a:r>
                        <a:rPr lang="en-US" altLang="ja-JP" sz="2000" kern="100" dirty="0" smtClean="0">
                          <a:latin typeface="+mn-lt"/>
                          <a:ea typeface="ＭＳ 明朝"/>
                          <a:cs typeface="Times New Roman"/>
                        </a:rPr>
                        <a:t>     ----</a:t>
                      </a:r>
                      <a:endParaRPr lang="ja-JP" sz="2000" kern="100" dirty="0">
                        <a:latin typeface="+mn-lt"/>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619494">
                <a:tc>
                  <a:txBody>
                    <a:bodyPr/>
                    <a:lstStyle/>
                    <a:p>
                      <a:pPr algn="l">
                        <a:lnSpc>
                          <a:spcPct val="100000"/>
                        </a:lnSpc>
                        <a:spcAft>
                          <a:spcPts val="0"/>
                        </a:spcAft>
                      </a:pPr>
                      <a:r>
                        <a:rPr lang="en-US" sz="2000" kern="100" dirty="0">
                          <a:latin typeface="+mn-lt"/>
                          <a:ea typeface="ＭＳ 明朝"/>
                          <a:cs typeface="Times New Roman"/>
                        </a:rPr>
                        <a:t>Univ. </a:t>
                      </a:r>
                      <a:r>
                        <a:rPr lang="en-US" sz="2000" kern="100" dirty="0" err="1">
                          <a:latin typeface="+mn-lt"/>
                          <a:ea typeface="ＭＳ 明朝"/>
                          <a:cs typeface="Times New Roman"/>
                        </a:rPr>
                        <a:t>Hasannudin</a:t>
                      </a:r>
                      <a:r>
                        <a:rPr lang="en-US" sz="2000" kern="100" dirty="0">
                          <a:latin typeface="+mn-lt"/>
                          <a:ea typeface="ＭＳ 明朝"/>
                          <a:cs typeface="Times New Roman"/>
                        </a:rPr>
                        <a:t> (Makassar) </a:t>
                      </a:r>
                      <a:endParaRPr lang="ja-JP" sz="2000" kern="100" dirty="0">
                        <a:latin typeface="+mn-lt"/>
                        <a:ea typeface="ＭＳ 明朝"/>
                        <a:cs typeface="Times New Roman"/>
                      </a:endParaRPr>
                    </a:p>
                  </a:txBody>
                  <a:tcPr marL="62865" marR="62865" marT="0" marB="0"/>
                </a:tc>
                <a:tc>
                  <a:txBody>
                    <a:bodyPr/>
                    <a:lstStyle/>
                    <a:p>
                      <a:pPr algn="l">
                        <a:lnSpc>
                          <a:spcPct val="100000"/>
                        </a:lnSpc>
                        <a:spcAft>
                          <a:spcPts val="0"/>
                        </a:spcAft>
                      </a:pPr>
                      <a:r>
                        <a:rPr lang="en-US" sz="2000" kern="100" dirty="0">
                          <a:latin typeface="+mn-lt"/>
                          <a:ea typeface="ＭＳ 明朝"/>
                          <a:cs typeface="Times New Roman"/>
                        </a:rPr>
                        <a:t>Nanchang University </a:t>
                      </a:r>
                      <a:endParaRPr lang="ja-JP" sz="2000" kern="100" dirty="0">
                        <a:latin typeface="+mn-lt"/>
                        <a:ea typeface="ＭＳ 明朝"/>
                        <a:cs typeface="Times New Roman"/>
                      </a:endParaRPr>
                    </a:p>
                  </a:txBody>
                  <a:tcPr marL="62865" marR="62865" marT="0" marB="0"/>
                </a:tc>
                <a:tc>
                  <a:txBody>
                    <a:bodyPr/>
                    <a:lstStyle/>
                    <a:p>
                      <a:pPr algn="l">
                        <a:lnSpc>
                          <a:spcPct val="100000"/>
                        </a:lnSpc>
                        <a:spcAft>
                          <a:spcPts val="0"/>
                        </a:spcAft>
                      </a:pPr>
                      <a:r>
                        <a:rPr lang="en-US" sz="2000" kern="100" dirty="0">
                          <a:latin typeface="+mn-lt"/>
                          <a:ea typeface="ＭＳ 明朝"/>
                          <a:cs typeface="Times New Roman"/>
                        </a:rPr>
                        <a:t>2011.2 </a:t>
                      </a:r>
                      <a:endParaRPr lang="ja-JP" sz="2000" kern="100" dirty="0">
                        <a:latin typeface="+mn-lt"/>
                        <a:ea typeface="ＭＳ 明朝"/>
                        <a:cs typeface="Times New Roman"/>
                      </a:endParaRPr>
                    </a:p>
                  </a:txBody>
                  <a:tcPr marL="62865" marR="62865" marT="0" marB="0">
                    <a:lnR w="12700" cap="flat" cmpd="sng" algn="ctr">
                      <a:solidFill>
                        <a:schemeClr val="tx1"/>
                      </a:solidFill>
                      <a:prstDash val="solid"/>
                      <a:round/>
                      <a:headEnd type="none" w="med" len="med"/>
                      <a:tailEnd type="none" w="med" len="med"/>
                    </a:lnR>
                  </a:tcPr>
                </a:tc>
                <a:tc>
                  <a:txBody>
                    <a:bodyPr/>
                    <a:lstStyle/>
                    <a:p>
                      <a:pPr algn="l">
                        <a:lnSpc>
                          <a:spcPct val="100000"/>
                        </a:lnSpc>
                        <a:spcAft>
                          <a:spcPts val="0"/>
                        </a:spcAft>
                      </a:pPr>
                      <a:endParaRPr lang="en-US" altLang="ja-JP" sz="2000" kern="100" dirty="0" smtClean="0">
                        <a:latin typeface="+mn-lt"/>
                        <a:ea typeface="ＭＳ 明朝"/>
                        <a:cs typeface="Times New Roman"/>
                      </a:endParaRPr>
                    </a:p>
                    <a:p>
                      <a:pPr algn="l">
                        <a:lnSpc>
                          <a:spcPct val="100000"/>
                        </a:lnSpc>
                        <a:spcAft>
                          <a:spcPts val="0"/>
                        </a:spcAft>
                      </a:pPr>
                      <a:r>
                        <a:rPr lang="en-US" altLang="ja-JP" sz="2000" kern="100" dirty="0" smtClean="0">
                          <a:latin typeface="+mn-lt"/>
                          <a:ea typeface="ＭＳ 明朝"/>
                          <a:cs typeface="Times New Roman"/>
                        </a:rPr>
                        <a:t>     ----</a:t>
                      </a:r>
                      <a:endParaRPr lang="ja-JP" sz="2000" kern="100" dirty="0">
                        <a:latin typeface="+mn-lt"/>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715740">
                <a:tc>
                  <a:txBody>
                    <a:bodyPr/>
                    <a:lstStyle/>
                    <a:p>
                      <a:pPr algn="l">
                        <a:lnSpc>
                          <a:spcPct val="100000"/>
                        </a:lnSpc>
                        <a:spcAft>
                          <a:spcPts val="0"/>
                        </a:spcAft>
                      </a:pPr>
                      <a:r>
                        <a:rPr lang="en-US" sz="2000" kern="100" dirty="0">
                          <a:latin typeface="+mn-lt"/>
                          <a:ea typeface="ＭＳ 明朝"/>
                          <a:cs typeface="Times New Roman"/>
                        </a:rPr>
                        <a:t>Univ. </a:t>
                      </a:r>
                      <a:r>
                        <a:rPr lang="en-US" sz="2000" kern="100" dirty="0" err="1">
                          <a:latin typeface="+mn-lt"/>
                          <a:ea typeface="ＭＳ 明朝"/>
                          <a:cs typeface="Times New Roman"/>
                        </a:rPr>
                        <a:t>Negeri</a:t>
                      </a:r>
                      <a:r>
                        <a:rPr lang="en-US" sz="2000" kern="100" dirty="0">
                          <a:latin typeface="+mn-lt"/>
                          <a:ea typeface="ＭＳ 明朝"/>
                          <a:cs typeface="Times New Roman"/>
                        </a:rPr>
                        <a:t> Surabaya (Surabaya)</a:t>
                      </a:r>
                      <a:endParaRPr lang="ja-JP" sz="2000" kern="100" dirty="0">
                        <a:latin typeface="+mn-lt"/>
                        <a:ea typeface="ＭＳ 明朝"/>
                        <a:cs typeface="Times New Roman"/>
                      </a:endParaRPr>
                    </a:p>
                  </a:txBody>
                  <a:tcPr marL="62865" marR="62865" marT="0" marB="0"/>
                </a:tc>
                <a:tc>
                  <a:txBody>
                    <a:bodyPr/>
                    <a:lstStyle/>
                    <a:p>
                      <a:pPr algn="l">
                        <a:lnSpc>
                          <a:spcPct val="100000"/>
                        </a:lnSpc>
                        <a:spcAft>
                          <a:spcPts val="0"/>
                        </a:spcAft>
                      </a:pPr>
                      <a:r>
                        <a:rPr lang="en-US" sz="2000" kern="100" dirty="0">
                          <a:latin typeface="+mn-lt"/>
                          <a:ea typeface="ＭＳ 明朝"/>
                          <a:cs typeface="Times New Roman"/>
                        </a:rPr>
                        <a:t>Central China Normal </a:t>
                      </a:r>
                      <a:endParaRPr lang="en-US" sz="2000" kern="100" dirty="0" smtClean="0">
                        <a:latin typeface="+mn-lt"/>
                        <a:ea typeface="ＭＳ 明朝"/>
                        <a:cs typeface="Times New Roman"/>
                      </a:endParaRPr>
                    </a:p>
                    <a:p>
                      <a:pPr algn="l">
                        <a:lnSpc>
                          <a:spcPct val="100000"/>
                        </a:lnSpc>
                        <a:spcAft>
                          <a:spcPts val="0"/>
                        </a:spcAft>
                      </a:pPr>
                      <a:r>
                        <a:rPr lang="en-US" sz="2000" kern="100" dirty="0" smtClean="0">
                          <a:latin typeface="+mn-lt"/>
                          <a:ea typeface="ＭＳ 明朝"/>
                          <a:cs typeface="Times New Roman"/>
                        </a:rPr>
                        <a:t>University </a:t>
                      </a:r>
                      <a:endParaRPr lang="ja-JP" sz="2000" kern="100" dirty="0">
                        <a:latin typeface="+mn-lt"/>
                        <a:ea typeface="ＭＳ 明朝"/>
                        <a:cs typeface="Times New Roman"/>
                      </a:endParaRPr>
                    </a:p>
                  </a:txBody>
                  <a:tcPr marL="62865" marR="62865" marT="0" marB="0"/>
                </a:tc>
                <a:tc>
                  <a:txBody>
                    <a:bodyPr/>
                    <a:lstStyle/>
                    <a:p>
                      <a:pPr algn="l">
                        <a:lnSpc>
                          <a:spcPct val="100000"/>
                        </a:lnSpc>
                        <a:spcAft>
                          <a:spcPts val="0"/>
                        </a:spcAft>
                      </a:pPr>
                      <a:r>
                        <a:rPr lang="en-US" sz="2000" kern="100" dirty="0">
                          <a:latin typeface="+mn-lt"/>
                          <a:ea typeface="ＭＳ 明朝"/>
                          <a:cs typeface="Times New Roman"/>
                        </a:rPr>
                        <a:t>2011.5 </a:t>
                      </a:r>
                      <a:endParaRPr lang="ja-JP" sz="2000" kern="100" dirty="0">
                        <a:latin typeface="+mn-lt"/>
                        <a:ea typeface="ＭＳ 明朝"/>
                        <a:cs typeface="Times New Roman"/>
                      </a:endParaRPr>
                    </a:p>
                  </a:txBody>
                  <a:tcPr marL="62865" marR="62865" marT="0" marB="0">
                    <a:lnR w="12700" cap="flat" cmpd="sng" algn="ctr">
                      <a:solidFill>
                        <a:schemeClr val="tx1"/>
                      </a:solidFill>
                      <a:prstDash val="solid"/>
                      <a:round/>
                      <a:headEnd type="none" w="med" len="med"/>
                      <a:tailEnd type="none" w="med" len="med"/>
                    </a:lnR>
                  </a:tcPr>
                </a:tc>
                <a:tc>
                  <a:txBody>
                    <a:bodyPr/>
                    <a:lstStyle/>
                    <a:p>
                      <a:pPr algn="l">
                        <a:lnSpc>
                          <a:spcPct val="100000"/>
                        </a:lnSpc>
                        <a:spcAft>
                          <a:spcPts val="0"/>
                        </a:spcAft>
                      </a:pPr>
                      <a:r>
                        <a:rPr lang="en-US" altLang="ja-JP" sz="2000" kern="100" dirty="0" smtClean="0">
                          <a:latin typeface="+mn-lt"/>
                          <a:ea typeface="ＭＳ 明朝"/>
                          <a:cs typeface="Times New Roman"/>
                        </a:rPr>
                        <a:t> </a:t>
                      </a:r>
                    </a:p>
                    <a:p>
                      <a:pPr algn="l">
                        <a:lnSpc>
                          <a:spcPct val="100000"/>
                        </a:lnSpc>
                        <a:spcAft>
                          <a:spcPts val="0"/>
                        </a:spcAft>
                      </a:pPr>
                      <a:r>
                        <a:rPr lang="en-US" altLang="ja-JP" sz="2000" kern="100" dirty="0" smtClean="0">
                          <a:latin typeface="+mn-lt"/>
                          <a:ea typeface="ＭＳ 明朝"/>
                          <a:cs typeface="Times New Roman"/>
                        </a:rPr>
                        <a:t>     4 *</a:t>
                      </a:r>
                      <a:endParaRPr lang="ja-JP" sz="2000" kern="100" dirty="0">
                        <a:latin typeface="+mn-lt"/>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4"/>
                  </a:ext>
                </a:extLst>
              </a:tr>
              <a:tr h="683077">
                <a:tc>
                  <a:txBody>
                    <a:bodyPr/>
                    <a:lstStyle/>
                    <a:p>
                      <a:pPr algn="l">
                        <a:lnSpc>
                          <a:spcPct val="100000"/>
                        </a:lnSpc>
                        <a:spcAft>
                          <a:spcPts val="0"/>
                        </a:spcAft>
                      </a:pPr>
                      <a:r>
                        <a:rPr lang="en-US" sz="2000" kern="100" dirty="0">
                          <a:latin typeface="+mn-lt"/>
                          <a:ea typeface="ＭＳ 明朝"/>
                          <a:cs typeface="Times New Roman"/>
                        </a:rPr>
                        <a:t>Univ. Al </a:t>
                      </a:r>
                      <a:r>
                        <a:rPr lang="en-US" sz="2000" kern="100" dirty="0" err="1">
                          <a:latin typeface="+mn-lt"/>
                          <a:ea typeface="ＭＳ 明朝"/>
                          <a:cs typeface="Times New Roman"/>
                        </a:rPr>
                        <a:t>Azhar</a:t>
                      </a:r>
                      <a:r>
                        <a:rPr lang="en-US" sz="2000" kern="100" dirty="0">
                          <a:latin typeface="+mn-lt"/>
                          <a:ea typeface="ＭＳ 明朝"/>
                          <a:cs typeface="Times New Roman"/>
                        </a:rPr>
                        <a:t> Indonesia (Jakarta)</a:t>
                      </a:r>
                      <a:endParaRPr lang="ja-JP" sz="2000" kern="100" dirty="0">
                        <a:latin typeface="+mn-lt"/>
                        <a:ea typeface="ＭＳ 明朝"/>
                        <a:cs typeface="Times New Roman"/>
                      </a:endParaRPr>
                    </a:p>
                  </a:txBody>
                  <a:tcPr marL="62865" marR="62865" marT="0" marB="0"/>
                </a:tc>
                <a:tc>
                  <a:txBody>
                    <a:bodyPr/>
                    <a:lstStyle/>
                    <a:p>
                      <a:pPr algn="l">
                        <a:lnSpc>
                          <a:spcPct val="100000"/>
                        </a:lnSpc>
                        <a:spcAft>
                          <a:spcPts val="0"/>
                        </a:spcAft>
                      </a:pPr>
                      <a:r>
                        <a:rPr lang="en-US" sz="2000" kern="100" dirty="0">
                          <a:latin typeface="+mn-lt"/>
                          <a:ea typeface="ＭＳ 明朝"/>
                          <a:cs typeface="Times New Roman"/>
                        </a:rPr>
                        <a:t>Fujian Normal University </a:t>
                      </a:r>
                      <a:endParaRPr lang="ja-JP" sz="2000" kern="100" dirty="0">
                        <a:latin typeface="+mn-lt"/>
                        <a:ea typeface="ＭＳ 明朝"/>
                        <a:cs typeface="Times New Roman"/>
                      </a:endParaRPr>
                    </a:p>
                  </a:txBody>
                  <a:tcPr marL="62865" marR="62865" marT="0" marB="0"/>
                </a:tc>
                <a:tc>
                  <a:txBody>
                    <a:bodyPr/>
                    <a:lstStyle/>
                    <a:p>
                      <a:pPr algn="l">
                        <a:lnSpc>
                          <a:spcPct val="100000"/>
                        </a:lnSpc>
                        <a:spcAft>
                          <a:spcPts val="0"/>
                        </a:spcAft>
                      </a:pPr>
                      <a:r>
                        <a:rPr lang="en-US" sz="2000" kern="100" dirty="0">
                          <a:latin typeface="+mn-lt"/>
                          <a:ea typeface="ＭＳ 明朝"/>
                          <a:cs typeface="Times New Roman"/>
                        </a:rPr>
                        <a:t>2011.11 </a:t>
                      </a:r>
                      <a:endParaRPr lang="ja-JP" sz="2000" kern="100" dirty="0">
                        <a:latin typeface="+mn-lt"/>
                        <a:ea typeface="ＭＳ 明朝"/>
                        <a:cs typeface="Times New Roman"/>
                      </a:endParaRPr>
                    </a:p>
                  </a:txBody>
                  <a:tcPr marL="62865" marR="62865" marT="0" marB="0">
                    <a:lnR w="12700" cap="flat" cmpd="sng" algn="ctr">
                      <a:solidFill>
                        <a:schemeClr val="tx1"/>
                      </a:solidFill>
                      <a:prstDash val="solid"/>
                      <a:round/>
                      <a:headEnd type="none" w="med" len="med"/>
                      <a:tailEnd type="none" w="med" len="med"/>
                    </a:lnR>
                  </a:tcPr>
                </a:tc>
                <a:tc>
                  <a:txBody>
                    <a:bodyPr/>
                    <a:lstStyle/>
                    <a:p>
                      <a:pPr algn="l">
                        <a:lnSpc>
                          <a:spcPct val="100000"/>
                        </a:lnSpc>
                        <a:spcAft>
                          <a:spcPts val="0"/>
                        </a:spcAft>
                      </a:pPr>
                      <a:r>
                        <a:rPr lang="en-US" altLang="ja-JP" sz="2000" kern="100" dirty="0" smtClean="0">
                          <a:latin typeface="+mn-lt"/>
                          <a:ea typeface="ＭＳ 明朝"/>
                          <a:cs typeface="Times New Roman"/>
                        </a:rPr>
                        <a:t>     </a:t>
                      </a:r>
                    </a:p>
                    <a:p>
                      <a:pPr algn="l">
                        <a:lnSpc>
                          <a:spcPct val="100000"/>
                        </a:lnSpc>
                        <a:spcAft>
                          <a:spcPts val="0"/>
                        </a:spcAft>
                      </a:pPr>
                      <a:r>
                        <a:rPr lang="en-US" altLang="ja-JP" sz="2000" kern="100" dirty="0" smtClean="0">
                          <a:latin typeface="+mn-lt"/>
                          <a:ea typeface="ＭＳ 明朝"/>
                          <a:cs typeface="Times New Roman"/>
                        </a:rPr>
                        <a:t>     9</a:t>
                      </a:r>
                      <a:endParaRPr lang="ja-JP" sz="2000" kern="100" dirty="0">
                        <a:latin typeface="+mn-lt"/>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5"/>
                  </a:ext>
                </a:extLst>
              </a:tr>
              <a:tr h="887162">
                <a:tc>
                  <a:txBody>
                    <a:bodyPr/>
                    <a:lstStyle/>
                    <a:p>
                      <a:r>
                        <a:rPr kumimoji="1" lang="en-US" altLang="ja-JP" sz="2000" kern="1200" dirty="0" smtClean="0">
                          <a:solidFill>
                            <a:schemeClr val="dk1"/>
                          </a:solidFill>
                          <a:latin typeface="+mn-lt"/>
                          <a:ea typeface="+mn-ea"/>
                          <a:cs typeface="+mn-cs"/>
                        </a:rPr>
                        <a:t>Univ. </a:t>
                      </a:r>
                      <a:r>
                        <a:rPr kumimoji="1" lang="en-US" altLang="ja-JP" sz="2000" kern="1200" dirty="0" err="1" smtClean="0">
                          <a:solidFill>
                            <a:schemeClr val="dk1"/>
                          </a:solidFill>
                          <a:latin typeface="+mn-lt"/>
                          <a:ea typeface="+mn-ea"/>
                          <a:cs typeface="+mn-cs"/>
                        </a:rPr>
                        <a:t>Tanjungpura</a:t>
                      </a:r>
                      <a:r>
                        <a:rPr kumimoji="1" lang="en-US" altLang="ja-JP" sz="2000" kern="1200" dirty="0" smtClean="0">
                          <a:solidFill>
                            <a:schemeClr val="dk1"/>
                          </a:solidFill>
                          <a:latin typeface="+mn-lt"/>
                          <a:ea typeface="+mn-ea"/>
                          <a:cs typeface="+mn-cs"/>
                        </a:rPr>
                        <a:t> (Pontianak)</a:t>
                      </a:r>
                      <a:endParaRPr lang="ja-JP" altLang="en-US" sz="2000" dirty="0"/>
                    </a:p>
                  </a:txBody>
                  <a:tcPr marL="62865" marR="62865" marT="0" marB="0"/>
                </a:tc>
                <a:tc>
                  <a:txBody>
                    <a:bodyPr/>
                    <a:lstStyle/>
                    <a:p>
                      <a:pPr algn="l">
                        <a:lnSpc>
                          <a:spcPct val="100000"/>
                        </a:lnSpc>
                        <a:spcAft>
                          <a:spcPts val="0"/>
                        </a:spcAft>
                      </a:pPr>
                      <a:r>
                        <a:rPr lang="en-US" sz="2000" kern="100" dirty="0">
                          <a:latin typeface="+mn-lt"/>
                          <a:ea typeface="ＭＳ 明朝"/>
                          <a:cs typeface="Times New Roman"/>
                        </a:rPr>
                        <a:t>Guangxi University for Nationalities</a:t>
                      </a:r>
                      <a:endParaRPr lang="ja-JP" sz="2000" kern="100" dirty="0">
                        <a:latin typeface="+mn-lt"/>
                        <a:ea typeface="ＭＳ 明朝"/>
                        <a:cs typeface="Times New Roman"/>
                      </a:endParaRPr>
                    </a:p>
                  </a:txBody>
                  <a:tcPr marL="62865" marR="62865" marT="0" marB="0"/>
                </a:tc>
                <a:tc>
                  <a:txBody>
                    <a:bodyPr/>
                    <a:lstStyle/>
                    <a:p>
                      <a:pPr algn="l">
                        <a:lnSpc>
                          <a:spcPct val="100000"/>
                        </a:lnSpc>
                        <a:spcAft>
                          <a:spcPts val="0"/>
                        </a:spcAft>
                      </a:pPr>
                      <a:r>
                        <a:rPr lang="en-US" sz="2000" kern="100" dirty="0">
                          <a:latin typeface="+mn-lt"/>
                          <a:ea typeface="ＭＳ 明朝"/>
                          <a:cs typeface="Times New Roman"/>
                        </a:rPr>
                        <a:t>2011.11 </a:t>
                      </a:r>
                      <a:endParaRPr lang="ja-JP" sz="2000" kern="100" dirty="0">
                        <a:latin typeface="+mn-lt"/>
                        <a:ea typeface="ＭＳ 明朝"/>
                        <a:cs typeface="Times New Roman"/>
                      </a:endParaRPr>
                    </a:p>
                  </a:txBody>
                  <a:tcPr marL="62865" marR="62865" marT="0" marB="0">
                    <a:lnR w="12700" cap="flat" cmpd="sng" algn="ctr">
                      <a:solidFill>
                        <a:schemeClr val="tx1"/>
                      </a:solidFill>
                      <a:prstDash val="solid"/>
                      <a:round/>
                      <a:headEnd type="none" w="med" len="med"/>
                      <a:tailEnd type="none" w="med" len="med"/>
                    </a:lnR>
                  </a:tcPr>
                </a:tc>
                <a:tc>
                  <a:txBody>
                    <a:bodyPr/>
                    <a:lstStyle/>
                    <a:p>
                      <a:pPr algn="l">
                        <a:lnSpc>
                          <a:spcPct val="100000"/>
                        </a:lnSpc>
                        <a:spcAft>
                          <a:spcPts val="0"/>
                        </a:spcAft>
                      </a:pPr>
                      <a:r>
                        <a:rPr lang="en-US" altLang="ja-JP" sz="2000" kern="100" dirty="0" smtClean="0">
                          <a:latin typeface="+mn-lt"/>
                          <a:ea typeface="ＭＳ 明朝"/>
                          <a:cs typeface="Times New Roman"/>
                        </a:rPr>
                        <a:t> </a:t>
                      </a:r>
                    </a:p>
                    <a:p>
                      <a:pPr algn="l">
                        <a:lnSpc>
                          <a:spcPct val="100000"/>
                        </a:lnSpc>
                        <a:spcAft>
                          <a:spcPts val="0"/>
                        </a:spcAft>
                      </a:pPr>
                      <a:r>
                        <a:rPr lang="en-US" altLang="ja-JP" sz="2000" kern="100" dirty="0" smtClean="0">
                          <a:latin typeface="+mn-lt"/>
                          <a:ea typeface="ＭＳ 明朝"/>
                          <a:cs typeface="Times New Roman"/>
                        </a:rPr>
                        <a:t>     7</a:t>
                      </a:r>
                      <a:endParaRPr lang="ja-JP" sz="2000" kern="100" dirty="0">
                        <a:latin typeface="+mn-lt"/>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6"/>
                  </a:ext>
                </a:extLst>
              </a:tr>
            </a:tbl>
          </a:graphicData>
        </a:graphic>
      </p:graphicFrame>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18</a:t>
            </a:fld>
            <a:endParaRPr kumimoji="1" lang="ja-JP" altLang="en-US"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0"/>
            <a:ext cx="7890080" cy="692696"/>
          </a:xfrm>
        </p:spPr>
        <p:txBody>
          <a:bodyPr>
            <a:normAutofit/>
          </a:bodyPr>
          <a:lstStyle/>
          <a:p>
            <a:r>
              <a:rPr lang="en-US" altLang="ja-JP" sz="2800" b="1" dirty="0" smtClean="0">
                <a:solidFill>
                  <a:schemeClr val="tx1"/>
                </a:solidFill>
                <a:effectLst/>
              </a:rPr>
              <a:t>1) Process of opening PBMs </a:t>
            </a:r>
            <a:endParaRPr kumimoji="1" lang="ja-JP" altLang="en-US" sz="2800" b="1" dirty="0">
              <a:solidFill>
                <a:schemeClr val="tx1"/>
              </a:solidFill>
              <a:effectLst/>
            </a:endParaRPr>
          </a:p>
        </p:txBody>
      </p:sp>
      <p:sp>
        <p:nvSpPr>
          <p:cNvPr id="3" name="コンテンツ プレースホルダ 2"/>
          <p:cNvSpPr>
            <a:spLocks noGrp="1"/>
          </p:cNvSpPr>
          <p:nvPr>
            <p:ph idx="1"/>
          </p:nvPr>
        </p:nvSpPr>
        <p:spPr>
          <a:xfrm>
            <a:off x="755576" y="620688"/>
            <a:ext cx="8388424" cy="5904656"/>
          </a:xfrm>
        </p:spPr>
        <p:txBody>
          <a:bodyPr>
            <a:noAutofit/>
          </a:bodyPr>
          <a:lstStyle/>
          <a:p>
            <a:r>
              <a:rPr lang="en-US" altLang="ja-JP" sz="2000" dirty="0" smtClean="0"/>
              <a:t>It started in a top-down way by the center (Beijing), both at informal and formal channels initially, later at the G-G level. </a:t>
            </a:r>
          </a:p>
          <a:p>
            <a:r>
              <a:rPr lang="en-US" altLang="ja-JP" sz="2000" dirty="0" smtClean="0"/>
              <a:t>It  was </a:t>
            </a:r>
            <a:r>
              <a:rPr lang="en-US" altLang="ja-JP" sz="2000" dirty="0" err="1" smtClean="0"/>
              <a:t>Hanban</a:t>
            </a:r>
            <a:r>
              <a:rPr lang="en-US" altLang="ja-JP" sz="2000" dirty="0" smtClean="0"/>
              <a:t> that proposed counterpart universities, except UAI which had its own  exchange program with FNU. </a:t>
            </a:r>
          </a:p>
          <a:p>
            <a:r>
              <a:rPr lang="en-US" altLang="ja-JP" sz="2000" dirty="0" smtClean="0"/>
              <a:t>In the negotiations with </a:t>
            </a:r>
            <a:r>
              <a:rPr lang="en-US" altLang="ja-JP" sz="2000" dirty="0" err="1" smtClean="0"/>
              <a:t>Hanban</a:t>
            </a:r>
            <a:r>
              <a:rPr lang="en-US" altLang="ja-JP" sz="2000" dirty="0" smtClean="0"/>
              <a:t> to set up the PBM; </a:t>
            </a:r>
          </a:p>
          <a:p>
            <a:pPr>
              <a:buFont typeface="Wingdings" panose="05000000000000000000" pitchFamily="2" charset="2"/>
              <a:buChar char="p"/>
            </a:pPr>
            <a:r>
              <a:rPr lang="en-US" altLang="ja-JP" sz="2000" dirty="0" smtClean="0"/>
              <a:t>   UNESA agreed to set up a Mandarin education program, which opened in September 2010  </a:t>
            </a:r>
          </a:p>
          <a:p>
            <a:pPr marL="82296" indent="0">
              <a:lnSpc>
                <a:spcPts val="2400"/>
              </a:lnSpc>
              <a:spcBef>
                <a:spcPts val="0"/>
              </a:spcBef>
              <a:buNone/>
            </a:pPr>
            <a:r>
              <a:rPr lang="en-US" altLang="ja-JP" sz="1800" dirty="0" smtClean="0"/>
              <a:t>       ( Table 2,  *  in addition,  7 Indonesian teachers of Mandarin, 2 of</a:t>
            </a:r>
          </a:p>
          <a:p>
            <a:pPr marL="82296" indent="0">
              <a:lnSpc>
                <a:spcPts val="2400"/>
              </a:lnSpc>
              <a:spcBef>
                <a:spcPts val="0"/>
              </a:spcBef>
              <a:buNone/>
            </a:pPr>
            <a:r>
              <a:rPr lang="en-US" altLang="ja-JP" sz="1800" dirty="0" smtClean="0"/>
              <a:t>        them  are permanent. One of them got an MA degree with the </a:t>
            </a:r>
          </a:p>
          <a:p>
            <a:pPr marL="82296" indent="0">
              <a:lnSpc>
                <a:spcPts val="2400"/>
              </a:lnSpc>
              <a:spcBef>
                <a:spcPts val="0"/>
              </a:spcBef>
              <a:buNone/>
            </a:pPr>
            <a:r>
              <a:rPr lang="en-US" altLang="ja-JP" sz="1800" dirty="0" smtClean="0"/>
              <a:t>        </a:t>
            </a:r>
            <a:r>
              <a:rPr lang="en-US" altLang="ja-JP" sz="1800" dirty="0" err="1" smtClean="0"/>
              <a:t>Hanban</a:t>
            </a:r>
            <a:r>
              <a:rPr lang="en-US" altLang="ja-JP" sz="1800" dirty="0" smtClean="0"/>
              <a:t>  scholarship  during 2011 and 2013)   </a:t>
            </a:r>
          </a:p>
          <a:p>
            <a:pPr>
              <a:buFont typeface="Wingdings" pitchFamily="2" charset="2"/>
              <a:buChar char="p"/>
            </a:pPr>
            <a:r>
              <a:rPr lang="en-US" altLang="ja-JP" sz="2000" dirty="0" smtClean="0"/>
              <a:t>The Mandarin education program (Prodi) </a:t>
            </a:r>
            <a:r>
              <a:rPr lang="en-US" altLang="ja-JP" sz="2000" dirty="0" err="1" smtClean="0"/>
              <a:t>Tanjungpura</a:t>
            </a:r>
            <a:r>
              <a:rPr lang="en-US" altLang="ja-JP" sz="2000" dirty="0" smtClean="0"/>
              <a:t> University started in 2009 </a:t>
            </a:r>
          </a:p>
          <a:p>
            <a:pPr>
              <a:buFont typeface="Wingdings" pitchFamily="2" charset="2"/>
              <a:buChar char="p"/>
            </a:pPr>
            <a:r>
              <a:rPr lang="en-US" altLang="ja-JP" sz="2000" dirty="0" smtClean="0"/>
              <a:t>The office of international relations UNSEA was established  to prepare for the MOU with its partner university in Guangxi.  </a:t>
            </a:r>
            <a:r>
              <a:rPr lang="en-US" altLang="ja-JP" sz="1800" dirty="0" smtClean="0"/>
              <a:t>the  </a:t>
            </a:r>
          </a:p>
          <a:p>
            <a:pPr>
              <a:buFont typeface="Wingdings" pitchFamily="2" charset="2"/>
              <a:buChar char="p"/>
            </a:pPr>
            <a:r>
              <a:rPr lang="en-US" altLang="ja-JP" sz="1800" dirty="0" smtClean="0"/>
              <a:t>UM,      </a:t>
            </a:r>
            <a:r>
              <a:rPr lang="en-US" altLang="ja-JP" sz="1800" dirty="0" err="1" smtClean="0"/>
              <a:t>Jawa</a:t>
            </a:r>
            <a:r>
              <a:rPr lang="en-US" altLang="ja-JP" sz="1800" dirty="0" smtClean="0"/>
              <a:t> Pos Group (?)   </a:t>
            </a:r>
          </a:p>
          <a:p>
            <a:pPr>
              <a:buNone/>
            </a:pPr>
            <a:r>
              <a:rPr lang="en-US" altLang="ja-JP" sz="1800" dirty="0" smtClean="0"/>
              <a:t>     </a:t>
            </a:r>
            <a:r>
              <a:rPr lang="en-US" altLang="ja-JP" sz="1800" dirty="0" err="1" smtClean="0"/>
              <a:t>Jurusan</a:t>
            </a:r>
            <a:r>
              <a:rPr lang="en-US" altLang="ja-JP" sz="1800" dirty="0" smtClean="0"/>
              <a:t> </a:t>
            </a:r>
            <a:r>
              <a:rPr lang="en-US" altLang="ja-JP" sz="1800" dirty="0" err="1" smtClean="0"/>
              <a:t>Sastra</a:t>
            </a:r>
            <a:r>
              <a:rPr lang="en-US" altLang="ja-JP" sz="1800" dirty="0" smtClean="0"/>
              <a:t> </a:t>
            </a:r>
            <a:r>
              <a:rPr lang="en-US" altLang="ja-JP" sz="1800" dirty="0" err="1" smtClean="0"/>
              <a:t>Jerman</a:t>
            </a:r>
            <a:r>
              <a:rPr lang="en-US" altLang="ja-JP" sz="1800" dirty="0" smtClean="0"/>
              <a:t> (JRM)  </a:t>
            </a:r>
          </a:p>
          <a:p>
            <a:pPr>
              <a:spcBef>
                <a:spcPts val="0"/>
              </a:spcBef>
            </a:pPr>
            <a:r>
              <a:rPr lang="en-US" altLang="ja-JP" sz="1800" dirty="0" smtClean="0"/>
              <a:t>      Program Stud S1 </a:t>
            </a:r>
            <a:r>
              <a:rPr lang="en-US" altLang="ja-JP" sz="1800" dirty="0" err="1" smtClean="0"/>
              <a:t>Pendidikan</a:t>
            </a:r>
            <a:r>
              <a:rPr lang="en-US" altLang="ja-JP" sz="1800" dirty="0" smtClean="0"/>
              <a:t> </a:t>
            </a:r>
            <a:r>
              <a:rPr lang="en-US" altLang="ja-JP" sz="1800" dirty="0" err="1" smtClean="0"/>
              <a:t>Bahasa</a:t>
            </a:r>
            <a:r>
              <a:rPr lang="en-US" altLang="ja-JP" sz="1800" dirty="0" smtClean="0"/>
              <a:t> </a:t>
            </a:r>
            <a:r>
              <a:rPr lang="en-US" altLang="ja-JP" sz="1800" dirty="0" err="1" smtClean="0"/>
              <a:t>Jerman</a:t>
            </a:r>
            <a:r>
              <a:rPr lang="en-US" altLang="ja-JP" sz="1800" dirty="0" smtClean="0"/>
              <a:t>  </a:t>
            </a:r>
          </a:p>
          <a:p>
            <a:pPr>
              <a:spcBef>
                <a:spcPts val="0"/>
              </a:spcBef>
            </a:pPr>
            <a:r>
              <a:rPr lang="en-US" altLang="ja-JP" sz="1800" dirty="0" smtClean="0"/>
              <a:t>      Program Stud S1 </a:t>
            </a:r>
            <a:r>
              <a:rPr lang="en-US" altLang="ja-JP" sz="1800" dirty="0" err="1" smtClean="0"/>
              <a:t>Pendidikan</a:t>
            </a:r>
            <a:r>
              <a:rPr lang="en-US" altLang="ja-JP" sz="1800" dirty="0" smtClean="0"/>
              <a:t> </a:t>
            </a:r>
            <a:r>
              <a:rPr lang="en-US" altLang="ja-JP" sz="1800" dirty="0" err="1" smtClean="0"/>
              <a:t>Bahasa</a:t>
            </a:r>
            <a:r>
              <a:rPr lang="en-US" altLang="ja-JP" sz="1800" dirty="0" smtClean="0"/>
              <a:t>  Mandarin </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19</a:t>
            </a:fld>
            <a:endParaRPr kumimoji="1" lang="ja-JP" altLang="en-US"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5" y="36872"/>
            <a:ext cx="7955233" cy="2167992"/>
          </a:xfrm>
        </p:spPr>
        <p:txBody>
          <a:bodyPr>
            <a:normAutofit fontScale="90000"/>
          </a:bodyPr>
          <a:lstStyle/>
          <a:p>
            <a:pPr hangingPunct="0"/>
            <a:r>
              <a:rPr kumimoji="1" lang="en-US" altLang="ja-JP" sz="3600" dirty="0" smtClean="0">
                <a:effectLst/>
              </a:rPr>
              <a:t/>
            </a:r>
            <a:br>
              <a:rPr kumimoji="1" lang="en-US" altLang="ja-JP" sz="3600" dirty="0" smtClean="0">
                <a:effectLst/>
              </a:rPr>
            </a:br>
            <a:r>
              <a:rPr kumimoji="1" lang="en-US" altLang="ja-JP" sz="3600" b="1" dirty="0" smtClean="0">
                <a:solidFill>
                  <a:schemeClr val="tx1"/>
                </a:solidFill>
                <a:effectLst/>
              </a:rPr>
              <a:t>1. Introduction:  </a:t>
            </a:r>
            <a:r>
              <a:rPr kumimoji="1" lang="en-US" altLang="ja-JP" sz="3600" dirty="0" smtClean="0">
                <a:solidFill>
                  <a:schemeClr val="tx1"/>
                </a:solidFill>
                <a:effectLst/>
              </a:rPr>
              <a:t/>
            </a:r>
            <a:br>
              <a:rPr kumimoji="1" lang="en-US" altLang="ja-JP" sz="3600" dirty="0" smtClean="0">
                <a:solidFill>
                  <a:schemeClr val="tx1"/>
                </a:solidFill>
                <a:effectLst/>
              </a:rPr>
            </a:br>
            <a:r>
              <a:rPr lang="en-US" altLang="ja-JP" sz="3600" dirty="0" smtClean="0">
                <a:solidFill>
                  <a:schemeClr val="tx1"/>
                </a:solidFill>
                <a:effectLst/>
              </a:rPr>
              <a:t>    </a:t>
            </a:r>
            <a:r>
              <a:rPr kumimoji="1" lang="en-US" altLang="ja-JP" sz="3100" b="1" dirty="0" smtClean="0">
                <a:solidFill>
                  <a:schemeClr val="tx1"/>
                </a:solidFill>
                <a:effectLst/>
              </a:rPr>
              <a:t>d</a:t>
            </a:r>
            <a:r>
              <a:rPr lang="en-US" altLang="ja-JP" sz="3100" b="1" dirty="0" smtClean="0">
                <a:solidFill>
                  <a:schemeClr val="tx1"/>
                </a:solidFill>
                <a:effectLst/>
              </a:rPr>
              <a:t>efinition of  “Public Diplomacy” </a:t>
            </a:r>
            <a:r>
              <a:rPr lang="en-US" altLang="ja-JP" sz="3100" dirty="0" smtClean="0">
                <a:solidFill>
                  <a:schemeClr val="tx1"/>
                </a:solidFill>
                <a:effectLst/>
              </a:rPr>
              <a:t/>
            </a:r>
            <a:br>
              <a:rPr lang="en-US" altLang="ja-JP" sz="3100" dirty="0" smtClean="0">
                <a:solidFill>
                  <a:schemeClr val="tx1"/>
                </a:solidFill>
                <a:effectLst/>
              </a:rPr>
            </a:br>
            <a:r>
              <a:rPr lang="en-US" altLang="ja-JP" sz="3100" dirty="0" smtClean="0">
                <a:solidFill>
                  <a:schemeClr val="tx1"/>
                </a:solidFill>
                <a:effectLst/>
              </a:rPr>
              <a:t>   </a:t>
            </a:r>
            <a:r>
              <a:rPr lang="en-US" altLang="ja-JP" sz="2200" dirty="0" smtClean="0">
                <a:solidFill>
                  <a:schemeClr val="tx1"/>
                </a:solidFill>
                <a:effectLst/>
              </a:rPr>
              <a:t>diplomacy </a:t>
            </a:r>
            <a:r>
              <a:rPr lang="en-US" altLang="ja-JP" sz="2200" dirty="0">
                <a:solidFill>
                  <a:schemeClr val="tx1"/>
                </a:solidFill>
                <a:effectLst/>
              </a:rPr>
              <a:t>by the state </a:t>
            </a:r>
            <a:r>
              <a:rPr lang="en-US" altLang="ja-JP" sz="2200" dirty="0" smtClean="0">
                <a:solidFill>
                  <a:schemeClr val="tx1"/>
                </a:solidFill>
                <a:effectLst/>
              </a:rPr>
              <a:t>directly toward  the general public abroad  in order </a:t>
            </a:r>
            <a:r>
              <a:rPr lang="en-US" altLang="ja-JP" sz="2200" dirty="0">
                <a:solidFill>
                  <a:schemeClr val="tx1"/>
                </a:solidFill>
                <a:effectLst/>
              </a:rPr>
              <a:t>to improve and promote its positive </a:t>
            </a:r>
            <a:r>
              <a:rPr lang="en-US" altLang="ja-JP" sz="2200" dirty="0" smtClean="0">
                <a:solidFill>
                  <a:schemeClr val="tx1"/>
                </a:solidFill>
                <a:effectLst/>
              </a:rPr>
              <a:t>images   to </a:t>
            </a:r>
            <a:r>
              <a:rPr lang="en-US" altLang="ja-JP" sz="2200" dirty="0">
                <a:solidFill>
                  <a:schemeClr val="tx1"/>
                </a:solidFill>
                <a:effectLst/>
              </a:rPr>
              <a:t>pursue their </a:t>
            </a:r>
            <a:r>
              <a:rPr lang="en-US" altLang="ja-JP" sz="2200" dirty="0" smtClean="0">
                <a:solidFill>
                  <a:schemeClr val="tx1"/>
                </a:solidFill>
                <a:effectLst/>
              </a:rPr>
              <a:t>own long-term </a:t>
            </a:r>
            <a:r>
              <a:rPr lang="en-US" altLang="ja-JP" sz="2200" dirty="0">
                <a:solidFill>
                  <a:schemeClr val="tx1"/>
                </a:solidFill>
                <a:effectLst/>
              </a:rPr>
              <a:t>strategic purposes </a:t>
            </a:r>
            <a:r>
              <a:rPr lang="en-US" altLang="ja-JP" sz="2200" dirty="0" smtClean="0">
                <a:solidFill>
                  <a:schemeClr val="tx1"/>
                </a:solidFill>
                <a:effectLst/>
              </a:rPr>
              <a:t> </a:t>
            </a:r>
            <a:r>
              <a:rPr kumimoji="1" lang="en-US" altLang="ja-JP" sz="2200" dirty="0" smtClean="0">
                <a:solidFill>
                  <a:schemeClr val="tx1"/>
                </a:solidFill>
                <a:effectLst/>
              </a:rPr>
              <a:t/>
            </a:r>
            <a:br>
              <a:rPr kumimoji="1" lang="en-US" altLang="ja-JP" sz="2200" dirty="0" smtClean="0">
                <a:solidFill>
                  <a:schemeClr val="tx1"/>
                </a:solidFill>
                <a:effectLst/>
              </a:rPr>
            </a:br>
            <a:endParaRPr kumimoji="1" lang="ja-JP" altLang="en-US" sz="2200" dirty="0">
              <a:effectLst/>
            </a:endParaRPr>
          </a:p>
        </p:txBody>
      </p:sp>
      <p:sp>
        <p:nvSpPr>
          <p:cNvPr id="4" name="コンテンツ プレースホルダ 3"/>
          <p:cNvSpPr>
            <a:spLocks noGrp="1"/>
          </p:cNvSpPr>
          <p:nvPr>
            <p:ph idx="1"/>
          </p:nvPr>
        </p:nvSpPr>
        <p:spPr>
          <a:xfrm>
            <a:off x="1475656" y="2348880"/>
            <a:ext cx="6696744" cy="3977807"/>
          </a:xfrm>
        </p:spPr>
        <p:txBody>
          <a:bodyPr>
            <a:normAutofit fontScale="92500" lnSpcReduction="20000"/>
          </a:bodyPr>
          <a:lstStyle/>
          <a:p>
            <a:endParaRPr kumimoji="1" lang="en-US" altLang="ja-JP" dirty="0" smtClean="0"/>
          </a:p>
          <a:p>
            <a:pPr>
              <a:buNone/>
            </a:pPr>
            <a:r>
              <a:rPr lang="en-US" altLang="ja-JP" b="1" dirty="0" smtClean="0"/>
              <a:t>     </a:t>
            </a:r>
            <a:r>
              <a:rPr kumimoji="1" lang="en-US" altLang="ja-JP" sz="2400" b="1" dirty="0" smtClean="0"/>
              <a:t> State                                </a:t>
            </a:r>
            <a:r>
              <a:rPr kumimoji="1" lang="ja-JP" altLang="en-US" sz="2400" b="1" dirty="0" smtClean="0"/>
              <a:t>            </a:t>
            </a:r>
            <a:r>
              <a:rPr kumimoji="1" lang="en-US" altLang="ja-JP" sz="2400" b="1" dirty="0" smtClean="0"/>
              <a:t>State </a:t>
            </a:r>
          </a:p>
          <a:p>
            <a:endParaRPr lang="en-US" altLang="ja-JP" sz="2400" dirty="0" smtClean="0"/>
          </a:p>
          <a:p>
            <a:endParaRPr kumimoji="1" lang="en-US" altLang="ja-JP" sz="2400" dirty="0" smtClean="0"/>
          </a:p>
          <a:p>
            <a:r>
              <a:rPr lang="en-US" altLang="ja-JP" sz="2400" dirty="0" smtClean="0"/>
              <a:t>State  Agencies</a:t>
            </a:r>
          </a:p>
          <a:p>
            <a:pPr>
              <a:buNone/>
            </a:pPr>
            <a:r>
              <a:rPr lang="en-US" altLang="ja-JP" sz="2400" dirty="0" smtClean="0"/>
              <a:t>      (</a:t>
            </a:r>
            <a:r>
              <a:rPr lang="en-US" altLang="ja-JP" sz="2400" dirty="0" err="1" smtClean="0"/>
              <a:t>Hanban</a:t>
            </a:r>
            <a:r>
              <a:rPr lang="en-US" altLang="ja-JP" sz="2400" dirty="0" smtClean="0"/>
              <a:t> etc. ) </a:t>
            </a:r>
          </a:p>
          <a:p>
            <a:r>
              <a:rPr kumimoji="1" lang="en-US" altLang="ja-JP" sz="2400" dirty="0" smtClean="0"/>
              <a:t>Media                                               </a:t>
            </a:r>
            <a:r>
              <a:rPr kumimoji="1" lang="en-US" altLang="ja-JP" sz="2400" b="1" dirty="0" smtClean="0"/>
              <a:t>Society</a:t>
            </a:r>
            <a:r>
              <a:rPr kumimoji="1" lang="en-US" altLang="ja-JP" sz="2400" dirty="0" smtClean="0"/>
              <a:t>  </a:t>
            </a:r>
          </a:p>
          <a:p>
            <a:r>
              <a:rPr lang="en-US" altLang="ja-JP" sz="2400" dirty="0" smtClean="0"/>
              <a:t>Local government </a:t>
            </a:r>
          </a:p>
          <a:p>
            <a:pPr>
              <a:buNone/>
            </a:pPr>
            <a:r>
              <a:rPr lang="en-US" altLang="ja-JP" sz="2400" dirty="0" smtClean="0"/>
              <a:t> ---------                                        </a:t>
            </a:r>
          </a:p>
          <a:p>
            <a:r>
              <a:rPr lang="en-US" altLang="ja-JP" sz="2400" dirty="0" smtClean="0"/>
              <a:t>NGOs </a:t>
            </a:r>
            <a:r>
              <a:rPr lang="ja-JP" altLang="en-US" sz="2400" dirty="0" smtClean="0"/>
              <a:t>　　　　　　　　　　 　　</a:t>
            </a:r>
            <a:r>
              <a:rPr lang="en-US" altLang="ja-JP" sz="2400" dirty="0" smtClean="0"/>
              <a:t> </a:t>
            </a:r>
            <a:r>
              <a:rPr lang="ja-JP" altLang="en-US" sz="2400" dirty="0" smtClean="0"/>
              <a:t>　　</a:t>
            </a:r>
            <a:endParaRPr lang="en-US" altLang="ja-JP" sz="2400" dirty="0" smtClean="0"/>
          </a:p>
          <a:p>
            <a:endParaRPr lang="en-US" altLang="ja-JP" sz="2400" dirty="0" smtClean="0"/>
          </a:p>
          <a:p>
            <a:pPr>
              <a:buNone/>
            </a:pPr>
            <a:endParaRPr lang="en-US" altLang="ja-JP" sz="2400" dirty="0" smtClean="0"/>
          </a:p>
          <a:p>
            <a:endParaRPr kumimoji="1" lang="en-US" altLang="ja-JP" sz="2400" dirty="0" smtClean="0"/>
          </a:p>
          <a:p>
            <a:endParaRPr kumimoji="1" lang="ja-JP" altLang="en-US" sz="2400" dirty="0"/>
          </a:p>
        </p:txBody>
      </p:sp>
      <p:sp>
        <p:nvSpPr>
          <p:cNvPr id="3" name="スライド番号プレースホルダ 2"/>
          <p:cNvSpPr>
            <a:spLocks noGrp="1"/>
          </p:cNvSpPr>
          <p:nvPr>
            <p:ph type="sldNum" sz="quarter" idx="12"/>
          </p:nvPr>
        </p:nvSpPr>
        <p:spPr/>
        <p:txBody>
          <a:bodyPr/>
          <a:lstStyle/>
          <a:p>
            <a:fld id="{D2D8002D-B5B0-4BAC-B1F6-782DDCCE6D9C}" type="slidenum">
              <a:rPr kumimoji="1" lang="ja-JP" altLang="en-US" b="1" smtClean="0">
                <a:solidFill>
                  <a:schemeClr val="tx1"/>
                </a:solidFill>
              </a:rPr>
              <a:pPr/>
              <a:t>2</a:t>
            </a:fld>
            <a:endParaRPr kumimoji="1" lang="ja-JP" altLang="en-US" b="1" dirty="0">
              <a:solidFill>
                <a:schemeClr val="tx1"/>
              </a:solidFill>
            </a:endParaRPr>
          </a:p>
        </p:txBody>
      </p:sp>
      <p:sp>
        <p:nvSpPr>
          <p:cNvPr id="5" name="円/楕円 4"/>
          <p:cNvSpPr/>
          <p:nvPr/>
        </p:nvSpPr>
        <p:spPr>
          <a:xfrm>
            <a:off x="1835696" y="2636912"/>
            <a:ext cx="1646983"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5980804" y="2564904"/>
            <a:ext cx="161553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826597" y="4365104"/>
            <a:ext cx="1913755"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4283968" y="2492896"/>
            <a:ext cx="1512168" cy="50405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396748">
            <a:off x="4001009" y="3421004"/>
            <a:ext cx="1834397" cy="514291"/>
          </a:xfrm>
          <a:prstGeom prst="rightArrow">
            <a:avLst>
              <a:gd name="adj1" fmla="val 3726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左中かっこ 14"/>
          <p:cNvSpPr/>
          <p:nvPr/>
        </p:nvSpPr>
        <p:spPr>
          <a:xfrm>
            <a:off x="1331640" y="4149080"/>
            <a:ext cx="432048"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274638"/>
            <a:ext cx="8244408" cy="418058"/>
          </a:xfrm>
        </p:spPr>
        <p:txBody>
          <a:bodyPr>
            <a:noAutofit/>
          </a:bodyPr>
          <a:lstStyle/>
          <a:p>
            <a:r>
              <a:rPr lang="en-US" altLang="ja-JP" sz="2800" dirty="0" smtClean="0">
                <a:solidFill>
                  <a:schemeClr val="tx1"/>
                </a:solidFill>
                <a:effectLst/>
              </a:rPr>
              <a:t> </a:t>
            </a:r>
            <a:r>
              <a:rPr lang="en-US" altLang="ja-JP" sz="2800" b="1" dirty="0" smtClean="0">
                <a:solidFill>
                  <a:schemeClr val="tx1"/>
                </a:solidFill>
              </a:rPr>
              <a:t>2) Management, networking of PBMs </a:t>
            </a:r>
            <a:r>
              <a:rPr kumimoji="1" lang="en-US" altLang="ja-JP" sz="2800" b="1" dirty="0" smtClean="0">
                <a:solidFill>
                  <a:schemeClr val="tx1"/>
                </a:solidFill>
                <a:effectLst/>
              </a:rPr>
              <a:t> </a:t>
            </a:r>
            <a:endParaRPr kumimoji="1" lang="ja-JP" altLang="en-US" sz="2800" b="1" dirty="0">
              <a:solidFill>
                <a:schemeClr val="tx1"/>
              </a:solidFill>
              <a:effectLst/>
            </a:endParaRPr>
          </a:p>
        </p:txBody>
      </p:sp>
      <p:sp>
        <p:nvSpPr>
          <p:cNvPr id="3" name="コンテンツ プレースホルダ 2"/>
          <p:cNvSpPr>
            <a:spLocks noGrp="1"/>
          </p:cNvSpPr>
          <p:nvPr>
            <p:ph idx="1"/>
          </p:nvPr>
        </p:nvSpPr>
        <p:spPr>
          <a:xfrm>
            <a:off x="755576" y="764704"/>
            <a:ext cx="7920880" cy="5616624"/>
          </a:xfrm>
        </p:spPr>
        <p:txBody>
          <a:bodyPr>
            <a:normAutofit fontScale="25000" lnSpcReduction="20000"/>
          </a:bodyPr>
          <a:lstStyle/>
          <a:p>
            <a:pPr>
              <a:buNone/>
            </a:pPr>
            <a:r>
              <a:rPr lang="ja-JP" altLang="ja-JP" dirty="0" smtClean="0"/>
              <a:t>　</a:t>
            </a:r>
          </a:p>
          <a:p>
            <a:pPr>
              <a:buNone/>
            </a:pPr>
            <a:r>
              <a:rPr lang="en-US" altLang="ja-JP" sz="6400" dirty="0" smtClean="0"/>
              <a:t>         </a:t>
            </a:r>
            <a:r>
              <a:rPr lang="ja-JP" altLang="ja-JP" sz="6400" b="1" dirty="0" smtClean="0"/>
              <a:t>【</a:t>
            </a:r>
            <a:r>
              <a:rPr lang="en-US" altLang="ja-JP" sz="6400" b="1" dirty="0" smtClean="0"/>
              <a:t>Government</a:t>
            </a:r>
            <a:r>
              <a:rPr lang="ja-JP" altLang="ja-JP" sz="6400" b="1" dirty="0" smtClean="0"/>
              <a:t>】</a:t>
            </a:r>
            <a:r>
              <a:rPr lang="en-US" altLang="ja-JP" sz="6400" b="1" dirty="0" smtClean="0"/>
              <a:t>                                                     【China 】 </a:t>
            </a:r>
            <a:r>
              <a:rPr lang="ja-JP" altLang="ja-JP" sz="6400" b="1" dirty="0" smtClean="0"/>
              <a:t/>
            </a:r>
            <a:br>
              <a:rPr lang="ja-JP" altLang="ja-JP" sz="6400" b="1" dirty="0" smtClean="0"/>
            </a:br>
            <a:r>
              <a:rPr lang="en-US" altLang="ja-JP" sz="6400" b="1" dirty="0" smtClean="0"/>
              <a:t>  </a:t>
            </a:r>
            <a:r>
              <a:rPr lang="ja-JP" altLang="ja-JP" b="1" dirty="0" smtClean="0"/>
              <a:t>　</a:t>
            </a:r>
            <a:endParaRPr lang="en-US" altLang="ja-JP" sz="6400" b="1" dirty="0" smtClean="0"/>
          </a:p>
          <a:p>
            <a:pPr>
              <a:buNone/>
            </a:pPr>
            <a:r>
              <a:rPr lang="en-US" altLang="ja-JP" sz="6400" b="1" dirty="0" smtClean="0"/>
              <a:t>                                                                           </a:t>
            </a:r>
            <a:r>
              <a:rPr lang="en-US" altLang="ja-JP" sz="6400" b="1" dirty="0" err="1" smtClean="0"/>
              <a:t>Hanban</a:t>
            </a:r>
            <a:endParaRPr lang="ja-JP" altLang="ja-JP" sz="6400" b="1" dirty="0" smtClean="0"/>
          </a:p>
          <a:p>
            <a:pPr>
              <a:buNone/>
            </a:pPr>
            <a:r>
              <a:rPr lang="en-US" altLang="ja-JP" sz="6400" b="1" dirty="0" smtClean="0"/>
              <a:t>         </a:t>
            </a:r>
            <a:endParaRPr lang="ja-JP" altLang="ja-JP" sz="6400" b="1" dirty="0" smtClean="0"/>
          </a:p>
          <a:p>
            <a:pPr>
              <a:buNone/>
            </a:pPr>
            <a:r>
              <a:rPr lang="en-US" altLang="ja-JP" sz="6400" b="1" dirty="0" smtClean="0"/>
              <a:t>        Host University</a:t>
            </a:r>
            <a:r>
              <a:rPr lang="ja-JP" altLang="ja-JP" sz="6400" b="1" dirty="0" smtClean="0"/>
              <a:t>　 </a:t>
            </a:r>
            <a:r>
              <a:rPr lang="en-US" altLang="ja-JP" sz="6400" b="1" dirty="0" smtClean="0"/>
              <a:t>                                                    Partner </a:t>
            </a:r>
          </a:p>
          <a:p>
            <a:pPr>
              <a:buNone/>
            </a:pPr>
            <a:r>
              <a:rPr lang="en-US" altLang="ja-JP" sz="6400" b="1" dirty="0" smtClean="0"/>
              <a:t>                                                                                      University   </a:t>
            </a:r>
            <a:endParaRPr lang="ja-JP" altLang="ja-JP" sz="6400" b="1" dirty="0" smtClean="0"/>
          </a:p>
          <a:p>
            <a:pPr>
              <a:buNone/>
            </a:pPr>
            <a:r>
              <a:rPr lang="ja-JP" altLang="ja-JP" sz="6400" b="1" dirty="0" smtClean="0"/>
              <a:t>　 </a:t>
            </a:r>
            <a:r>
              <a:rPr lang="en-US" altLang="ja-JP" sz="6400" b="1" dirty="0" smtClean="0"/>
              <a:t>President of the University </a:t>
            </a:r>
            <a:endParaRPr lang="ja-JP" altLang="ja-JP" sz="6400" b="1" dirty="0" smtClean="0"/>
          </a:p>
          <a:p>
            <a:pPr>
              <a:buNone/>
            </a:pPr>
            <a:r>
              <a:rPr lang="en-US" altLang="ja-JP" sz="6400" b="1" dirty="0" smtClean="0"/>
              <a:t>                                        </a:t>
            </a:r>
            <a:endParaRPr lang="ja-JP" altLang="ja-JP" sz="6400" b="1" dirty="0" smtClean="0"/>
          </a:p>
          <a:p>
            <a:pPr>
              <a:buNone/>
            </a:pPr>
            <a:r>
              <a:rPr lang="en-US" altLang="ja-JP" sz="6400" b="1" dirty="0" smtClean="0"/>
              <a:t>    </a:t>
            </a:r>
            <a:r>
              <a:rPr lang="ja-JP" altLang="ja-JP" sz="6400" b="1" dirty="0" smtClean="0"/>
              <a:t>　　　　　　　　　　　　　　　</a:t>
            </a:r>
            <a:r>
              <a:rPr lang="en-US" altLang="ja-JP" sz="6400" b="1" dirty="0" smtClean="0"/>
              <a:t>             PBM  </a:t>
            </a:r>
            <a:endParaRPr lang="ja-JP" altLang="ja-JP" sz="6400" b="1" dirty="0" smtClean="0"/>
          </a:p>
          <a:p>
            <a:pPr>
              <a:buNone/>
            </a:pPr>
            <a:r>
              <a:rPr lang="en-US" altLang="ja-JP" sz="6400" b="1" dirty="0" smtClean="0"/>
              <a:t>  </a:t>
            </a:r>
            <a:r>
              <a:rPr lang="ja-JP" altLang="ja-JP" sz="6400" b="1" dirty="0" smtClean="0"/>
              <a:t>　　　　　　</a:t>
            </a:r>
            <a:endParaRPr lang="en-US" altLang="ja-JP" sz="6400" b="1" dirty="0" smtClean="0"/>
          </a:p>
          <a:p>
            <a:pPr>
              <a:buNone/>
            </a:pPr>
            <a:r>
              <a:rPr lang="en-US" altLang="ja-JP" sz="6400" b="1" dirty="0" smtClean="0"/>
              <a:t>                        </a:t>
            </a:r>
            <a:r>
              <a:rPr lang="ja-JP" altLang="ja-JP" sz="6400" b="1" dirty="0" smtClean="0"/>
              <a:t>　</a:t>
            </a:r>
            <a:r>
              <a:rPr lang="en-US" altLang="ja-JP" sz="6400" b="1" dirty="0" smtClean="0"/>
              <a:t>Indonesian director       Chinese Director </a:t>
            </a:r>
            <a:endParaRPr lang="ja-JP" altLang="ja-JP" sz="6400" b="1" dirty="0" smtClean="0"/>
          </a:p>
          <a:p>
            <a:pPr>
              <a:buNone/>
            </a:pPr>
            <a:r>
              <a:rPr lang="en-US" altLang="ja-JP" sz="6400" b="1" dirty="0" smtClean="0"/>
              <a:t>                            </a:t>
            </a:r>
            <a:endParaRPr lang="ja-JP" altLang="ja-JP" sz="6400" b="1" dirty="0" smtClean="0"/>
          </a:p>
          <a:p>
            <a:pPr>
              <a:buNone/>
            </a:pPr>
            <a:r>
              <a:rPr lang="en-US" altLang="ja-JP" sz="6400" b="1" dirty="0" smtClean="0"/>
              <a:t> Chinese Study Program    </a:t>
            </a:r>
            <a:endParaRPr lang="ja-JP" altLang="ja-JP" sz="6400" b="1" dirty="0" smtClean="0"/>
          </a:p>
          <a:p>
            <a:pPr>
              <a:buNone/>
            </a:pPr>
            <a:r>
              <a:rPr lang="en-US" altLang="ja-JP" sz="6400" b="1" dirty="0" smtClean="0"/>
              <a:t> Local professors                                     Chinese teachers (“volunteers”)    </a:t>
            </a:r>
          </a:p>
          <a:p>
            <a:pPr>
              <a:buNone/>
            </a:pPr>
            <a:r>
              <a:rPr lang="en-US" altLang="ja-JP" sz="6400" b="1" dirty="0" smtClean="0"/>
              <a:t>                                       </a:t>
            </a:r>
          </a:p>
          <a:p>
            <a:pPr>
              <a:buNone/>
            </a:pPr>
            <a:r>
              <a:rPr lang="en-US" altLang="ja-JP" sz="6400" b="1" dirty="0" smtClean="0"/>
              <a:t>                                       </a:t>
            </a:r>
          </a:p>
          <a:p>
            <a:pPr>
              <a:buNone/>
            </a:pPr>
            <a:r>
              <a:rPr lang="en-US" altLang="ja-JP" sz="6400" b="1" dirty="0" smtClean="0"/>
              <a:t>                                    courses &amp; classes for other public institutions </a:t>
            </a:r>
            <a:endParaRPr lang="ja-JP" altLang="ja-JP" sz="6400" b="1" dirty="0" smtClean="0"/>
          </a:p>
          <a:p>
            <a:pPr>
              <a:buNone/>
            </a:pPr>
            <a:r>
              <a:rPr lang="en-US" altLang="ja-JP" sz="6400" b="1" dirty="0" smtClean="0"/>
              <a:t>                                           traditional Chinese cultural events  </a:t>
            </a:r>
          </a:p>
          <a:p>
            <a:pPr>
              <a:buNone/>
            </a:pPr>
            <a:endParaRPr lang="en-US" altLang="ja-JP" sz="6400" b="1" dirty="0" smtClean="0"/>
          </a:p>
          <a:p>
            <a:r>
              <a:rPr lang="en-US" altLang="ja-JP" sz="6400" b="1" dirty="0" smtClean="0"/>
              <a:t>The president and the two directors of the host university are expected to attend an annual CI conference.  </a:t>
            </a:r>
            <a:endParaRPr lang="ja-JP" altLang="ja-JP" sz="6400" b="1" dirty="0" smtClean="0"/>
          </a:p>
          <a:p>
            <a:endParaRPr kumimoji="1" lang="ja-JP" altLang="en-US" sz="64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20</a:t>
            </a:fld>
            <a:endParaRPr kumimoji="1" lang="ja-JP" altLang="en-US" b="1" dirty="0">
              <a:solidFill>
                <a:schemeClr val="tx1"/>
              </a:solidFill>
            </a:endParaRPr>
          </a:p>
        </p:txBody>
      </p:sp>
      <p:sp>
        <p:nvSpPr>
          <p:cNvPr id="5" name="角丸四角形 4"/>
          <p:cNvSpPr/>
          <p:nvPr/>
        </p:nvSpPr>
        <p:spPr>
          <a:xfrm>
            <a:off x="4716016" y="2852936"/>
            <a:ext cx="1440160" cy="432048"/>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V="1">
            <a:off x="5508104" y="1772816"/>
            <a:ext cx="0" cy="7200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1 つの角を丸めた四角形 7"/>
          <p:cNvSpPr/>
          <p:nvPr/>
        </p:nvSpPr>
        <p:spPr>
          <a:xfrm>
            <a:off x="5076056" y="1268760"/>
            <a:ext cx="1368152" cy="432048"/>
          </a:xfrm>
          <a:prstGeom prst="round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rot="5734015">
            <a:off x="3688465" y="3888446"/>
            <a:ext cx="360790" cy="1026659"/>
          </a:xfrm>
          <a:prstGeom prst="downArrow">
            <a:avLst>
              <a:gd name="adj1" fmla="val 50000"/>
              <a:gd name="adj2" fmla="val 48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5580112" y="4725144"/>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flipH="1">
            <a:off x="6372200" y="2492896"/>
            <a:ext cx="432048"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7020272" y="2564904"/>
            <a:ext cx="360040"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699792" y="2852936"/>
            <a:ext cx="7200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0"/>
            <a:ext cx="7818072" cy="620688"/>
          </a:xfrm>
        </p:spPr>
        <p:txBody>
          <a:bodyPr>
            <a:normAutofit/>
          </a:bodyPr>
          <a:lstStyle/>
          <a:p>
            <a:r>
              <a:rPr lang="en-US" altLang="ja-JP" sz="2800" dirty="0" smtClean="0">
                <a:solidFill>
                  <a:schemeClr val="tx1"/>
                </a:solidFill>
                <a:effectLst/>
              </a:rPr>
              <a:t>Management</a:t>
            </a:r>
            <a:r>
              <a:rPr lang="ja-JP" altLang="en-US" sz="2800" dirty="0" smtClean="0">
                <a:solidFill>
                  <a:schemeClr val="tx1"/>
                </a:solidFill>
                <a:effectLst/>
              </a:rPr>
              <a:t> </a:t>
            </a:r>
            <a:r>
              <a:rPr lang="en-US" altLang="ja-JP" sz="2800" dirty="0" smtClean="0">
                <a:solidFill>
                  <a:schemeClr val="tx1"/>
                </a:solidFill>
                <a:effectLst/>
              </a:rPr>
              <a:t>and Networking</a:t>
            </a:r>
            <a:endParaRPr kumimoji="1" lang="ja-JP" altLang="en-US" sz="2800" dirty="0">
              <a:solidFill>
                <a:schemeClr val="tx1"/>
              </a:solidFill>
              <a:effectLst/>
            </a:endParaRPr>
          </a:p>
        </p:txBody>
      </p:sp>
      <p:sp>
        <p:nvSpPr>
          <p:cNvPr id="3" name="コンテンツ プレースホルダ 2"/>
          <p:cNvSpPr>
            <a:spLocks noGrp="1"/>
          </p:cNvSpPr>
          <p:nvPr>
            <p:ph idx="1"/>
          </p:nvPr>
        </p:nvSpPr>
        <p:spPr>
          <a:xfrm>
            <a:off x="827584" y="620688"/>
            <a:ext cx="8316416" cy="5904656"/>
          </a:xfrm>
        </p:spPr>
        <p:txBody>
          <a:bodyPr>
            <a:noAutofit/>
          </a:bodyPr>
          <a:lstStyle/>
          <a:p>
            <a:pPr hangingPunct="0"/>
            <a:r>
              <a:rPr lang="en-US" altLang="ja-JP" sz="2000" dirty="0" smtClean="0"/>
              <a:t>Controlled by the center (</a:t>
            </a:r>
            <a:r>
              <a:rPr lang="en-US" altLang="ja-JP" sz="2000" dirty="0" err="1" smtClean="0"/>
              <a:t>Hanban</a:t>
            </a:r>
            <a:r>
              <a:rPr lang="en-US" altLang="ja-JP" sz="2000" dirty="0" smtClean="0"/>
              <a:t>) institutionally and financially (1.5 billion rupiah /year),  the daily task is primarily managed at the university level, including  </a:t>
            </a:r>
          </a:p>
          <a:p>
            <a:pPr hangingPunct="0"/>
            <a:r>
              <a:rPr lang="en-US" altLang="ja-JP" sz="2000" dirty="0" smtClean="0"/>
              <a:t>Short-term (2 weeks) study trip</a:t>
            </a:r>
          </a:p>
          <a:p>
            <a:pPr hangingPunct="0"/>
            <a:r>
              <a:rPr lang="en-US" altLang="ja-JP" sz="2000" dirty="0" smtClean="0"/>
              <a:t>3 months intensive course in China       </a:t>
            </a:r>
          </a:p>
          <a:p>
            <a:pPr hangingPunct="0">
              <a:buNone/>
            </a:pPr>
            <a:r>
              <a:rPr lang="ja-JP" altLang="en-US" sz="2000" dirty="0" smtClean="0"/>
              <a:t> ⇒　</a:t>
            </a:r>
            <a:r>
              <a:rPr lang="en-US" altLang="ja-JP" sz="2000" dirty="0" smtClean="0"/>
              <a:t>a unique combination of formal relations and informal  networks at the transnational local level </a:t>
            </a:r>
          </a:p>
          <a:p>
            <a:pPr hangingPunct="0">
              <a:buNone/>
            </a:pPr>
            <a:r>
              <a:rPr lang="en-US" altLang="ja-JP" sz="2000" dirty="0" smtClean="0"/>
              <a:t>  Chinese volunteers cooperate for “designing syllabi and advising the department of Chinese studies”(UAI) </a:t>
            </a:r>
          </a:p>
          <a:p>
            <a:pPr hangingPunct="0"/>
            <a:r>
              <a:rPr lang="en-US" altLang="ja-JP" sz="2000" dirty="0" smtClean="0"/>
              <a:t>Chinese Director, primarily for administrative mission </a:t>
            </a:r>
          </a:p>
          <a:p>
            <a:pPr hangingPunct="0"/>
            <a:r>
              <a:rPr lang="en-US" altLang="ja-JP" sz="2000" dirty="0" smtClean="0"/>
              <a:t>Volunteers, mostly fresh from graduate school or graduate students of Master’s program for one year, to prepare for a thesis </a:t>
            </a:r>
          </a:p>
          <a:p>
            <a:pPr hangingPunct="0">
              <a:buFont typeface="Arial" pitchFamily="34" charset="0"/>
              <a:buChar char="•"/>
            </a:pPr>
            <a:r>
              <a:rPr lang="en-US" altLang="ja-JP" sz="1600" dirty="0" smtClean="0"/>
              <a:t> they  attend an  intensive </a:t>
            </a:r>
            <a:r>
              <a:rPr lang="en-US" altLang="ja-JP" sz="1600" dirty="0" err="1" smtClean="0"/>
              <a:t>Hanban</a:t>
            </a:r>
            <a:r>
              <a:rPr lang="en-US" altLang="ja-JP" sz="1600" dirty="0" smtClean="0"/>
              <a:t> training for five-eight weeks and learned linguistics, education skills, Chinese culture, Indonesian language, etc. </a:t>
            </a:r>
          </a:p>
          <a:p>
            <a:pPr hangingPunct="0">
              <a:buFont typeface="Arial" pitchFamily="34" charset="0"/>
              <a:buChar char="•"/>
            </a:pPr>
            <a:r>
              <a:rPr lang="en-US" altLang="ja-JP" sz="1600" dirty="0" smtClean="0"/>
              <a:t>They  must submit a report  to </a:t>
            </a:r>
            <a:r>
              <a:rPr lang="en-US" altLang="ja-JP" sz="1600" dirty="0" err="1" smtClean="0"/>
              <a:t>Hanban</a:t>
            </a:r>
            <a:r>
              <a:rPr lang="en-US" altLang="ja-JP" sz="1600" dirty="0" smtClean="0"/>
              <a:t> every 3 months  on  their daily activities, the physical condition of the class rooms, etc.   </a:t>
            </a:r>
          </a:p>
          <a:p>
            <a:pPr hangingPunct="0">
              <a:buNone/>
            </a:pPr>
            <a:r>
              <a:rPr lang="en-US" altLang="ja-JP" sz="2000" dirty="0" smtClean="0"/>
              <a:t> </a:t>
            </a:r>
            <a:endParaRPr lang="ja-JP" altLang="ja-JP" sz="20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21</a:t>
            </a:fld>
            <a:endParaRPr kumimoji="1" lang="ja-JP" altLang="en-US"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60648"/>
            <a:ext cx="7890080" cy="504056"/>
          </a:xfrm>
        </p:spPr>
        <p:txBody>
          <a:bodyPr>
            <a:normAutofit fontScale="90000"/>
          </a:bodyPr>
          <a:lstStyle/>
          <a:p>
            <a:r>
              <a:rPr kumimoji="1" lang="en-US" altLang="ja-JP" sz="2800" dirty="0" smtClean="0">
                <a:solidFill>
                  <a:schemeClr val="tx1"/>
                </a:solidFill>
              </a:rPr>
              <a:t>In Comparison with other ASEAN Countries </a:t>
            </a:r>
            <a:endParaRPr kumimoji="1" lang="ja-JP" altLang="en-US" sz="2800" dirty="0">
              <a:solidFill>
                <a:schemeClr val="tx1"/>
              </a:solidFill>
            </a:endParaRPr>
          </a:p>
        </p:txBody>
      </p:sp>
      <p:sp>
        <p:nvSpPr>
          <p:cNvPr id="3" name="コンテンツ プレースホルダ 2"/>
          <p:cNvSpPr>
            <a:spLocks noGrp="1"/>
          </p:cNvSpPr>
          <p:nvPr>
            <p:ph idx="1"/>
          </p:nvPr>
        </p:nvSpPr>
        <p:spPr>
          <a:xfrm>
            <a:off x="971600" y="836712"/>
            <a:ext cx="7962088" cy="5544616"/>
          </a:xfrm>
        </p:spPr>
        <p:txBody>
          <a:bodyPr>
            <a:noAutofit/>
          </a:bodyPr>
          <a:lstStyle/>
          <a:p>
            <a:pPr>
              <a:buNone/>
            </a:pPr>
            <a:r>
              <a:rPr lang="en-US" altLang="ja-JP" sz="1800" b="1" dirty="0" smtClean="0"/>
              <a:t>Confucius Institute at Royal Academy of Cambodia (CIRAC)</a:t>
            </a:r>
          </a:p>
          <a:p>
            <a:r>
              <a:rPr lang="en-US" altLang="ja-JP" sz="1800" dirty="0" smtClean="0"/>
              <a:t>under direct supervision of the Council of Ministers of Cambodia, the most powerful agency in Cambodia. </a:t>
            </a:r>
          </a:p>
          <a:p>
            <a:r>
              <a:rPr lang="en-US" altLang="ja-JP" sz="1800" dirty="0" smtClean="0"/>
              <a:t>Its branches have increased from one headquarter in 2009 to 25 in 2016. Each branch is located at local universities, schools or institutions as cooperating partners.  </a:t>
            </a:r>
          </a:p>
          <a:p>
            <a:r>
              <a:rPr lang="en-US" altLang="ja-JP" sz="1800" dirty="0" smtClean="0"/>
              <a:t>CIRAC has signed the </a:t>
            </a:r>
            <a:r>
              <a:rPr lang="en-US" altLang="ja-JP" sz="1800" dirty="0" err="1" smtClean="0"/>
              <a:t>MoU</a:t>
            </a:r>
            <a:r>
              <a:rPr lang="en-US" altLang="ja-JP" sz="1800" dirty="0" smtClean="0"/>
              <a:t> to establish CIRAC Chinese Language Training Class with the Cambodian Assembly and Senate. </a:t>
            </a:r>
          </a:p>
          <a:p>
            <a:r>
              <a:rPr lang="en-US" altLang="ja-JP" sz="1800" dirty="0" smtClean="0"/>
              <a:t>CIRAC opened another branch at military school. </a:t>
            </a:r>
          </a:p>
          <a:p>
            <a:r>
              <a:rPr lang="en-US" altLang="ja-JP" sz="1800" dirty="0" smtClean="0"/>
              <a:t>the number of students rapidly jumped to about 3,000,  number of students enrolling CIRAC classes about ten thousand in 2015  </a:t>
            </a:r>
          </a:p>
          <a:p>
            <a:r>
              <a:rPr lang="en-US" altLang="ja-JP" sz="1800" dirty="0" smtClean="0"/>
              <a:t>CIRAC is providing scholarship to Cambodian students to study in China. </a:t>
            </a:r>
          </a:p>
          <a:p>
            <a:r>
              <a:rPr lang="en-US" altLang="ja-JP" sz="1800" dirty="0" smtClean="0"/>
              <a:t>CIRAC  uses many means of advertisement including multi-media, social network, and direct contact.  The Chinese embassy launched a local radio station, “Cambodian-Chinese Friendship Radio”,  and CIRAC is working with this radio to promote Chinese culture and CIRAC program. </a:t>
            </a:r>
            <a:endParaRPr lang="ja-JP" altLang="ja-JP" sz="1800" dirty="0" smtClean="0"/>
          </a:p>
          <a:p>
            <a:endParaRPr kumimoji="1" lang="ja-JP" altLang="en-US" sz="18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22</a:t>
            </a:fld>
            <a:endParaRPr kumimoji="1" lang="ja-JP" altLang="en-US" b="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88640"/>
            <a:ext cx="8244408" cy="607640"/>
          </a:xfrm>
        </p:spPr>
        <p:txBody>
          <a:bodyPr>
            <a:noAutofit/>
          </a:bodyPr>
          <a:lstStyle/>
          <a:p>
            <a:r>
              <a:rPr lang="en-US" altLang="ja-JP" sz="2400" b="1" dirty="0" smtClean="0">
                <a:solidFill>
                  <a:schemeClr val="tx1"/>
                </a:solidFill>
              </a:rPr>
              <a:t> </a:t>
            </a:r>
            <a:r>
              <a:rPr lang="en-US" altLang="ja-JP" sz="2800" b="1" dirty="0" smtClean="0">
                <a:solidFill>
                  <a:schemeClr val="tx1"/>
                </a:solidFill>
                <a:effectLst/>
              </a:rPr>
              <a:t>3) Contents of Education provided by PBMs </a:t>
            </a:r>
            <a:endParaRPr kumimoji="1" lang="ja-JP" altLang="en-US" sz="2800" b="1" dirty="0">
              <a:solidFill>
                <a:schemeClr val="tx1"/>
              </a:solidFill>
              <a:effectLst/>
            </a:endParaRPr>
          </a:p>
        </p:txBody>
      </p:sp>
      <p:sp>
        <p:nvSpPr>
          <p:cNvPr id="3" name="コンテンツ プレースホルダ 2"/>
          <p:cNvSpPr>
            <a:spLocks noGrp="1"/>
          </p:cNvSpPr>
          <p:nvPr>
            <p:ph idx="1"/>
          </p:nvPr>
        </p:nvSpPr>
        <p:spPr>
          <a:xfrm>
            <a:off x="971600" y="1052736"/>
            <a:ext cx="7776864" cy="5544616"/>
          </a:xfrm>
        </p:spPr>
        <p:txBody>
          <a:bodyPr>
            <a:normAutofit fontScale="62500" lnSpcReduction="20000"/>
          </a:bodyPr>
          <a:lstStyle/>
          <a:p>
            <a:r>
              <a:rPr lang="en-US" altLang="ja-JP" dirty="0" smtClean="0"/>
              <a:t>40 - 50 student /year,  Students from other courses, such as economics, take the Chinese as a second language. More than “one thousand students are now enrolled in courses coordinated by PBM,”  as there are two options, English or Chinese, for a second language at UNTAN.</a:t>
            </a:r>
            <a:endParaRPr lang="ja-JP" altLang="ja-JP" dirty="0" smtClean="0"/>
          </a:p>
          <a:p>
            <a:endParaRPr lang="en-US" altLang="ja-JP" dirty="0" smtClean="0"/>
          </a:p>
          <a:p>
            <a:r>
              <a:rPr lang="en-US" altLang="ja-JP" dirty="0" smtClean="0"/>
              <a:t>the traditional culture such as traditional dance, music, Chinese art, Tai Chi, Chinese cuisine, Chinese songs, and calligraphy.    (practice of writing “Peace” ”I love China” etc.  ). </a:t>
            </a:r>
          </a:p>
          <a:p>
            <a:endParaRPr lang="en-US" altLang="ja-JP" dirty="0" smtClean="0"/>
          </a:p>
          <a:p>
            <a:r>
              <a:rPr lang="en-US" altLang="ja-JP" dirty="0" smtClean="0"/>
              <a:t>No materials of the contemporary Chinese dramas, movies  the four CIs Indonesia. </a:t>
            </a:r>
          </a:p>
          <a:p>
            <a:r>
              <a:rPr lang="en-US" altLang="ja-JP" dirty="0" smtClean="0"/>
              <a:t>there is a large map of China in a room, and it simply clarifies the China’s claim of the South China Sea (Nine-dash Line). </a:t>
            </a:r>
          </a:p>
          <a:p>
            <a:endParaRPr lang="en-US" altLang="ja-JP" dirty="0" smtClean="0"/>
          </a:p>
          <a:p>
            <a:r>
              <a:rPr lang="en-US" altLang="ja-JP" dirty="0" smtClean="0"/>
              <a:t>In general, the major focus of Chinese cultural used for its public diplomacy is an ancient civilization, not a modern popular culture, and China emphasize that Chinese civilization is widely shared with Southeast Asia for centuries. </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23</a:t>
            </a:fld>
            <a:endParaRPr kumimoji="1" lang="ja-JP" altLang="en-US"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 4" descr="CI 13279057_title0h.jpg"/>
          <p:cNvPicPr>
            <a:picLocks noGrp="1" noChangeAspect="1"/>
          </p:cNvPicPr>
          <p:nvPr>
            <p:ph idx="1"/>
          </p:nvPr>
        </p:nvPicPr>
        <p:blipFill>
          <a:blip r:embed="rId2" cstate="print"/>
          <a:stretch>
            <a:fillRect/>
          </a:stretch>
        </p:blipFill>
        <p:spPr>
          <a:xfrm>
            <a:off x="611560" y="476672"/>
            <a:ext cx="4104456" cy="2603653"/>
          </a:xfrm>
        </p:spPr>
      </p:pic>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sp>
        <p:nvSpPr>
          <p:cNvPr id="7" name="正方形/長方形 6"/>
          <p:cNvSpPr/>
          <p:nvPr/>
        </p:nvSpPr>
        <p:spPr>
          <a:xfrm>
            <a:off x="4788024" y="764704"/>
            <a:ext cx="4032448" cy="707886"/>
          </a:xfrm>
          <a:prstGeom prst="rect">
            <a:avLst/>
          </a:prstGeom>
        </p:spPr>
        <p:txBody>
          <a:bodyPr wrap="square">
            <a:spAutoFit/>
          </a:bodyPr>
          <a:lstStyle/>
          <a:p>
            <a:r>
              <a:rPr lang="en-US" altLang="ja-JP" sz="2000" dirty="0" smtClean="0"/>
              <a:t>Confucius Institute at </a:t>
            </a:r>
            <a:r>
              <a:rPr lang="en-US" altLang="ja-JP" sz="2000" dirty="0" err="1" smtClean="0"/>
              <a:t>Phuket</a:t>
            </a:r>
            <a:r>
              <a:rPr lang="en-US" altLang="ja-JP" sz="2000" dirty="0" smtClean="0"/>
              <a:t>, Prince of </a:t>
            </a:r>
            <a:r>
              <a:rPr lang="en-US" altLang="ja-JP" sz="2000" dirty="0" err="1" smtClean="0"/>
              <a:t>Songkla</a:t>
            </a:r>
            <a:r>
              <a:rPr lang="en-US" altLang="ja-JP" sz="2000" dirty="0" smtClean="0"/>
              <a:t> University</a:t>
            </a:r>
            <a:endParaRPr lang="ja-JP" altLang="en-US" sz="2000" dirty="0"/>
          </a:p>
        </p:txBody>
      </p:sp>
      <p:pic>
        <p:nvPicPr>
          <p:cNvPr id="1026" name="Picture 2" descr="C:\Users\Motoko\Pictures\13388252_title0h.jpg"/>
          <p:cNvPicPr>
            <a:picLocks noChangeAspect="1" noChangeArrowheads="1"/>
          </p:cNvPicPr>
          <p:nvPr/>
        </p:nvPicPr>
        <p:blipFill>
          <a:blip r:embed="rId3" cstate="print"/>
          <a:srcRect/>
          <a:stretch>
            <a:fillRect/>
          </a:stretch>
        </p:blipFill>
        <p:spPr bwMode="auto">
          <a:xfrm>
            <a:off x="3995937" y="3789040"/>
            <a:ext cx="4959822" cy="244827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274638"/>
            <a:ext cx="7818072" cy="418058"/>
          </a:xfrm>
        </p:spPr>
        <p:txBody>
          <a:bodyPr>
            <a:normAutofit fontScale="90000"/>
          </a:bodyPr>
          <a:lstStyle/>
          <a:p>
            <a:r>
              <a:rPr kumimoji="1" lang="en-US" altLang="ja-JP" sz="2800" b="1" dirty="0" smtClean="0">
                <a:solidFill>
                  <a:schemeClr val="tx1"/>
                </a:solidFill>
                <a:effectLst/>
              </a:rPr>
              <a:t> Extra-curricular activities  </a:t>
            </a:r>
            <a:endParaRPr kumimoji="1" lang="ja-JP" altLang="en-US" sz="2800" b="1" dirty="0">
              <a:solidFill>
                <a:schemeClr val="tx1"/>
              </a:solidFill>
              <a:effectLst/>
            </a:endParaRPr>
          </a:p>
        </p:txBody>
      </p:sp>
      <p:sp>
        <p:nvSpPr>
          <p:cNvPr id="3" name="コンテンツ プレースホルダ 2"/>
          <p:cNvSpPr>
            <a:spLocks noGrp="1"/>
          </p:cNvSpPr>
          <p:nvPr>
            <p:ph idx="1"/>
          </p:nvPr>
        </p:nvSpPr>
        <p:spPr>
          <a:xfrm>
            <a:off x="1043608" y="764704"/>
            <a:ext cx="7890080" cy="5483696"/>
          </a:xfrm>
        </p:spPr>
        <p:txBody>
          <a:bodyPr>
            <a:normAutofit fontScale="62500" lnSpcReduction="20000"/>
          </a:bodyPr>
          <a:lstStyle/>
          <a:p>
            <a:pPr hangingPunct="0"/>
            <a:r>
              <a:rPr lang="en-US" altLang="ja-JP" dirty="0" smtClean="0"/>
              <a:t>actively committed with multi-purpose missions; </a:t>
            </a:r>
          </a:p>
          <a:p>
            <a:pPr hangingPunct="0">
              <a:buNone/>
            </a:pPr>
            <a:r>
              <a:rPr lang="en-US" altLang="ja-JP" dirty="0" smtClean="0"/>
              <a:t> </a:t>
            </a:r>
            <a:endParaRPr lang="ja-JP" altLang="ja-JP" dirty="0" smtClean="0"/>
          </a:p>
          <a:p>
            <a:pPr hangingPunct="0"/>
            <a:r>
              <a:rPr lang="en-US" altLang="ja-JP" dirty="0" smtClean="0"/>
              <a:t>teach at other universities, teach for pilots, flight attendants, medical doctors, civil servants such as police officers, Indonesian Navy or Immigration officers (PBM-UNESA) </a:t>
            </a:r>
          </a:p>
          <a:p>
            <a:pPr hangingPunct="0"/>
            <a:endParaRPr lang="en-US" altLang="ja-JP" dirty="0" smtClean="0"/>
          </a:p>
          <a:p>
            <a:pPr hangingPunct="0"/>
            <a:r>
              <a:rPr lang="en-US" altLang="ja-JP" dirty="0" smtClean="0"/>
              <a:t>two private companies, which were the joint ventures of Chinese and Indonesian companies (Pontianak) </a:t>
            </a:r>
          </a:p>
          <a:p>
            <a:pPr hangingPunct="0"/>
            <a:endParaRPr lang="en-US" altLang="ja-JP" dirty="0" smtClean="0"/>
          </a:p>
          <a:p>
            <a:pPr hangingPunct="0">
              <a:buNone/>
            </a:pPr>
            <a:r>
              <a:rPr lang="ja-JP" altLang="en-US" dirty="0" smtClean="0"/>
              <a:t>⇒</a:t>
            </a:r>
            <a:r>
              <a:rPr lang="en-US" altLang="ja-JP" dirty="0" smtClean="0"/>
              <a:t> </a:t>
            </a:r>
            <a:r>
              <a:rPr lang="ja-JP" altLang="en-US" dirty="0" smtClean="0"/>
              <a:t>　</a:t>
            </a:r>
            <a:r>
              <a:rPr lang="en-US" altLang="ja-JP" dirty="0" smtClean="0"/>
              <a:t>state institutions such as the Ministry of Defense, Defense university (Malaysia) , state agencies (Cambodia) , if they are asked.  </a:t>
            </a:r>
          </a:p>
          <a:p>
            <a:pPr hangingPunct="0">
              <a:buNone/>
            </a:pPr>
            <a:endParaRPr lang="en-US" altLang="ja-JP" dirty="0" smtClean="0"/>
          </a:p>
          <a:p>
            <a:pPr hangingPunct="0">
              <a:buNone/>
            </a:pPr>
            <a:r>
              <a:rPr lang="ja-JP" altLang="en-US" dirty="0" smtClean="0"/>
              <a:t>⇒　</a:t>
            </a:r>
            <a:r>
              <a:rPr lang="en-US" altLang="ja-JP" dirty="0" smtClean="0"/>
              <a:t>‘Confucius Institute of Maritime Silk Road’ at </a:t>
            </a:r>
            <a:r>
              <a:rPr lang="en-US" altLang="ja-JP" dirty="0" err="1" smtClean="0"/>
              <a:t>Dhurakij</a:t>
            </a:r>
            <a:r>
              <a:rPr lang="en-US" altLang="ja-JP" dirty="0" smtClean="0"/>
              <a:t> Pundit University inaugurated in 2015, more than 26 agencies have shown interest in establishing partnerships with the CI of Maritime Silk Road and a senior Buddhist monk greatly supported it.  </a:t>
            </a:r>
            <a:endParaRPr lang="ja-JP" altLang="ja-JP"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25</a:t>
            </a:fld>
            <a:endParaRPr kumimoji="1" lang="ja-JP" altLang="en-US" b="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0"/>
            <a:ext cx="7818072" cy="548680"/>
          </a:xfrm>
        </p:spPr>
        <p:txBody>
          <a:bodyPr>
            <a:noAutofit/>
          </a:bodyPr>
          <a:lstStyle/>
          <a:p>
            <a:r>
              <a:rPr kumimoji="1" lang="en-US" altLang="ja-JP" sz="2800" b="1" dirty="0" smtClean="0">
                <a:solidFill>
                  <a:schemeClr val="tx1"/>
                </a:solidFill>
                <a:effectLst/>
              </a:rPr>
              <a:t>Social activities </a:t>
            </a:r>
            <a:endParaRPr kumimoji="1" lang="ja-JP" altLang="en-US" sz="2800" b="1" dirty="0">
              <a:solidFill>
                <a:schemeClr val="tx1"/>
              </a:solidFill>
              <a:effectLst/>
            </a:endParaRPr>
          </a:p>
        </p:txBody>
      </p:sp>
      <p:sp>
        <p:nvSpPr>
          <p:cNvPr id="3" name="コンテンツ プレースホルダ 2"/>
          <p:cNvSpPr>
            <a:spLocks noGrp="1"/>
          </p:cNvSpPr>
          <p:nvPr>
            <p:ph idx="1"/>
          </p:nvPr>
        </p:nvSpPr>
        <p:spPr>
          <a:xfrm>
            <a:off x="899592" y="548680"/>
            <a:ext cx="7962088" cy="5904656"/>
          </a:xfrm>
        </p:spPr>
        <p:txBody>
          <a:bodyPr>
            <a:noAutofit/>
          </a:bodyPr>
          <a:lstStyle/>
          <a:p>
            <a:r>
              <a:rPr lang="en-US" altLang="ja-JP" sz="1600" dirty="0" smtClean="0"/>
              <a:t> </a:t>
            </a:r>
            <a:r>
              <a:rPr lang="en-US" altLang="ja-JP" sz="1800" dirty="0" smtClean="0"/>
              <a:t>The Mandarin education program of </a:t>
            </a:r>
            <a:r>
              <a:rPr lang="en-US" altLang="ja-JP" sz="1800" smtClean="0"/>
              <a:t>UNESA  </a:t>
            </a:r>
            <a:r>
              <a:rPr lang="en-US" altLang="ja-JP" sz="1800" smtClean="0">
                <a:solidFill>
                  <a:srgbClr val="FF0000"/>
                </a:solidFill>
              </a:rPr>
              <a:t>holds</a:t>
            </a:r>
            <a:r>
              <a:rPr lang="en-US" altLang="ja-JP" sz="1800" smtClean="0"/>
              <a:t> </a:t>
            </a:r>
            <a:r>
              <a:rPr lang="en-US" altLang="ja-JP" sz="1800" dirty="0" smtClean="0"/>
              <a:t>a Mandarin National Seminar every year since 2011, financially supported by </a:t>
            </a:r>
            <a:r>
              <a:rPr lang="en-US" altLang="ja-JP" sz="1800" dirty="0" err="1" smtClean="0"/>
              <a:t>Hanban</a:t>
            </a:r>
            <a:r>
              <a:rPr lang="en-US" altLang="ja-JP" sz="1800" dirty="0" smtClean="0"/>
              <a:t> .</a:t>
            </a:r>
          </a:p>
          <a:p>
            <a:pPr>
              <a:buNone/>
            </a:pPr>
            <a:r>
              <a:rPr lang="ja-JP" altLang="en-US" sz="1800" dirty="0" smtClean="0"/>
              <a:t>   ⇒</a:t>
            </a:r>
            <a:r>
              <a:rPr lang="en-US" altLang="ja-JP" sz="1800" dirty="0" smtClean="0"/>
              <a:t> Most topics relate to Chinese language education,  but some topics are related to Chinese culture or literature.</a:t>
            </a:r>
          </a:p>
          <a:p>
            <a:endParaRPr lang="en-US" altLang="ja-JP" sz="1800" dirty="0" smtClean="0"/>
          </a:p>
          <a:p>
            <a:r>
              <a:rPr lang="en-US" altLang="ja-JP" sz="1800" dirty="0" smtClean="0"/>
              <a:t>The PBM in Surabaya has created new Chinese courses for students from University of </a:t>
            </a:r>
            <a:r>
              <a:rPr lang="en-US" altLang="ja-JP" sz="1800" dirty="0" err="1" smtClean="0"/>
              <a:t>Airlangga</a:t>
            </a:r>
            <a:r>
              <a:rPr lang="en-US" altLang="ja-JP" sz="1800" dirty="0" smtClean="0"/>
              <a:t> and University of 17 August 1945 . </a:t>
            </a:r>
          </a:p>
          <a:p>
            <a:r>
              <a:rPr lang="en-US" altLang="ja-JP" sz="1800" dirty="0" smtClean="0"/>
              <a:t>There are 20 to 30 students in a class, and the total number of students from these two universities exceeds 300 to 340. </a:t>
            </a:r>
          </a:p>
          <a:p>
            <a:endParaRPr lang="en-US" altLang="ja-JP" sz="1800" dirty="0" smtClean="0"/>
          </a:p>
          <a:p>
            <a:r>
              <a:rPr lang="en-US" altLang="ja-JP" sz="1800" dirty="0" smtClean="0"/>
              <a:t>Premier </a:t>
            </a:r>
            <a:r>
              <a:rPr lang="en-US" altLang="ja-JP" sz="1800" dirty="0" err="1" smtClean="0"/>
              <a:t>Weng</a:t>
            </a:r>
            <a:r>
              <a:rPr lang="en-US" altLang="ja-JP" sz="1800" dirty="0" smtClean="0"/>
              <a:t> </a:t>
            </a:r>
            <a:r>
              <a:rPr lang="en-US" altLang="ja-JP" sz="1800" dirty="0" err="1" smtClean="0"/>
              <a:t>Jibao</a:t>
            </a:r>
            <a:r>
              <a:rPr lang="en-US" altLang="ja-JP" sz="1800" dirty="0" smtClean="0"/>
              <a:t> visited Jakarta in April 2011, he visited UAI </a:t>
            </a:r>
          </a:p>
          <a:p>
            <a:r>
              <a:rPr lang="en-US" altLang="ja-JP" sz="1800" dirty="0" smtClean="0"/>
              <a:t>President Xi Jinping visited Jakarta in October 2013, students from UAI participated in an official welcome event </a:t>
            </a:r>
          </a:p>
          <a:p>
            <a:endParaRPr lang="en-US" altLang="ja-JP" sz="1800" dirty="0" smtClean="0"/>
          </a:p>
          <a:p>
            <a:r>
              <a:rPr lang="en-US" altLang="ja-JP" sz="1800" dirty="0" smtClean="0"/>
              <a:t>limited relations with the local Chinese-  Indonesian associations / business groups/media  </a:t>
            </a:r>
            <a:r>
              <a:rPr lang="ja-JP" altLang="en-US" sz="1800" dirty="0" smtClean="0"/>
              <a:t>⇒　</a:t>
            </a:r>
            <a:r>
              <a:rPr lang="en-US" altLang="ja-JP" sz="1800" dirty="0" smtClean="0"/>
              <a:t>Ethnic Chinese nationals are not the main targets</a:t>
            </a:r>
            <a:r>
              <a:rPr lang="ja-JP" altLang="en-US" sz="1800" dirty="0" smtClean="0"/>
              <a:t>　</a:t>
            </a:r>
            <a:r>
              <a:rPr lang="en-US" altLang="ja-JP" sz="1800" dirty="0" smtClean="0"/>
              <a:t>in the cases of Indonesia and Malaysia. </a:t>
            </a:r>
          </a:p>
          <a:p>
            <a:pPr>
              <a:buNone/>
            </a:pPr>
            <a:r>
              <a:rPr lang="ja-JP" altLang="en-US" sz="1800" dirty="0" smtClean="0"/>
              <a:t>　　</a:t>
            </a:r>
            <a:endParaRPr kumimoji="1" lang="ja-JP" altLang="en-US" sz="1800" dirty="0"/>
          </a:p>
        </p:txBody>
      </p:sp>
      <p:sp>
        <p:nvSpPr>
          <p:cNvPr id="4" name="スライド番号プレースホルダ 3"/>
          <p:cNvSpPr>
            <a:spLocks noGrp="1"/>
          </p:cNvSpPr>
          <p:nvPr>
            <p:ph type="sldNum" sz="quarter" idx="12"/>
          </p:nvPr>
        </p:nvSpPr>
        <p:spPr>
          <a:xfrm>
            <a:off x="8388424" y="6309320"/>
            <a:ext cx="504056" cy="288032"/>
          </a:xfrm>
        </p:spPr>
        <p:txBody>
          <a:bodyPr/>
          <a:lstStyle/>
          <a:p>
            <a:fld id="{D2D8002D-B5B0-4BAC-B1F6-782DDCCE6D9C}" type="slidenum">
              <a:rPr kumimoji="1" lang="ja-JP" altLang="en-US" b="1" smtClean="0">
                <a:solidFill>
                  <a:schemeClr val="tx1"/>
                </a:solidFill>
              </a:rPr>
              <a:pPr/>
              <a:t>26</a:t>
            </a:fld>
            <a:endParaRPr kumimoji="1" lang="ja-JP" altLang="en-US" b="1"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74638"/>
            <a:ext cx="7962088" cy="562074"/>
          </a:xfrm>
        </p:spPr>
        <p:txBody>
          <a:bodyPr>
            <a:normAutofit/>
          </a:bodyPr>
          <a:lstStyle/>
          <a:p>
            <a:r>
              <a:rPr kumimoji="1" lang="en-US" altLang="ja-JP" sz="2800" b="1" dirty="0" smtClean="0">
                <a:solidFill>
                  <a:schemeClr val="tx1"/>
                </a:solidFill>
                <a:effectLst/>
              </a:rPr>
              <a:t>Merits of </a:t>
            </a:r>
            <a:r>
              <a:rPr lang="en-US" altLang="ja-JP" sz="2800" b="1" dirty="0" smtClean="0">
                <a:solidFill>
                  <a:schemeClr val="tx1"/>
                </a:solidFill>
                <a:effectLst/>
              </a:rPr>
              <a:t>studying at PBM </a:t>
            </a:r>
            <a:endParaRPr kumimoji="1" lang="ja-JP" altLang="en-US" sz="2800" b="1" dirty="0">
              <a:solidFill>
                <a:schemeClr val="tx1"/>
              </a:solidFill>
              <a:effectLst/>
            </a:endParaRPr>
          </a:p>
        </p:txBody>
      </p:sp>
      <p:sp>
        <p:nvSpPr>
          <p:cNvPr id="3" name="コンテンツ プレースホルダ 2"/>
          <p:cNvSpPr>
            <a:spLocks noGrp="1"/>
          </p:cNvSpPr>
          <p:nvPr>
            <p:ph idx="1"/>
          </p:nvPr>
        </p:nvSpPr>
        <p:spPr>
          <a:xfrm>
            <a:off x="971600" y="980728"/>
            <a:ext cx="7962088" cy="5267672"/>
          </a:xfrm>
        </p:spPr>
        <p:txBody>
          <a:bodyPr>
            <a:normAutofit/>
          </a:bodyPr>
          <a:lstStyle/>
          <a:p>
            <a:r>
              <a:rPr lang="en-US" altLang="ja-JP" sz="2400" dirty="0" smtClean="0"/>
              <a:t>there are two incentives for studying at PBM:</a:t>
            </a:r>
          </a:p>
          <a:p>
            <a:r>
              <a:rPr lang="en-US" altLang="ja-JP" sz="2400" dirty="0" smtClean="0"/>
              <a:t>opportunity to study Chinese with native speakers</a:t>
            </a:r>
            <a:r>
              <a:rPr lang="ja-JP" altLang="en-US" sz="2400" dirty="0" smtClean="0"/>
              <a:t>　</a:t>
            </a:r>
            <a:endParaRPr lang="en-US" altLang="ja-JP" sz="2400" dirty="0" smtClean="0"/>
          </a:p>
          <a:p>
            <a:r>
              <a:rPr lang="en-US" altLang="ja-JP" sz="2400" dirty="0" smtClean="0"/>
              <a:t>opportunity to obtain scholarships to study in China. </a:t>
            </a:r>
          </a:p>
          <a:p>
            <a:r>
              <a:rPr lang="ja-JP" altLang="en-US" sz="2400" dirty="0" smtClean="0"/>
              <a:t>　</a:t>
            </a:r>
            <a:r>
              <a:rPr lang="en-US" altLang="ja-JP" sz="2400" dirty="0" smtClean="0"/>
              <a:t>Application for the scholarships from </a:t>
            </a:r>
            <a:r>
              <a:rPr lang="en-US" altLang="ja-JP" sz="2400" dirty="0" err="1" smtClean="0"/>
              <a:t>Hanban</a:t>
            </a:r>
            <a:r>
              <a:rPr lang="en-US" altLang="ja-JP" sz="2400" dirty="0" smtClean="0"/>
              <a:t>,   </a:t>
            </a:r>
          </a:p>
          <a:p>
            <a:r>
              <a:rPr lang="ja-JP" altLang="en-US" sz="2400" dirty="0" smtClean="0"/>
              <a:t>　</a:t>
            </a:r>
            <a:r>
              <a:rPr lang="en-US" altLang="ja-JP" sz="2400" dirty="0" smtClean="0"/>
              <a:t>recommendation from PBM is needed, particularly  for one year or two-year master’s program </a:t>
            </a:r>
          </a:p>
          <a:p>
            <a:endParaRPr lang="en-US" altLang="ja-JP" sz="2400" dirty="0" smtClean="0"/>
          </a:p>
          <a:p>
            <a:r>
              <a:rPr lang="en-US" altLang="ja-JP" sz="2400" dirty="0" smtClean="0"/>
              <a:t>However, if there are other scholarship options for studying in China, applicants could cancel their PBM applications, as in the cases in Surabaya </a:t>
            </a:r>
            <a:endParaRPr kumimoji="1" lang="ja-JP" altLang="en-US" sz="24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27</a:t>
            </a:fld>
            <a:endParaRPr kumimoji="1" lang="ja-JP" altLang="en-US" b="1"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16632"/>
            <a:ext cx="7962088" cy="1512168"/>
          </a:xfrm>
        </p:spPr>
        <p:txBody>
          <a:bodyPr>
            <a:noAutofit/>
          </a:bodyPr>
          <a:lstStyle/>
          <a:p>
            <a:r>
              <a:rPr lang="en-US" altLang="ja-JP" sz="2800" dirty="0" smtClean="0">
                <a:solidFill>
                  <a:schemeClr val="tx1"/>
                </a:solidFill>
                <a:effectLst/>
              </a:rPr>
              <a:t>limited interactive</a:t>
            </a:r>
            <a:r>
              <a:rPr lang="ja-JP" altLang="en-US" sz="2800" dirty="0" smtClean="0">
                <a:solidFill>
                  <a:schemeClr val="tx1"/>
                </a:solidFill>
                <a:effectLst/>
              </a:rPr>
              <a:t> </a:t>
            </a:r>
            <a:r>
              <a:rPr lang="en-US" altLang="ja-JP" sz="2800" dirty="0" smtClean="0">
                <a:solidFill>
                  <a:schemeClr val="tx1"/>
                </a:solidFill>
                <a:effectLst/>
              </a:rPr>
              <a:t>relations with the local ethnic</a:t>
            </a:r>
            <a:r>
              <a:rPr lang="ja-JP" altLang="en-US" sz="2800" dirty="0" smtClean="0">
                <a:solidFill>
                  <a:schemeClr val="tx1"/>
                </a:solidFill>
                <a:effectLst/>
              </a:rPr>
              <a:t> </a:t>
            </a:r>
            <a:r>
              <a:rPr lang="en-US" altLang="ja-JP" sz="2800" dirty="0" smtClean="0">
                <a:solidFill>
                  <a:schemeClr val="tx1"/>
                </a:solidFill>
                <a:effectLst/>
              </a:rPr>
              <a:t>Chinese-Indonesian associations / business groups/media </a:t>
            </a:r>
            <a:endParaRPr kumimoji="1" lang="ja-JP" altLang="en-US" sz="2800" dirty="0">
              <a:solidFill>
                <a:schemeClr val="tx1"/>
              </a:solidFill>
              <a:effectLst/>
            </a:endParaRPr>
          </a:p>
        </p:txBody>
      </p:sp>
      <p:sp>
        <p:nvSpPr>
          <p:cNvPr id="3" name="コンテンツ プレースホルダー 2"/>
          <p:cNvSpPr>
            <a:spLocks noGrp="1"/>
          </p:cNvSpPr>
          <p:nvPr>
            <p:ph idx="1"/>
          </p:nvPr>
        </p:nvSpPr>
        <p:spPr>
          <a:xfrm>
            <a:off x="899592" y="692696"/>
            <a:ext cx="8034096" cy="5832648"/>
          </a:xfrm>
        </p:spPr>
        <p:txBody>
          <a:bodyPr>
            <a:normAutofit lnSpcReduction="10000"/>
          </a:bodyPr>
          <a:lstStyle/>
          <a:p>
            <a:pPr>
              <a:buNone/>
            </a:pPr>
            <a:r>
              <a:rPr lang="en-US" altLang="ja-JP" dirty="0" smtClean="0"/>
              <a:t>  </a:t>
            </a:r>
            <a:r>
              <a:rPr lang="ja-JP" altLang="en-US" dirty="0" smtClean="0"/>
              <a:t> </a:t>
            </a:r>
            <a:endParaRPr lang="en-US" altLang="ja-JP" dirty="0" smtClean="0"/>
          </a:p>
          <a:p>
            <a:endParaRPr lang="ja-JP" altLang="en-US" dirty="0"/>
          </a:p>
          <a:p>
            <a:r>
              <a:rPr lang="en-US" altLang="ja-JP" sz="2000" dirty="0" smtClean="0"/>
              <a:t>In West Kalimantan, the Chinese daily, </a:t>
            </a:r>
            <a:r>
              <a:rPr lang="en-US" altLang="ja-JP" sz="2000" i="1" dirty="0" smtClean="0"/>
              <a:t>Kun Dian </a:t>
            </a:r>
            <a:r>
              <a:rPr lang="en-US" altLang="ja-JP" sz="2000" i="1" dirty="0" err="1" smtClean="0"/>
              <a:t>Ri</a:t>
            </a:r>
            <a:r>
              <a:rPr lang="en-US" altLang="ja-JP" sz="2000" i="1" dirty="0" smtClean="0"/>
              <a:t> </a:t>
            </a:r>
            <a:r>
              <a:rPr lang="en-US" altLang="ja-JP" sz="2000" i="1" dirty="0" err="1" smtClean="0"/>
              <a:t>Bao</a:t>
            </a:r>
            <a:r>
              <a:rPr lang="en-US" altLang="ja-JP" sz="2000" dirty="0" smtClean="0"/>
              <a:t>, frequently covers the activities of PBM in Pontianak and in other areas of West Kalimantan, partly due to the personal relations between the President of the Chinese daily, </a:t>
            </a:r>
            <a:r>
              <a:rPr lang="en-US" altLang="ja-JP" sz="2000" dirty="0" err="1" smtClean="0"/>
              <a:t>Yosef</a:t>
            </a:r>
            <a:r>
              <a:rPr lang="en-US" altLang="ja-JP" sz="2000" dirty="0" smtClean="0"/>
              <a:t> </a:t>
            </a:r>
            <a:r>
              <a:rPr lang="en-US" altLang="ja-JP" sz="2000" dirty="0" err="1" smtClean="0"/>
              <a:t>Setiawan</a:t>
            </a:r>
            <a:r>
              <a:rPr lang="en-US" altLang="ja-JP" sz="2000" dirty="0" smtClean="0"/>
              <a:t>, and the PBM Indonesian director of UNTAN. </a:t>
            </a:r>
          </a:p>
          <a:p>
            <a:endParaRPr kumimoji="1" lang="en-US" altLang="ja-JP" sz="2000" dirty="0" smtClean="0"/>
          </a:p>
          <a:p>
            <a:r>
              <a:rPr lang="en-US" altLang="ja-JP" sz="2000" dirty="0" smtClean="0"/>
              <a:t>The </a:t>
            </a:r>
            <a:r>
              <a:rPr lang="en-US" altLang="ja-JP" sz="2000" i="1" dirty="0" err="1" smtClean="0"/>
              <a:t>Jawa</a:t>
            </a:r>
            <a:r>
              <a:rPr lang="en-US" altLang="ja-JP" sz="2000" i="1" dirty="0" smtClean="0"/>
              <a:t> Pos </a:t>
            </a:r>
            <a:r>
              <a:rPr lang="en-US" altLang="ja-JP" sz="2000" dirty="0" smtClean="0"/>
              <a:t>Group, including </a:t>
            </a:r>
            <a:r>
              <a:rPr lang="en-US" altLang="ja-JP" sz="2000" dirty="0" err="1" smtClean="0"/>
              <a:t>Jawa</a:t>
            </a:r>
            <a:r>
              <a:rPr lang="en-US" altLang="ja-JP" sz="2000" dirty="0" smtClean="0"/>
              <a:t> Pos Television, usually advertises PBM activities in Surabaya, often free of charge. The </a:t>
            </a:r>
          </a:p>
          <a:p>
            <a:r>
              <a:rPr lang="en-US" altLang="ja-JP" sz="2000" dirty="0" smtClean="0"/>
              <a:t>PBM seems to cautiously avoid close relations with local Chinese organizations that appeal politically or explicitly Confucius identity. </a:t>
            </a:r>
          </a:p>
          <a:p>
            <a:r>
              <a:rPr lang="en-US" altLang="ja-JP" sz="2000" dirty="0" smtClean="0"/>
              <a:t>One of such organizations in West Kalimantan, High Council on Confucianism (MATAKIN*) </a:t>
            </a:r>
            <a:r>
              <a:rPr lang="en-US" altLang="ja-JP" sz="2000" dirty="0" err="1" smtClean="0"/>
              <a:t>criticizies</a:t>
            </a:r>
            <a:r>
              <a:rPr lang="en-US" altLang="ja-JP" sz="2000" dirty="0" smtClean="0"/>
              <a:t> that the PBM has shown no interest in teaching Confucianism in the curriculum, making use of the name of Confucius </a:t>
            </a:r>
          </a:p>
          <a:p>
            <a:pPr>
              <a:buNone/>
            </a:pPr>
            <a:r>
              <a:rPr lang="en-US" altLang="ja-JP" sz="2000" dirty="0" smtClean="0"/>
              <a:t>       *</a:t>
            </a:r>
            <a:r>
              <a:rPr lang="en-US" altLang="ja-JP" sz="2000" dirty="0" err="1" smtClean="0"/>
              <a:t>Majelis</a:t>
            </a:r>
            <a:r>
              <a:rPr lang="en-US" altLang="ja-JP" sz="2000" dirty="0" smtClean="0"/>
              <a:t> </a:t>
            </a:r>
            <a:r>
              <a:rPr lang="en-US" altLang="ja-JP" sz="2000" dirty="0" err="1" smtClean="0"/>
              <a:t>Tinggi</a:t>
            </a:r>
            <a:r>
              <a:rPr lang="en-US" altLang="ja-JP" sz="2000" dirty="0" smtClean="0"/>
              <a:t> Agama </a:t>
            </a:r>
            <a:r>
              <a:rPr lang="en-US" altLang="ja-JP" sz="2000" dirty="0" err="1" smtClean="0"/>
              <a:t>Konfuchu</a:t>
            </a:r>
            <a:r>
              <a:rPr lang="en-US" altLang="ja-JP" sz="2000" dirty="0" smtClean="0"/>
              <a:t> Indonesia. </a:t>
            </a:r>
            <a:endParaRPr lang="ja-JP" altLang="ja-JP" sz="2000" dirty="0" smtClean="0"/>
          </a:p>
          <a:p>
            <a:endParaRPr kumimoji="1" lang="ja-JP" altLang="en-US" sz="20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b="1" smtClean="0">
                <a:solidFill>
                  <a:schemeClr val="tx1"/>
                </a:solidFill>
              </a:rPr>
              <a:pPr/>
              <a:t>28</a:t>
            </a:fld>
            <a:endParaRPr kumimoji="1" lang="ja-JP" altLang="en-US" b="1" dirty="0">
              <a:solidFill>
                <a:schemeClr val="tx1"/>
              </a:solidFill>
            </a:endParaRPr>
          </a:p>
        </p:txBody>
      </p:sp>
    </p:spTree>
    <p:extLst>
      <p:ext uri="{BB962C8B-B14F-4D97-AF65-F5344CB8AC3E}">
        <p14:creationId xmlns:p14="http://schemas.microsoft.com/office/powerpoint/2010/main" xmlns="" val="104905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3960440" cy="490066"/>
          </a:xfrm>
        </p:spPr>
        <p:txBody>
          <a:bodyPr>
            <a:noAutofit/>
          </a:bodyPr>
          <a:lstStyle/>
          <a:p>
            <a:r>
              <a:rPr kumimoji="1" lang="en-US" altLang="ja-JP" sz="2400" dirty="0" smtClean="0">
                <a:solidFill>
                  <a:schemeClr val="tx1"/>
                </a:solidFill>
                <a:effectLst/>
              </a:rPr>
              <a:t>Taman Mini National Park </a:t>
            </a:r>
            <a:endParaRPr kumimoji="1" lang="ja-JP" altLang="en-US" sz="2400" dirty="0">
              <a:solidFill>
                <a:schemeClr val="tx1"/>
              </a:solidFill>
              <a:effectLst/>
            </a:endParaRPr>
          </a:p>
        </p:txBody>
      </p:sp>
      <p:pic>
        <p:nvPicPr>
          <p:cNvPr id="1026" name="Picture 2" descr="C:\Users\NEC-PCuser\Pictures\2014-08-10\DSCN0571.JPG"/>
          <p:cNvPicPr>
            <a:picLocks noGrp="1" noChangeAspect="1" noChangeArrowheads="1"/>
          </p:cNvPicPr>
          <p:nvPr>
            <p:ph idx="1"/>
          </p:nvPr>
        </p:nvPicPr>
        <p:blipFill>
          <a:blip r:embed="rId2" cstate="print"/>
          <a:stretch>
            <a:fillRect/>
          </a:stretch>
        </p:blipFill>
        <p:spPr bwMode="auto">
          <a:xfrm>
            <a:off x="5490070" y="4077071"/>
            <a:ext cx="3042369" cy="2281777"/>
          </a:xfrm>
          <a:prstGeom prst="rect">
            <a:avLst/>
          </a:prstGeom>
          <a:noFill/>
        </p:spPr>
      </p:pic>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29</a:t>
            </a:fld>
            <a:endParaRPr kumimoji="1" lang="ja-JP" altLang="en-US" b="1" dirty="0">
              <a:solidFill>
                <a:schemeClr val="tx1"/>
              </a:solidFill>
            </a:endParaRPr>
          </a:p>
        </p:txBody>
      </p:sp>
      <p:pic>
        <p:nvPicPr>
          <p:cNvPr id="7" name="Picture 2" descr="C:\Users\NEC-PCuser\Pictures\2014-08-10\DSCN0569.JPG"/>
          <p:cNvPicPr>
            <a:picLocks noChangeAspect="1" noChangeArrowheads="1"/>
          </p:cNvPicPr>
          <p:nvPr/>
        </p:nvPicPr>
        <p:blipFill>
          <a:blip r:embed="rId3" cstate="print"/>
          <a:srcRect/>
          <a:stretch>
            <a:fillRect/>
          </a:stretch>
        </p:blipFill>
        <p:spPr bwMode="auto">
          <a:xfrm>
            <a:off x="395536" y="764704"/>
            <a:ext cx="2202790" cy="3096344"/>
          </a:xfrm>
          <a:prstGeom prst="rect">
            <a:avLst/>
          </a:prstGeom>
          <a:noFill/>
        </p:spPr>
      </p:pic>
      <p:pic>
        <p:nvPicPr>
          <p:cNvPr id="6" name="Picture 3" descr="C:\Users\NEC-PCuser\Pictures\2014-08-10\DSCN0570.JPG"/>
          <p:cNvPicPr>
            <a:picLocks noChangeAspect="1" noChangeArrowheads="1"/>
          </p:cNvPicPr>
          <p:nvPr/>
        </p:nvPicPr>
        <p:blipFill>
          <a:blip r:embed="rId4" cstate="print"/>
          <a:srcRect/>
          <a:stretch>
            <a:fillRect/>
          </a:stretch>
        </p:blipFill>
        <p:spPr bwMode="auto">
          <a:xfrm>
            <a:off x="323528" y="3956273"/>
            <a:ext cx="4680520" cy="2660600"/>
          </a:xfrm>
          <a:prstGeom prst="rect">
            <a:avLst/>
          </a:prstGeom>
          <a:noFill/>
        </p:spPr>
      </p:pic>
      <p:sp>
        <p:nvSpPr>
          <p:cNvPr id="9" name="正方形/長方形 8"/>
          <p:cNvSpPr/>
          <p:nvPr/>
        </p:nvSpPr>
        <p:spPr>
          <a:xfrm>
            <a:off x="2771800" y="980728"/>
            <a:ext cx="6192688" cy="2985433"/>
          </a:xfrm>
          <a:prstGeom prst="rect">
            <a:avLst/>
          </a:prstGeom>
        </p:spPr>
        <p:txBody>
          <a:bodyPr wrap="square">
            <a:spAutoFit/>
          </a:bodyPr>
          <a:lstStyle/>
          <a:p>
            <a:pPr>
              <a:buNone/>
            </a:pPr>
            <a:r>
              <a:rPr lang="en-US" altLang="ja-JP" sz="2000" dirty="0" smtClean="0"/>
              <a:t>Chinese culture inside Indonesian society and scholarships through the nation-wide Chinese –Indonesian associations  </a:t>
            </a:r>
          </a:p>
          <a:p>
            <a:pPr>
              <a:buNone/>
            </a:pPr>
            <a:r>
              <a:rPr lang="en-US" altLang="ja-JP" sz="2000" dirty="0"/>
              <a:t> </a:t>
            </a:r>
            <a:r>
              <a:rPr lang="en-US" altLang="ja-JP" sz="2000" dirty="0" smtClean="0"/>
              <a:t>    </a:t>
            </a:r>
            <a:r>
              <a:rPr lang="en-US" altLang="ja-JP" dirty="0" err="1" smtClean="0"/>
              <a:t>Paguyuban</a:t>
            </a:r>
            <a:r>
              <a:rPr lang="en-US" altLang="ja-JP" dirty="0" smtClean="0"/>
              <a:t> </a:t>
            </a:r>
            <a:r>
              <a:rPr lang="en-US" altLang="ja-JP" dirty="0" err="1" smtClean="0"/>
              <a:t>Sosial</a:t>
            </a:r>
            <a:r>
              <a:rPr lang="en-US" altLang="ja-JP" dirty="0" smtClean="0"/>
              <a:t> </a:t>
            </a:r>
            <a:r>
              <a:rPr lang="en-US" altLang="ja-JP" dirty="0" err="1" smtClean="0"/>
              <a:t>Marga</a:t>
            </a:r>
            <a:r>
              <a:rPr lang="en-US" altLang="ja-JP" dirty="0" smtClean="0"/>
              <a:t> T.I (PSMTI)  </a:t>
            </a:r>
          </a:p>
          <a:p>
            <a:pPr>
              <a:buNone/>
            </a:pPr>
            <a:r>
              <a:rPr lang="en-US" altLang="ja-JP" dirty="0" smtClean="0"/>
              <a:t>     1998. 9 . Branch offices in 30 provinces</a:t>
            </a:r>
          </a:p>
          <a:p>
            <a:r>
              <a:rPr lang="en-US" altLang="ja-JP" dirty="0" smtClean="0"/>
              <a:t>   </a:t>
            </a:r>
          </a:p>
          <a:p>
            <a:r>
              <a:rPr lang="en-US" altLang="ja-JP" dirty="0" smtClean="0"/>
              <a:t>      INTI, 1999.4    </a:t>
            </a:r>
            <a:r>
              <a:rPr lang="ja-JP" altLang="en-US" dirty="0" smtClean="0"/>
              <a:t> </a:t>
            </a:r>
            <a:r>
              <a:rPr lang="en-US" altLang="ja-JP" dirty="0" smtClean="0"/>
              <a:t>19 branch offices </a:t>
            </a:r>
          </a:p>
          <a:p>
            <a:pPr>
              <a:buNone/>
            </a:pPr>
            <a:r>
              <a:rPr lang="en-US" altLang="ja-JP" dirty="0" smtClean="0"/>
              <a:t>      </a:t>
            </a:r>
            <a:r>
              <a:rPr lang="en-US" altLang="ja-JP" dirty="0" err="1" smtClean="0"/>
              <a:t>Pemuda</a:t>
            </a:r>
            <a:r>
              <a:rPr lang="en-US" altLang="ja-JP" dirty="0" smtClean="0"/>
              <a:t> INTI .</a:t>
            </a:r>
          </a:p>
          <a:p>
            <a:pPr>
              <a:buNone/>
            </a:pPr>
            <a:endParaRPr lang="en-US" altLang="ja-JP" dirty="0" smtClean="0"/>
          </a:p>
          <a:p>
            <a:pPr>
              <a:buNone/>
            </a:pPr>
            <a:r>
              <a:rPr lang="en-US" altLang="ja-JP" dirty="0" smtClean="0"/>
              <a:t>And other local private </a:t>
            </a:r>
            <a:r>
              <a:rPr lang="en-US" altLang="ja-JP" dirty="0" err="1" smtClean="0"/>
              <a:t>schools,private</a:t>
            </a:r>
            <a:r>
              <a:rPr lang="en-US" altLang="ja-JP" dirty="0" smtClean="0"/>
              <a:t> universities  </a:t>
            </a: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99592" y="260648"/>
            <a:ext cx="7992888" cy="6264696"/>
          </a:xfrm>
        </p:spPr>
        <p:txBody>
          <a:bodyPr>
            <a:normAutofit fontScale="62500" lnSpcReduction="20000"/>
          </a:bodyPr>
          <a:lstStyle/>
          <a:p>
            <a:pPr>
              <a:buNone/>
            </a:pPr>
            <a:r>
              <a:rPr lang="en-US" altLang="ja-JP" sz="3800" b="1" dirty="0" smtClean="0"/>
              <a:t>China’s Public Diplomacy in ASEAN Countries   </a:t>
            </a:r>
          </a:p>
          <a:p>
            <a:pPr>
              <a:buNone/>
            </a:pPr>
            <a:r>
              <a:rPr lang="en-US" altLang="ja-JP" sz="2900" dirty="0" smtClean="0"/>
              <a:t>                    </a:t>
            </a:r>
            <a:r>
              <a:rPr lang="ja-JP" altLang="en-US" sz="2900" dirty="0" smtClean="0"/>
              <a:t>　　　　　　　　　　　　</a:t>
            </a:r>
            <a:r>
              <a:rPr lang="en-US" altLang="ja-JP" sz="2900" dirty="0" smtClean="0"/>
              <a:t> </a:t>
            </a:r>
            <a:r>
              <a:rPr lang="ja-JP" altLang="en-US" sz="2900" dirty="0" smtClean="0"/>
              <a:t>　　</a:t>
            </a:r>
            <a:r>
              <a:rPr lang="en-US" altLang="ja-JP" sz="2900" dirty="0" smtClean="0"/>
              <a:t>JSPS FY 2013-2015 </a:t>
            </a:r>
          </a:p>
          <a:p>
            <a:pPr>
              <a:buNone/>
            </a:pPr>
            <a:endParaRPr lang="en-US" altLang="ja-JP" sz="2900" dirty="0" smtClean="0"/>
          </a:p>
          <a:p>
            <a:pPr>
              <a:buNone/>
            </a:pPr>
            <a:r>
              <a:rPr lang="en-US" altLang="ja-JP" b="1" dirty="0" smtClean="0"/>
              <a:t>Introduction   Motoko Shuto (University of Tsukuba) </a:t>
            </a:r>
            <a:endParaRPr lang="ja-JP" altLang="ja-JP" b="1" dirty="0" smtClean="0"/>
          </a:p>
          <a:p>
            <a:pPr>
              <a:buNone/>
            </a:pPr>
            <a:endParaRPr lang="en-US" altLang="ja-JP" b="1" dirty="0" smtClean="0"/>
          </a:p>
          <a:p>
            <a:pPr>
              <a:buNone/>
            </a:pPr>
            <a:r>
              <a:rPr lang="en-US" altLang="ja-JP" b="1" dirty="0" smtClean="0"/>
              <a:t>Part I  </a:t>
            </a:r>
            <a:endParaRPr lang="ja-JP" altLang="ja-JP" b="1" dirty="0" smtClean="0"/>
          </a:p>
          <a:p>
            <a:pPr>
              <a:buNone/>
            </a:pPr>
            <a:r>
              <a:rPr lang="ja-JP" altLang="en-US" b="1" dirty="0" smtClean="0"/>
              <a:t>　</a:t>
            </a:r>
            <a:r>
              <a:rPr lang="en-US" altLang="ja-JP" b="1" dirty="0" smtClean="0"/>
              <a:t>1.  China’s Public Diplomacy towards Southeast Asian Nations       </a:t>
            </a:r>
            <a:endParaRPr lang="ja-JP" altLang="ja-JP" b="1" dirty="0" smtClean="0"/>
          </a:p>
          <a:p>
            <a:pPr>
              <a:buNone/>
            </a:pPr>
            <a:r>
              <a:rPr lang="ja-JP" altLang="en-US" b="1" dirty="0" smtClean="0"/>
              <a:t>　</a:t>
            </a:r>
            <a:r>
              <a:rPr lang="en-US" altLang="ja-JP" b="1" dirty="0" smtClean="0"/>
              <a:t>2.   Buying time rather than solving problems? China’s cultural exchange policy for ASEAN       </a:t>
            </a:r>
            <a:endParaRPr lang="ja-JP" altLang="ja-JP" b="1" dirty="0" smtClean="0"/>
          </a:p>
          <a:p>
            <a:pPr>
              <a:buNone/>
            </a:pPr>
            <a:r>
              <a:rPr lang="en-US" altLang="ja-JP" b="1" dirty="0" smtClean="0"/>
              <a:t>Part  II   </a:t>
            </a:r>
            <a:endParaRPr lang="ja-JP" altLang="ja-JP" b="1" dirty="0" smtClean="0"/>
          </a:p>
          <a:p>
            <a:pPr>
              <a:buNone/>
            </a:pPr>
            <a:r>
              <a:rPr lang="en-US" altLang="ja-JP" b="1" dirty="0" smtClean="0"/>
              <a:t> 3.  China’s Public Diplomacy and Perceptions of  China in Indonesia  </a:t>
            </a:r>
            <a:endParaRPr lang="ja-JP" altLang="ja-JP" b="1" dirty="0" smtClean="0"/>
          </a:p>
          <a:p>
            <a:pPr>
              <a:buNone/>
            </a:pPr>
            <a:r>
              <a:rPr lang="en-US" altLang="ja-JP" b="1" dirty="0" smtClean="0"/>
              <a:t> 4.  China’s Public Diplomacy in Malaysia </a:t>
            </a:r>
            <a:endParaRPr lang="ja-JP" altLang="ja-JP" b="1" dirty="0" smtClean="0"/>
          </a:p>
          <a:p>
            <a:pPr>
              <a:buNone/>
            </a:pPr>
            <a:r>
              <a:rPr lang="en-US" altLang="ja-JP" b="1" dirty="0" smtClean="0"/>
              <a:t> 5.  Soft Power and China’s Public Diplomacy in the </a:t>
            </a:r>
          </a:p>
          <a:p>
            <a:pPr>
              <a:buNone/>
            </a:pPr>
            <a:r>
              <a:rPr lang="en-US" altLang="ja-JP" b="1" dirty="0" smtClean="0"/>
              <a:t>        Philippines: Keeping Politics at Bay</a:t>
            </a:r>
            <a:endParaRPr lang="ja-JP" altLang="ja-JP" b="1" dirty="0" smtClean="0"/>
          </a:p>
          <a:p>
            <a:pPr marL="596646" indent="-514350">
              <a:buNone/>
            </a:pPr>
            <a:r>
              <a:rPr lang="en-US" altLang="ja-JP" b="1" dirty="0" smtClean="0"/>
              <a:t> 6. China’s Public Diplomacy through Confucius Institutes in Thailand</a:t>
            </a:r>
            <a:endParaRPr lang="ja-JP" altLang="ja-JP" b="1" dirty="0" smtClean="0"/>
          </a:p>
          <a:p>
            <a:pPr marL="596646" indent="-514350">
              <a:buNone/>
            </a:pPr>
            <a:r>
              <a:rPr lang="ja-JP" altLang="en-US" b="1" dirty="0"/>
              <a:t> </a:t>
            </a:r>
            <a:r>
              <a:rPr lang="en-US" altLang="ja-JP" b="1" dirty="0" smtClean="0"/>
              <a:t>7. China’s Public Diplomacy in Cambodia</a:t>
            </a:r>
            <a:r>
              <a:rPr lang="ja-JP" altLang="ja-JP" b="1" dirty="0" smtClean="0"/>
              <a:t>　 </a:t>
            </a:r>
          </a:p>
          <a:p>
            <a:pPr marL="596646" indent="-514350">
              <a:buNone/>
            </a:pPr>
            <a:r>
              <a:rPr lang="en-US" altLang="ja-JP" b="1" dirty="0" smtClean="0"/>
              <a:t> 8. China’s Public Diplomacy in Vietnam   </a:t>
            </a:r>
            <a:endParaRPr kumimoji="1" lang="ja-JP" altLang="en-US" b="1"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3</a:t>
            </a:fld>
            <a:endParaRPr kumimoji="1" lang="ja-JP" altLang="en-US" b="1"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404664"/>
            <a:ext cx="8028384" cy="1287016"/>
          </a:xfrm>
        </p:spPr>
        <p:txBody>
          <a:bodyPr>
            <a:noAutofit/>
          </a:bodyPr>
          <a:lstStyle/>
          <a:p>
            <a:r>
              <a:rPr lang="en-US" altLang="ja-JP" sz="2400" b="1" dirty="0" err="1" smtClean="0">
                <a:solidFill>
                  <a:schemeClr val="tx1"/>
                </a:solidFill>
                <a:effectLst/>
              </a:rPr>
              <a:t>Pusat</a:t>
            </a:r>
            <a:r>
              <a:rPr lang="en-US" altLang="ja-JP" sz="2400" b="1" dirty="0" smtClean="0">
                <a:solidFill>
                  <a:schemeClr val="tx1"/>
                </a:solidFill>
                <a:effectLst/>
              </a:rPr>
              <a:t> </a:t>
            </a:r>
            <a:r>
              <a:rPr lang="en-US" altLang="ja-JP" sz="2400" b="1" dirty="0" err="1" smtClean="0">
                <a:solidFill>
                  <a:schemeClr val="tx1"/>
                </a:solidFill>
                <a:effectLst/>
              </a:rPr>
              <a:t>Bahasa</a:t>
            </a:r>
            <a:r>
              <a:rPr lang="en-US" altLang="ja-JP" sz="2400" b="1" dirty="0" smtClean="0">
                <a:solidFill>
                  <a:schemeClr val="tx1"/>
                </a:solidFill>
                <a:effectLst/>
              </a:rPr>
              <a:t> Mandarin UM, </a:t>
            </a:r>
            <a:r>
              <a:rPr lang="en-US" altLang="ja-JP" sz="2400" b="1" dirty="0" err="1" smtClean="0">
                <a:solidFill>
                  <a:schemeClr val="tx1"/>
                </a:solidFill>
                <a:effectLst/>
              </a:rPr>
              <a:t>Gelar</a:t>
            </a:r>
            <a:r>
              <a:rPr lang="en-US" altLang="ja-JP" sz="2400" b="1" dirty="0" smtClean="0">
                <a:solidFill>
                  <a:schemeClr val="tx1"/>
                </a:solidFill>
                <a:effectLst/>
              </a:rPr>
              <a:t> </a:t>
            </a:r>
            <a:r>
              <a:rPr lang="en-US" altLang="ja-JP" sz="2400" b="1" dirty="0" err="1" smtClean="0">
                <a:solidFill>
                  <a:schemeClr val="tx1"/>
                </a:solidFill>
                <a:effectLst/>
              </a:rPr>
              <a:t>Pertujukan</a:t>
            </a:r>
            <a:r>
              <a:rPr lang="en-US" altLang="ja-JP" sz="2400" b="1" dirty="0" smtClean="0">
                <a:solidFill>
                  <a:schemeClr val="tx1"/>
                </a:solidFill>
                <a:effectLst/>
              </a:rPr>
              <a:t> </a:t>
            </a:r>
            <a:r>
              <a:rPr lang="en-US" altLang="ja-JP" sz="2400" b="1" dirty="0" err="1" smtClean="0">
                <a:solidFill>
                  <a:schemeClr val="tx1"/>
                </a:solidFill>
                <a:effectLst/>
              </a:rPr>
              <a:t>Kolosal</a:t>
            </a:r>
            <a:r>
              <a:rPr lang="en-US" altLang="ja-JP" sz="2400" b="1" dirty="0" smtClean="0">
                <a:solidFill>
                  <a:schemeClr val="tx1"/>
                </a:solidFill>
                <a:effectLst/>
              </a:rPr>
              <a:t> </a:t>
            </a:r>
            <a:r>
              <a:rPr lang="en-US" altLang="ja-JP" sz="2400" b="1" dirty="0" err="1" smtClean="0">
                <a:solidFill>
                  <a:schemeClr val="tx1"/>
                </a:solidFill>
                <a:effectLst/>
              </a:rPr>
              <a:t>Tiongkok</a:t>
            </a:r>
            <a:r>
              <a:rPr lang="en-US" altLang="ja-JP" sz="2400" b="1" dirty="0" smtClean="0">
                <a:solidFill>
                  <a:schemeClr val="tx1"/>
                </a:solidFill>
                <a:effectLst/>
              </a:rPr>
              <a:t> </a:t>
            </a:r>
            <a:r>
              <a:rPr lang="en-US" altLang="ja-JP" sz="2400" b="1" dirty="0" err="1" smtClean="0">
                <a:solidFill>
                  <a:schemeClr val="tx1"/>
                </a:solidFill>
                <a:effectLst/>
              </a:rPr>
              <a:t>Gemilang</a:t>
            </a:r>
            <a:r>
              <a:rPr lang="en-US" altLang="ja-JP" sz="2800" b="1" dirty="0" smtClean="0">
                <a:effectLst/>
              </a:rPr>
              <a:t/>
            </a:r>
            <a:br>
              <a:rPr lang="en-US" altLang="ja-JP" sz="2800" b="1" dirty="0" smtClean="0">
                <a:effectLst/>
              </a:rPr>
            </a:br>
            <a:r>
              <a:rPr lang="en-US" altLang="ja-JP" sz="1800" b="1" dirty="0" smtClean="0">
                <a:solidFill>
                  <a:schemeClr val="tx2"/>
                </a:solidFill>
                <a:effectLst/>
              </a:rPr>
              <a:t>http://www.um.ac.id/content/page/2/2017/10/pusat-bahasa-mandarin-um-gelar-pertujukan-kolosal-tiongkok-gemilang</a:t>
            </a:r>
            <a:endParaRPr kumimoji="1" lang="ja-JP" altLang="en-US" sz="1800" dirty="0">
              <a:solidFill>
                <a:schemeClr val="tx2"/>
              </a:solidFill>
              <a:effectLst/>
            </a:endParaRPr>
          </a:p>
        </p:txBody>
      </p:sp>
      <p:pic>
        <p:nvPicPr>
          <p:cNvPr id="5" name="コンテンツ プレースホルダ 4" descr="timthumb.jpg"/>
          <p:cNvPicPr>
            <a:picLocks noGrp="1" noChangeAspect="1"/>
          </p:cNvPicPr>
          <p:nvPr>
            <p:ph idx="1"/>
          </p:nvPr>
        </p:nvPicPr>
        <p:blipFill>
          <a:blip r:embed="rId2" cstate="print"/>
          <a:stretch>
            <a:fillRect/>
          </a:stretch>
        </p:blipFill>
        <p:spPr>
          <a:xfrm>
            <a:off x="1207739" y="2276872"/>
            <a:ext cx="7612733" cy="3697415"/>
          </a:xfrm>
        </p:spPr>
      </p:pic>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30</a:t>
            </a:fld>
            <a:endParaRPr kumimoji="1" lang="ja-JP" altLang="en-US" b="1"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188640"/>
            <a:ext cx="8028384" cy="792088"/>
          </a:xfrm>
        </p:spPr>
        <p:txBody>
          <a:bodyPr>
            <a:noAutofit/>
          </a:bodyPr>
          <a:lstStyle/>
          <a:p>
            <a:r>
              <a:rPr lang="en-US" altLang="ja-JP" sz="2000" dirty="0" err="1" smtClean="0">
                <a:solidFill>
                  <a:schemeClr val="tx1"/>
                </a:solidFill>
                <a:effectLst/>
              </a:rPr>
              <a:t>Direktur</a:t>
            </a:r>
            <a:r>
              <a:rPr lang="en-US" altLang="ja-JP" sz="2000" dirty="0" smtClean="0">
                <a:solidFill>
                  <a:schemeClr val="tx1"/>
                </a:solidFill>
                <a:effectLst/>
              </a:rPr>
              <a:t> </a:t>
            </a:r>
            <a:r>
              <a:rPr lang="en-US" altLang="ja-JP" sz="2000" dirty="0" err="1" smtClean="0">
                <a:solidFill>
                  <a:schemeClr val="tx1"/>
                </a:solidFill>
                <a:effectLst/>
              </a:rPr>
              <a:t>Pusat</a:t>
            </a:r>
            <a:r>
              <a:rPr lang="en-US" altLang="ja-JP" sz="2000" dirty="0" smtClean="0">
                <a:solidFill>
                  <a:schemeClr val="tx1"/>
                </a:solidFill>
                <a:effectLst/>
              </a:rPr>
              <a:t> </a:t>
            </a:r>
            <a:r>
              <a:rPr lang="en-US" altLang="ja-JP" sz="2000" dirty="0" err="1" smtClean="0">
                <a:solidFill>
                  <a:schemeClr val="tx1"/>
                </a:solidFill>
                <a:effectLst/>
              </a:rPr>
              <a:t>Bahasa</a:t>
            </a:r>
            <a:r>
              <a:rPr lang="en-US" altLang="ja-JP" sz="2000" dirty="0" smtClean="0">
                <a:solidFill>
                  <a:schemeClr val="tx1"/>
                </a:solidFill>
                <a:effectLst/>
              </a:rPr>
              <a:t> Mandarin UM Prof. Dr. </a:t>
            </a:r>
            <a:r>
              <a:rPr lang="en-US" altLang="ja-JP" sz="2000" dirty="0" err="1" smtClean="0">
                <a:solidFill>
                  <a:schemeClr val="tx1"/>
                </a:solidFill>
                <a:effectLst/>
              </a:rPr>
              <a:t>Yazid</a:t>
            </a:r>
            <a:r>
              <a:rPr lang="en-US" altLang="ja-JP" sz="2000" dirty="0" smtClean="0">
                <a:solidFill>
                  <a:schemeClr val="tx1"/>
                </a:solidFill>
                <a:effectLst/>
              </a:rPr>
              <a:t> </a:t>
            </a:r>
            <a:r>
              <a:rPr lang="en-US" altLang="ja-JP" sz="2000" dirty="0" err="1" smtClean="0">
                <a:solidFill>
                  <a:schemeClr val="tx1"/>
                </a:solidFill>
                <a:effectLst/>
              </a:rPr>
              <a:t>Basthomi</a:t>
            </a:r>
            <a:r>
              <a:rPr lang="en-US" altLang="ja-JP" sz="2000" dirty="0" smtClean="0">
                <a:solidFill>
                  <a:schemeClr val="tx1"/>
                </a:solidFill>
                <a:effectLst/>
              </a:rPr>
              <a:t>, M.A., </a:t>
            </a:r>
            <a:br>
              <a:rPr lang="en-US" altLang="ja-JP" sz="2000" dirty="0" smtClean="0">
                <a:solidFill>
                  <a:schemeClr val="tx1"/>
                </a:solidFill>
                <a:effectLst/>
              </a:rPr>
            </a:br>
            <a:endParaRPr kumimoji="1" lang="ja-JP" altLang="en-US" sz="2000" dirty="0">
              <a:solidFill>
                <a:schemeClr val="tx1"/>
              </a:solidFill>
              <a:effectLst/>
            </a:endParaRPr>
          </a:p>
        </p:txBody>
      </p:sp>
      <p:sp>
        <p:nvSpPr>
          <p:cNvPr id="3" name="コンテンツ プレースホルダ 2"/>
          <p:cNvSpPr>
            <a:spLocks noGrp="1"/>
          </p:cNvSpPr>
          <p:nvPr>
            <p:ph idx="1"/>
          </p:nvPr>
        </p:nvSpPr>
        <p:spPr>
          <a:xfrm>
            <a:off x="1115616" y="908720"/>
            <a:ext cx="7818072" cy="5555704"/>
          </a:xfrm>
        </p:spPr>
        <p:txBody>
          <a:bodyPr>
            <a:normAutofit/>
          </a:bodyPr>
          <a:lstStyle/>
          <a:p>
            <a:r>
              <a:rPr lang="en-US" altLang="ja-JP" sz="2000" dirty="0" smtClean="0"/>
              <a:t>"</a:t>
            </a:r>
            <a:r>
              <a:rPr lang="en-US" altLang="ja-JP" sz="2000" dirty="0" err="1" smtClean="0"/>
              <a:t>Peringatan</a:t>
            </a:r>
            <a:r>
              <a:rPr lang="en-US" altLang="ja-JP" sz="2000" dirty="0" smtClean="0"/>
              <a:t> </a:t>
            </a:r>
            <a:r>
              <a:rPr lang="en-US" altLang="ja-JP" sz="2000" dirty="0" err="1" smtClean="0"/>
              <a:t>berdirinya</a:t>
            </a:r>
            <a:r>
              <a:rPr lang="en-US" altLang="ja-JP" sz="2000" dirty="0" smtClean="0"/>
              <a:t> </a:t>
            </a:r>
            <a:r>
              <a:rPr lang="en-US" altLang="ja-JP" sz="2000" dirty="0" err="1" smtClean="0"/>
              <a:t>Pusat</a:t>
            </a:r>
            <a:r>
              <a:rPr lang="en-US" altLang="ja-JP" sz="2000" dirty="0" smtClean="0"/>
              <a:t> </a:t>
            </a:r>
            <a:r>
              <a:rPr lang="en-US" altLang="ja-JP" sz="2000" dirty="0" err="1" smtClean="0"/>
              <a:t>Bahasa</a:t>
            </a:r>
            <a:r>
              <a:rPr lang="en-US" altLang="ja-JP" sz="2000" dirty="0" smtClean="0"/>
              <a:t> Mandarin UM </a:t>
            </a:r>
            <a:r>
              <a:rPr lang="en-US" altLang="ja-JP" sz="2000" dirty="0" err="1" smtClean="0"/>
              <a:t>ini</a:t>
            </a:r>
            <a:r>
              <a:rPr lang="en-US" altLang="ja-JP" sz="2000" dirty="0" smtClean="0"/>
              <a:t> </a:t>
            </a:r>
            <a:r>
              <a:rPr lang="en-US" altLang="ja-JP" sz="2000" dirty="0" err="1" smtClean="0"/>
              <a:t>menurut</a:t>
            </a:r>
            <a:r>
              <a:rPr lang="en-US" altLang="ja-JP" sz="2000" dirty="0" smtClean="0"/>
              <a:t> </a:t>
            </a:r>
            <a:r>
              <a:rPr lang="en-US" altLang="ja-JP" sz="2000" dirty="0" err="1" smtClean="0"/>
              <a:t>saya</a:t>
            </a:r>
            <a:r>
              <a:rPr lang="en-US" altLang="ja-JP" sz="2000" dirty="0" smtClean="0"/>
              <a:t> </a:t>
            </a:r>
            <a:r>
              <a:rPr lang="en-US" altLang="ja-JP" sz="2000" dirty="0" err="1" smtClean="0"/>
              <a:t>dapat</a:t>
            </a:r>
            <a:r>
              <a:rPr lang="en-US" altLang="ja-JP" sz="2000" dirty="0" smtClean="0"/>
              <a:t> </a:t>
            </a:r>
            <a:r>
              <a:rPr lang="en-US" altLang="ja-JP" sz="2000" dirty="0" err="1" smtClean="0"/>
              <a:t>menjadi</a:t>
            </a:r>
            <a:r>
              <a:rPr lang="en-US" altLang="ja-JP" sz="2000" dirty="0" smtClean="0"/>
              <a:t> </a:t>
            </a:r>
            <a:r>
              <a:rPr lang="en-US" altLang="ja-JP" sz="2000" dirty="0" err="1" smtClean="0"/>
              <a:t>momen</a:t>
            </a:r>
            <a:r>
              <a:rPr lang="en-US" altLang="ja-JP" sz="2000" dirty="0" smtClean="0"/>
              <a:t> </a:t>
            </a:r>
            <a:r>
              <a:rPr lang="en-US" altLang="ja-JP" sz="2000" dirty="0" err="1" smtClean="0"/>
              <a:t>bagi</a:t>
            </a:r>
            <a:r>
              <a:rPr lang="en-US" altLang="ja-JP" sz="2000" dirty="0" smtClean="0"/>
              <a:t> </a:t>
            </a:r>
            <a:r>
              <a:rPr lang="en-US" altLang="ja-JP" sz="2000" dirty="0" err="1" smtClean="0"/>
              <a:t>kita</a:t>
            </a:r>
            <a:r>
              <a:rPr lang="en-US" altLang="ja-JP" sz="2000" dirty="0" smtClean="0"/>
              <a:t> </a:t>
            </a:r>
            <a:r>
              <a:rPr lang="en-US" altLang="ja-JP" sz="2000" dirty="0" err="1" smtClean="0"/>
              <a:t>khususnya</a:t>
            </a:r>
            <a:r>
              <a:rPr lang="en-US" altLang="ja-JP" sz="2000" dirty="0" smtClean="0"/>
              <a:t> </a:t>
            </a:r>
            <a:r>
              <a:rPr lang="en-US" altLang="ja-JP" sz="2000" dirty="0" err="1" smtClean="0"/>
              <a:t>untuk</a:t>
            </a:r>
            <a:r>
              <a:rPr lang="en-US" altLang="ja-JP" sz="2000" dirty="0" smtClean="0"/>
              <a:t> </a:t>
            </a:r>
            <a:r>
              <a:rPr lang="en-US" altLang="ja-JP" sz="2000" dirty="0" err="1" smtClean="0"/>
              <a:t>dapat</a:t>
            </a:r>
            <a:r>
              <a:rPr lang="en-US" altLang="ja-JP" sz="2000" dirty="0" smtClean="0"/>
              <a:t> </a:t>
            </a:r>
            <a:r>
              <a:rPr lang="en-US" altLang="ja-JP" sz="2000" dirty="0" err="1" smtClean="0"/>
              <a:t>membandingkan</a:t>
            </a:r>
            <a:r>
              <a:rPr lang="en-US" altLang="ja-JP" sz="2000" dirty="0" smtClean="0"/>
              <a:t> </a:t>
            </a:r>
            <a:r>
              <a:rPr lang="en-US" altLang="ja-JP" sz="2000" dirty="0" err="1" smtClean="0"/>
              <a:t>dan</a:t>
            </a:r>
            <a:r>
              <a:rPr lang="en-US" altLang="ja-JP" sz="2000" dirty="0" smtClean="0"/>
              <a:t> </a:t>
            </a:r>
            <a:r>
              <a:rPr lang="en-US" altLang="ja-JP" sz="2000" dirty="0" err="1" smtClean="0"/>
              <a:t>belajar</a:t>
            </a:r>
            <a:r>
              <a:rPr lang="en-US" altLang="ja-JP" sz="2000" dirty="0" smtClean="0"/>
              <a:t> </a:t>
            </a:r>
            <a:r>
              <a:rPr lang="en-US" altLang="ja-JP" sz="2000" dirty="0" err="1" smtClean="0"/>
              <a:t>dari</a:t>
            </a:r>
            <a:r>
              <a:rPr lang="en-US" altLang="ja-JP" sz="2000" dirty="0" smtClean="0"/>
              <a:t> </a:t>
            </a:r>
            <a:r>
              <a:rPr lang="en-US" altLang="ja-JP" sz="2000" dirty="0" err="1" smtClean="0"/>
              <a:t>Negeri</a:t>
            </a:r>
            <a:r>
              <a:rPr lang="en-US" altLang="ja-JP" sz="2000" dirty="0" smtClean="0"/>
              <a:t> </a:t>
            </a:r>
            <a:r>
              <a:rPr lang="en-US" altLang="ja-JP" sz="2000" dirty="0" err="1" smtClean="0"/>
              <a:t>Tiongkok</a:t>
            </a:r>
            <a:r>
              <a:rPr lang="en-US" altLang="ja-JP" sz="2000" dirty="0" smtClean="0"/>
              <a:t>, </a:t>
            </a:r>
            <a:r>
              <a:rPr lang="en-US" altLang="ja-JP" sz="2000" dirty="0" err="1" smtClean="0"/>
              <a:t>dimana</a:t>
            </a:r>
            <a:r>
              <a:rPr lang="en-US" altLang="ja-JP" sz="2000" dirty="0" smtClean="0"/>
              <a:t> </a:t>
            </a:r>
            <a:r>
              <a:rPr lang="en-US" altLang="ja-JP" sz="2000" dirty="0" err="1" smtClean="0"/>
              <a:t>saat</a:t>
            </a:r>
            <a:r>
              <a:rPr lang="en-US" altLang="ja-JP" sz="2000" dirty="0" smtClean="0"/>
              <a:t> </a:t>
            </a:r>
            <a:r>
              <a:rPr lang="en-US" altLang="ja-JP" sz="2000" dirty="0" err="1" smtClean="0"/>
              <a:t>ini</a:t>
            </a:r>
            <a:r>
              <a:rPr lang="en-US" altLang="ja-JP" sz="2000" dirty="0" smtClean="0"/>
              <a:t> </a:t>
            </a:r>
            <a:r>
              <a:rPr lang="en-US" altLang="ja-JP" sz="2000" dirty="0" err="1" smtClean="0"/>
              <a:t>Tiongkok</a:t>
            </a:r>
            <a:r>
              <a:rPr lang="en-US" altLang="ja-JP" sz="2000" dirty="0" smtClean="0"/>
              <a:t> </a:t>
            </a:r>
            <a:r>
              <a:rPr lang="en-US" altLang="ja-JP" sz="2000" dirty="0" err="1" smtClean="0"/>
              <a:t>mampu</a:t>
            </a:r>
            <a:r>
              <a:rPr lang="en-US" altLang="ja-JP" sz="2000" dirty="0" smtClean="0"/>
              <a:t> </a:t>
            </a:r>
            <a:r>
              <a:rPr lang="en-US" altLang="ja-JP" sz="2000" dirty="0" err="1" smtClean="0"/>
              <a:t>menjadi</a:t>
            </a:r>
            <a:r>
              <a:rPr lang="en-US" altLang="ja-JP" sz="2000" dirty="0" smtClean="0"/>
              <a:t> </a:t>
            </a:r>
            <a:r>
              <a:rPr lang="en-US" altLang="ja-JP" sz="2000" dirty="0" err="1" smtClean="0"/>
              <a:t>negara</a:t>
            </a:r>
            <a:r>
              <a:rPr lang="en-US" altLang="ja-JP" sz="2000" dirty="0" smtClean="0"/>
              <a:t> </a:t>
            </a:r>
            <a:r>
              <a:rPr lang="en-US" altLang="ja-JP" sz="2000" dirty="0" err="1" smtClean="0"/>
              <a:t>besar</a:t>
            </a:r>
            <a:r>
              <a:rPr lang="en-US" altLang="ja-JP" sz="2000" dirty="0" smtClean="0"/>
              <a:t> </a:t>
            </a:r>
            <a:r>
              <a:rPr lang="en-US" altLang="ja-JP" sz="2000" dirty="0" err="1" smtClean="0"/>
              <a:t>dan</a:t>
            </a:r>
            <a:r>
              <a:rPr lang="en-US" altLang="ja-JP" sz="2000" dirty="0" smtClean="0"/>
              <a:t> </a:t>
            </a:r>
            <a:r>
              <a:rPr lang="en-US" altLang="ja-JP" sz="2000" dirty="0" err="1" smtClean="0"/>
              <a:t>diperhitungkan</a:t>
            </a:r>
            <a:r>
              <a:rPr lang="en-US" altLang="ja-JP" sz="2000" dirty="0" smtClean="0"/>
              <a:t> </a:t>
            </a:r>
            <a:r>
              <a:rPr lang="en-US" altLang="ja-JP" sz="2000" dirty="0" err="1" smtClean="0"/>
              <a:t>dalam</a:t>
            </a:r>
            <a:r>
              <a:rPr lang="en-US" altLang="ja-JP" sz="2000" dirty="0" smtClean="0"/>
              <a:t> </a:t>
            </a:r>
            <a:r>
              <a:rPr lang="en-US" altLang="ja-JP" sz="2000" dirty="0" err="1" smtClean="0"/>
              <a:t>segala</a:t>
            </a:r>
            <a:r>
              <a:rPr lang="en-US" altLang="ja-JP" sz="2000" dirty="0" smtClean="0"/>
              <a:t> </a:t>
            </a:r>
            <a:r>
              <a:rPr lang="en-US" altLang="ja-JP" sz="2000" dirty="0" err="1" smtClean="0"/>
              <a:t>lini</a:t>
            </a:r>
            <a:r>
              <a:rPr lang="en-US" altLang="ja-JP" sz="2000" dirty="0" smtClean="0"/>
              <a:t>. Kita </a:t>
            </a:r>
            <a:r>
              <a:rPr lang="en-US" altLang="ja-JP" sz="2000" dirty="0" err="1" smtClean="0"/>
              <a:t>harus</a:t>
            </a:r>
            <a:r>
              <a:rPr lang="en-US" altLang="ja-JP" sz="2000" dirty="0" smtClean="0"/>
              <a:t> </a:t>
            </a:r>
            <a:r>
              <a:rPr lang="en-US" altLang="ja-JP" sz="2000" dirty="0" err="1" smtClean="0"/>
              <a:t>mampu</a:t>
            </a:r>
            <a:r>
              <a:rPr lang="en-US" altLang="ja-JP" sz="2000" dirty="0" smtClean="0"/>
              <a:t> </a:t>
            </a:r>
            <a:r>
              <a:rPr lang="en-US" altLang="ja-JP" sz="2000" dirty="0" err="1" smtClean="0"/>
              <a:t>berwawasan</a:t>
            </a:r>
            <a:r>
              <a:rPr lang="en-US" altLang="ja-JP" sz="2000" dirty="0" smtClean="0"/>
              <a:t> </a:t>
            </a:r>
            <a:r>
              <a:rPr lang="en-US" altLang="ja-JP" sz="2000" dirty="0" err="1" smtClean="0"/>
              <a:t>comparatif</a:t>
            </a:r>
            <a:r>
              <a:rPr lang="en-US" altLang="ja-JP" sz="2000" dirty="0" smtClean="0"/>
              <a:t> </a:t>
            </a:r>
            <a:r>
              <a:rPr lang="en-US" altLang="ja-JP" sz="2000" dirty="0" err="1" smtClean="0"/>
              <a:t>terhadap</a:t>
            </a:r>
            <a:r>
              <a:rPr lang="en-US" altLang="ja-JP" sz="2000" dirty="0" smtClean="0"/>
              <a:t> </a:t>
            </a:r>
            <a:r>
              <a:rPr lang="en-US" altLang="ja-JP" sz="2000" dirty="0" err="1" smtClean="0"/>
              <a:t>Tiogkok</a:t>
            </a:r>
            <a:r>
              <a:rPr lang="en-US" altLang="ja-JP" sz="2000" dirty="0" smtClean="0"/>
              <a:t> agar </a:t>
            </a:r>
            <a:r>
              <a:rPr lang="en-US" altLang="ja-JP" sz="2000" dirty="0" err="1" smtClean="0"/>
              <a:t>dapat</a:t>
            </a:r>
            <a:r>
              <a:rPr lang="en-US" altLang="ja-JP" sz="2000" dirty="0" smtClean="0"/>
              <a:t> </a:t>
            </a:r>
            <a:r>
              <a:rPr lang="en-US" altLang="ja-JP" sz="2000" dirty="0" err="1" smtClean="0"/>
              <a:t>belajar</a:t>
            </a:r>
            <a:r>
              <a:rPr lang="en-US" altLang="ja-JP" sz="2000" dirty="0" smtClean="0"/>
              <a:t> </a:t>
            </a:r>
            <a:r>
              <a:rPr lang="en-US" altLang="ja-JP" sz="2000" dirty="0" err="1" smtClean="0"/>
              <a:t>mengembangkan</a:t>
            </a:r>
            <a:r>
              <a:rPr lang="en-US" altLang="ja-JP" sz="2000" dirty="0" smtClean="0"/>
              <a:t> </a:t>
            </a:r>
            <a:r>
              <a:rPr lang="en-US" altLang="ja-JP" sz="2000" dirty="0" err="1" smtClean="0"/>
              <a:t>menjadi</a:t>
            </a:r>
            <a:r>
              <a:rPr lang="en-US" altLang="ja-JP" sz="2000" dirty="0" smtClean="0"/>
              <a:t> </a:t>
            </a:r>
            <a:r>
              <a:rPr lang="en-US" altLang="ja-JP" sz="2000" dirty="0" err="1" smtClean="0"/>
              <a:t>negara</a:t>
            </a:r>
            <a:r>
              <a:rPr lang="en-US" altLang="ja-JP" sz="2000" dirty="0" smtClean="0"/>
              <a:t> </a:t>
            </a:r>
            <a:r>
              <a:rPr lang="en-US" altLang="ja-JP" sz="2000" dirty="0" err="1" smtClean="0"/>
              <a:t>besar</a:t>
            </a:r>
            <a:r>
              <a:rPr lang="en-US" altLang="ja-JP" sz="2000" dirty="0" smtClean="0"/>
              <a:t> yang </a:t>
            </a:r>
            <a:r>
              <a:rPr lang="en-US" altLang="ja-JP" sz="2000" dirty="0" err="1" smtClean="0"/>
              <a:t>maju,"ujarnya</a:t>
            </a:r>
            <a:r>
              <a:rPr lang="en-US" altLang="ja-JP" sz="2000" dirty="0" smtClean="0"/>
              <a:t> </a:t>
            </a:r>
            <a:r>
              <a:rPr lang="en-US" altLang="ja-JP" sz="2000" dirty="0" err="1" smtClean="0"/>
              <a:t>saat</a:t>
            </a:r>
            <a:r>
              <a:rPr lang="en-US" altLang="ja-JP" sz="2000" dirty="0" smtClean="0"/>
              <a:t> </a:t>
            </a:r>
            <a:r>
              <a:rPr lang="en-US" altLang="ja-JP" sz="2000" dirty="0" err="1" smtClean="0"/>
              <a:t>memberikan</a:t>
            </a:r>
            <a:r>
              <a:rPr lang="en-US" altLang="ja-JP" sz="2000" dirty="0" smtClean="0"/>
              <a:t> </a:t>
            </a:r>
            <a:r>
              <a:rPr lang="en-US" altLang="ja-JP" sz="2000" dirty="0" err="1" smtClean="0"/>
              <a:t>sambutan</a:t>
            </a:r>
            <a:r>
              <a:rPr lang="en-US" altLang="ja-JP" sz="2000" dirty="0" smtClean="0"/>
              <a:t>.</a:t>
            </a:r>
          </a:p>
          <a:p>
            <a:endParaRPr lang="en-US" altLang="ja-JP" sz="2000" dirty="0" smtClean="0"/>
          </a:p>
          <a:p>
            <a:r>
              <a:rPr lang="en-US" altLang="ja-JP" sz="2000" dirty="0" smtClean="0"/>
              <a:t>"</a:t>
            </a:r>
            <a:r>
              <a:rPr lang="en-US" altLang="ja-JP" sz="2000" dirty="0" err="1" smtClean="0"/>
              <a:t>Momen</a:t>
            </a:r>
            <a:r>
              <a:rPr lang="en-US" altLang="ja-JP" sz="2000" dirty="0" smtClean="0"/>
              <a:t> </a:t>
            </a:r>
            <a:r>
              <a:rPr lang="en-US" altLang="ja-JP" sz="2000" dirty="0" err="1" smtClean="0"/>
              <a:t>ini</a:t>
            </a:r>
            <a:r>
              <a:rPr lang="en-US" altLang="ja-JP" sz="2000" dirty="0" smtClean="0"/>
              <a:t> </a:t>
            </a:r>
            <a:r>
              <a:rPr lang="en-US" altLang="ja-JP" sz="2000" dirty="0" err="1" smtClean="0"/>
              <a:t>selayaknya</a:t>
            </a:r>
            <a:r>
              <a:rPr lang="en-US" altLang="ja-JP" sz="2000" dirty="0" smtClean="0"/>
              <a:t> </a:t>
            </a:r>
            <a:r>
              <a:rPr lang="en-US" altLang="ja-JP" sz="2000" dirty="0" err="1" smtClean="0"/>
              <a:t>dapat</a:t>
            </a:r>
            <a:r>
              <a:rPr lang="en-US" altLang="ja-JP" sz="2000" dirty="0" smtClean="0"/>
              <a:t> </a:t>
            </a:r>
            <a:r>
              <a:rPr lang="en-US" altLang="ja-JP" sz="2000" dirty="0" err="1" smtClean="0"/>
              <a:t>menjadi</a:t>
            </a:r>
            <a:r>
              <a:rPr lang="en-US" altLang="ja-JP" sz="2000" dirty="0" smtClean="0"/>
              <a:t> </a:t>
            </a:r>
            <a:r>
              <a:rPr lang="en-US" altLang="ja-JP" sz="2000" dirty="0" err="1" smtClean="0"/>
              <a:t>daya</a:t>
            </a:r>
            <a:r>
              <a:rPr lang="en-US" altLang="ja-JP" sz="2000" dirty="0" smtClean="0"/>
              <a:t> </a:t>
            </a:r>
            <a:r>
              <a:rPr lang="en-US" altLang="ja-JP" sz="2000" dirty="0" err="1" smtClean="0"/>
              <a:t>dorong</a:t>
            </a:r>
            <a:r>
              <a:rPr lang="en-US" altLang="ja-JP" sz="2000" dirty="0" smtClean="0"/>
              <a:t> </a:t>
            </a:r>
            <a:r>
              <a:rPr lang="en-US" altLang="ja-JP" sz="2000" dirty="0" err="1" smtClean="0"/>
              <a:t>bagi</a:t>
            </a:r>
            <a:r>
              <a:rPr lang="en-US" altLang="ja-JP" sz="2000" dirty="0" smtClean="0"/>
              <a:t> </a:t>
            </a:r>
            <a:r>
              <a:rPr lang="en-US" altLang="ja-JP" sz="2000" dirty="0" err="1" smtClean="0"/>
              <a:t>kita</a:t>
            </a:r>
            <a:r>
              <a:rPr lang="en-US" altLang="ja-JP" sz="2000" dirty="0" smtClean="0"/>
              <a:t> </a:t>
            </a:r>
            <a:r>
              <a:rPr lang="en-US" altLang="ja-JP" sz="2000" dirty="0" err="1" smtClean="0"/>
              <a:t>semua</a:t>
            </a:r>
            <a:r>
              <a:rPr lang="en-US" altLang="ja-JP" sz="2000" dirty="0" smtClean="0"/>
              <a:t>, </a:t>
            </a:r>
            <a:r>
              <a:rPr lang="en-US" altLang="ja-JP" sz="2000" dirty="0" err="1" smtClean="0"/>
              <a:t>khususnya</a:t>
            </a:r>
            <a:r>
              <a:rPr lang="en-US" altLang="ja-JP" sz="2000" dirty="0" smtClean="0"/>
              <a:t> </a:t>
            </a:r>
            <a:r>
              <a:rPr lang="en-US" altLang="ja-JP" sz="2000" dirty="0" err="1" smtClean="0"/>
              <a:t>generasi</a:t>
            </a:r>
            <a:r>
              <a:rPr lang="en-US" altLang="ja-JP" sz="2000" dirty="0" smtClean="0"/>
              <a:t> </a:t>
            </a:r>
            <a:r>
              <a:rPr lang="en-US" altLang="ja-JP" sz="2000" dirty="0" err="1" smtClean="0"/>
              <a:t>muda</a:t>
            </a:r>
            <a:r>
              <a:rPr lang="en-US" altLang="ja-JP" sz="2000" dirty="0" smtClean="0"/>
              <a:t> </a:t>
            </a:r>
            <a:r>
              <a:rPr lang="en-US" altLang="ja-JP" sz="2000" dirty="0" err="1" smtClean="0"/>
              <a:t>untuk</a:t>
            </a:r>
            <a:r>
              <a:rPr lang="en-US" altLang="ja-JP" sz="2000" dirty="0" smtClean="0"/>
              <a:t> </a:t>
            </a:r>
            <a:r>
              <a:rPr lang="en-US" altLang="ja-JP" sz="2000" dirty="0" err="1" smtClean="0"/>
              <a:t>merefleksikan</a:t>
            </a:r>
            <a:r>
              <a:rPr lang="en-US" altLang="ja-JP" sz="2000" dirty="0" smtClean="0"/>
              <a:t> </a:t>
            </a:r>
            <a:r>
              <a:rPr lang="en-US" altLang="ja-JP" sz="2000" dirty="0" err="1" smtClean="0"/>
              <a:t>diri</a:t>
            </a:r>
            <a:r>
              <a:rPr lang="en-US" altLang="ja-JP" sz="2000" dirty="0" smtClean="0"/>
              <a:t> </a:t>
            </a:r>
            <a:r>
              <a:rPr lang="en-US" altLang="ja-JP" sz="2000" dirty="0" err="1" smtClean="0"/>
              <a:t>terhadap</a:t>
            </a:r>
            <a:r>
              <a:rPr lang="en-US" altLang="ja-JP" sz="2000" dirty="0" smtClean="0"/>
              <a:t> </a:t>
            </a:r>
            <a:r>
              <a:rPr lang="en-US" altLang="ja-JP" sz="2000" dirty="0" err="1" smtClean="0"/>
              <a:t>praktek-praktek</a:t>
            </a:r>
            <a:r>
              <a:rPr lang="en-US" altLang="ja-JP" sz="2000" dirty="0" smtClean="0"/>
              <a:t> </a:t>
            </a:r>
            <a:r>
              <a:rPr lang="en-US" altLang="ja-JP" sz="2000" dirty="0" err="1" smtClean="0"/>
              <a:t>kebangsaan</a:t>
            </a:r>
            <a:r>
              <a:rPr lang="en-US" altLang="ja-JP" sz="2000" dirty="0" smtClean="0"/>
              <a:t> </a:t>
            </a:r>
            <a:r>
              <a:rPr lang="en-US" altLang="ja-JP" sz="2000" dirty="0" err="1" smtClean="0"/>
              <a:t>kita</a:t>
            </a:r>
            <a:r>
              <a:rPr lang="en-US" altLang="ja-JP" sz="2000" dirty="0" smtClean="0"/>
              <a:t> </a:t>
            </a:r>
            <a:r>
              <a:rPr lang="en-US" altLang="ja-JP" sz="2000" dirty="0" err="1" smtClean="0"/>
              <a:t>dengan</a:t>
            </a:r>
            <a:r>
              <a:rPr lang="en-US" altLang="ja-JP" sz="2000" dirty="0" smtClean="0"/>
              <a:t> </a:t>
            </a:r>
            <a:r>
              <a:rPr lang="en-US" altLang="ja-JP" sz="2000" dirty="0" err="1" smtClean="0"/>
              <a:t>komparasi</a:t>
            </a:r>
            <a:r>
              <a:rPr lang="en-US" altLang="ja-JP" sz="2000" dirty="0" smtClean="0"/>
              <a:t> </a:t>
            </a:r>
            <a:r>
              <a:rPr lang="en-US" altLang="ja-JP" sz="2000" dirty="0" err="1" smtClean="0"/>
              <a:t>negara</a:t>
            </a:r>
            <a:r>
              <a:rPr lang="en-US" altLang="ja-JP" sz="2000" dirty="0" smtClean="0"/>
              <a:t> </a:t>
            </a:r>
            <a:r>
              <a:rPr lang="en-US" altLang="ja-JP" sz="2000" dirty="0" err="1" smtClean="0"/>
              <a:t>Tiongkok</a:t>
            </a:r>
            <a:r>
              <a:rPr lang="en-US" altLang="ja-JP" sz="2000" dirty="0" smtClean="0"/>
              <a:t> yang </a:t>
            </a:r>
            <a:r>
              <a:rPr lang="en-US" altLang="ja-JP" sz="2000" dirty="0" err="1" smtClean="0"/>
              <a:t>memiliki</a:t>
            </a:r>
            <a:r>
              <a:rPr lang="en-US" altLang="ja-JP" sz="2000" dirty="0" smtClean="0"/>
              <a:t> </a:t>
            </a:r>
            <a:r>
              <a:rPr lang="en-US" altLang="ja-JP" sz="2000" dirty="0" err="1" smtClean="0"/>
              <a:t>ajaran</a:t>
            </a:r>
            <a:r>
              <a:rPr lang="en-US" altLang="ja-JP" sz="2000" dirty="0" smtClean="0"/>
              <a:t> </a:t>
            </a:r>
            <a:r>
              <a:rPr lang="en-US" altLang="ja-JP" sz="2000" dirty="0" err="1" smtClean="0"/>
              <a:t>Confusius</a:t>
            </a:r>
            <a:r>
              <a:rPr lang="en-US" altLang="ja-JP" sz="2000" dirty="0" smtClean="0"/>
              <a:t> </a:t>
            </a:r>
            <a:r>
              <a:rPr lang="en-US" altLang="ja-JP" sz="2000" dirty="0" err="1" smtClean="0"/>
              <a:t>dalam</a:t>
            </a:r>
            <a:r>
              <a:rPr lang="en-US" altLang="ja-JP" sz="2000" dirty="0" smtClean="0"/>
              <a:t> </a:t>
            </a:r>
            <a:r>
              <a:rPr lang="en-US" altLang="ja-JP" sz="2000" dirty="0" err="1" smtClean="0"/>
              <a:t>rangka</a:t>
            </a:r>
            <a:r>
              <a:rPr lang="en-US" altLang="ja-JP" sz="2000" dirty="0" smtClean="0"/>
              <a:t> </a:t>
            </a:r>
            <a:r>
              <a:rPr lang="en-US" altLang="ja-JP" sz="2000" dirty="0" err="1" smtClean="0"/>
              <a:t>membangun</a:t>
            </a:r>
            <a:r>
              <a:rPr lang="en-US" altLang="ja-JP" sz="2000" dirty="0" smtClean="0"/>
              <a:t> </a:t>
            </a:r>
            <a:r>
              <a:rPr lang="en-US" altLang="ja-JP" sz="2000" dirty="0" err="1" smtClean="0"/>
              <a:t>dan</a:t>
            </a:r>
            <a:r>
              <a:rPr lang="en-US" altLang="ja-JP" sz="2000" dirty="0" smtClean="0"/>
              <a:t> </a:t>
            </a:r>
            <a:r>
              <a:rPr lang="en-US" altLang="ja-JP" sz="2000" dirty="0" err="1" smtClean="0"/>
              <a:t>menguatkan</a:t>
            </a:r>
            <a:r>
              <a:rPr lang="en-US" altLang="ja-JP" sz="2000" dirty="0" smtClean="0"/>
              <a:t> </a:t>
            </a:r>
            <a:r>
              <a:rPr lang="en-US" altLang="ja-JP" sz="2000" dirty="0" err="1" smtClean="0"/>
              <a:t>wawasan</a:t>
            </a:r>
            <a:r>
              <a:rPr lang="en-US" altLang="ja-JP" sz="2000" dirty="0" smtClean="0"/>
              <a:t> </a:t>
            </a:r>
            <a:r>
              <a:rPr lang="en-US" altLang="ja-JP" sz="2000" dirty="0" err="1" smtClean="0"/>
              <a:t>kebangsaan</a:t>
            </a:r>
            <a:r>
              <a:rPr lang="en-US" altLang="ja-JP" sz="2000" dirty="0" smtClean="0"/>
              <a:t> </a:t>
            </a:r>
            <a:r>
              <a:rPr lang="en-US" altLang="ja-JP" sz="2000" dirty="0" err="1" smtClean="0"/>
              <a:t>kita</a:t>
            </a:r>
            <a:r>
              <a:rPr lang="en-US" altLang="ja-JP" sz="2000" dirty="0" smtClean="0"/>
              <a:t> </a:t>
            </a:r>
            <a:r>
              <a:rPr lang="en-US" altLang="ja-JP" sz="2000" dirty="0" err="1" smtClean="0"/>
              <a:t>bersama</a:t>
            </a:r>
            <a:r>
              <a:rPr lang="en-US" altLang="ja-JP" sz="2000" dirty="0" smtClean="0"/>
              <a:t> </a:t>
            </a:r>
            <a:r>
              <a:rPr lang="en-US" altLang="ja-JP" sz="2000" dirty="0" err="1" smtClean="0"/>
              <a:t>demi</a:t>
            </a:r>
            <a:r>
              <a:rPr lang="en-US" altLang="ja-JP" sz="2000" dirty="0" smtClean="0"/>
              <a:t> </a:t>
            </a:r>
            <a:r>
              <a:rPr lang="en-US" altLang="ja-JP" sz="2000" dirty="0" err="1" smtClean="0"/>
              <a:t>kemajuan</a:t>
            </a:r>
            <a:r>
              <a:rPr lang="en-US" altLang="ja-JP" sz="2000" dirty="0" smtClean="0"/>
              <a:t> </a:t>
            </a:r>
            <a:r>
              <a:rPr lang="en-US" altLang="ja-JP" sz="2000" dirty="0" err="1" smtClean="0"/>
              <a:t>masyarakat</a:t>
            </a:r>
            <a:r>
              <a:rPr lang="en-US" altLang="ja-JP" sz="2000" dirty="0" smtClean="0"/>
              <a:t> </a:t>
            </a:r>
            <a:r>
              <a:rPr lang="en-US" altLang="ja-JP" sz="2000" dirty="0" err="1" smtClean="0"/>
              <a:t>dan</a:t>
            </a:r>
            <a:r>
              <a:rPr lang="en-US" altLang="ja-JP" sz="2000" dirty="0" smtClean="0"/>
              <a:t> </a:t>
            </a:r>
            <a:r>
              <a:rPr lang="en-US" altLang="ja-JP" sz="2000" dirty="0" err="1" smtClean="0"/>
              <a:t>Bangsa</a:t>
            </a:r>
            <a:r>
              <a:rPr lang="en-US" altLang="ja-JP" sz="2000" dirty="0" smtClean="0"/>
              <a:t> </a:t>
            </a:r>
            <a:r>
              <a:rPr lang="en-US" altLang="ja-JP" sz="2000" dirty="0" err="1" smtClean="0"/>
              <a:t>Indonesia,"harapnya</a:t>
            </a:r>
            <a:r>
              <a:rPr lang="en-US" altLang="ja-JP" sz="2000" dirty="0" smtClean="0"/>
              <a:t>.</a:t>
            </a:r>
          </a:p>
          <a:p>
            <a:endParaRPr lang="en-US" altLang="ja-JP" sz="2000" dirty="0" smtClean="0"/>
          </a:p>
          <a:p>
            <a:r>
              <a:rPr lang="en-US" altLang="ja-JP" sz="1600" dirty="0" smtClean="0"/>
              <a:t>http://www.um.ac.id/content/page/2/2017/09/pusat-bahasa-mandarin-um-selenggarakan-confusius-institute-day-2017</a:t>
            </a:r>
            <a:endParaRPr kumimoji="1" lang="ja-JP" altLang="en-US" sz="16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31</a:t>
            </a:fld>
            <a:endParaRPr kumimoji="1" lang="ja-JP" altLang="en-US"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99592" y="260648"/>
            <a:ext cx="8034096" cy="6044902"/>
          </a:xfrm>
        </p:spPr>
        <p:txBody>
          <a:bodyPr>
            <a:normAutofit fontScale="32500" lnSpcReduction="20000"/>
          </a:bodyPr>
          <a:lstStyle/>
          <a:p>
            <a:pPr marL="596646" indent="-514350">
              <a:lnSpc>
                <a:spcPct val="120000"/>
              </a:lnSpc>
              <a:spcBef>
                <a:spcPts val="0"/>
              </a:spcBef>
              <a:buNone/>
            </a:pPr>
            <a:r>
              <a:rPr lang="en-US" altLang="ja-JP" sz="7000" b="1" dirty="0" smtClean="0">
                <a:latin typeface="+mj-lt"/>
              </a:rPr>
              <a:t>4. </a:t>
            </a:r>
            <a:r>
              <a:rPr lang="ja-JP" altLang="en-US" sz="7000" b="1" dirty="0" smtClean="0">
                <a:latin typeface="+mj-lt"/>
              </a:rPr>
              <a:t>　</a:t>
            </a:r>
            <a:r>
              <a:rPr lang="en-US" altLang="ja-JP" sz="7000" b="1" dirty="0" smtClean="0">
                <a:latin typeface="+mj-lt"/>
              </a:rPr>
              <a:t>Tentative Summary </a:t>
            </a:r>
          </a:p>
          <a:p>
            <a:pPr marL="596646" indent="-514350">
              <a:lnSpc>
                <a:spcPct val="120000"/>
              </a:lnSpc>
              <a:spcBef>
                <a:spcPts val="0"/>
              </a:spcBef>
              <a:buNone/>
            </a:pPr>
            <a:r>
              <a:rPr lang="en-US" altLang="ja-JP" dirty="0" smtClean="0"/>
              <a:t> </a:t>
            </a:r>
          </a:p>
          <a:p>
            <a:pPr marL="596646" indent="-514350">
              <a:lnSpc>
                <a:spcPct val="120000"/>
              </a:lnSpc>
              <a:spcBef>
                <a:spcPts val="0"/>
              </a:spcBef>
              <a:buNone/>
            </a:pPr>
            <a:r>
              <a:rPr lang="en-US" altLang="ja-JP" sz="6200" b="1" dirty="0" smtClean="0"/>
              <a:t>(1)   Can China’s public diplomacy work as China’s “soft power” ?   </a:t>
            </a:r>
            <a:r>
              <a:rPr kumimoji="1" lang="en-US" altLang="ja-JP" sz="6200" b="1" dirty="0" smtClean="0"/>
              <a:t> </a:t>
            </a:r>
          </a:p>
          <a:p>
            <a:pPr>
              <a:lnSpc>
                <a:spcPct val="120000"/>
              </a:lnSpc>
              <a:spcBef>
                <a:spcPts val="0"/>
              </a:spcBef>
            </a:pPr>
            <a:endParaRPr lang="en-US" altLang="ja-JP" sz="5000" dirty="0" smtClean="0"/>
          </a:p>
          <a:p>
            <a:pPr>
              <a:buNone/>
            </a:pPr>
            <a:r>
              <a:rPr lang="en-US" altLang="ja-JP" sz="5500" dirty="0" smtClean="0"/>
              <a:t>1)  The Chinese classes and extracurricular cultural events of CIs are generally well-accepted particularly by the young generation. </a:t>
            </a:r>
          </a:p>
          <a:p>
            <a:endParaRPr lang="en-US" altLang="ja-JP" sz="5500" dirty="0" smtClean="0"/>
          </a:p>
          <a:p>
            <a:pPr>
              <a:buFont typeface="Wingdings" pitchFamily="2" charset="2"/>
              <a:buChar char="p"/>
            </a:pPr>
            <a:r>
              <a:rPr lang="en-US" altLang="ja-JP" sz="5500" dirty="0" smtClean="0"/>
              <a:t> Willingness to learn from China’s economic development </a:t>
            </a:r>
          </a:p>
          <a:p>
            <a:pPr>
              <a:buFont typeface="Wingdings" pitchFamily="2" charset="2"/>
              <a:buChar char="p"/>
            </a:pPr>
            <a:endParaRPr lang="en-US" altLang="ja-JP" sz="5500" dirty="0" smtClean="0"/>
          </a:p>
          <a:p>
            <a:r>
              <a:rPr lang="en-US" altLang="ja-JP" sz="5500" dirty="0" smtClean="0"/>
              <a:t>During the past several years only, graduates from PBM who studied in China the scholarship of China  have returned to Indonesia to teach the Chinese at PBM     </a:t>
            </a:r>
            <a:endParaRPr lang="ja-JP" altLang="ja-JP" sz="5500" dirty="0" smtClean="0"/>
          </a:p>
          <a:p>
            <a:endParaRPr lang="en-US" altLang="ja-JP" sz="5500" dirty="0" smtClean="0"/>
          </a:p>
          <a:p>
            <a:pPr>
              <a:buFont typeface="Wingdings" panose="05000000000000000000" pitchFamily="2" charset="2"/>
              <a:buChar char="p"/>
            </a:pPr>
            <a:r>
              <a:rPr lang="en-US" altLang="ja-JP" sz="5500" dirty="0" smtClean="0"/>
              <a:t>a change of perceptions toward Chinese Indonesians since the 2000s. It is widely held that discrimination against certain ethnic groups should not be allowed in Indonesian democracy </a:t>
            </a:r>
          </a:p>
          <a:p>
            <a:endParaRPr kumimoji="1" lang="en-US" altLang="ja-JP" sz="5500" b="1" dirty="0" smtClean="0"/>
          </a:p>
          <a:p>
            <a:pPr>
              <a:buFont typeface="Wingdings" panose="05000000000000000000" pitchFamily="2" charset="2"/>
              <a:buChar char="p"/>
            </a:pPr>
            <a:r>
              <a:rPr lang="en-US" altLang="ja-JP" sz="5500" dirty="0" smtClean="0"/>
              <a:t>Generational change in Indonesia. The average age of the population is 28. Two of five people were brought up in the post-Suharto era, having no memory of discrimination against Chinese Indonesians during the Suharto era. </a:t>
            </a:r>
          </a:p>
          <a:p>
            <a:endParaRPr kumimoji="1" lang="en-US" altLang="ja-JP" sz="5500" b="1" dirty="0" smtClean="0"/>
          </a:p>
          <a:p>
            <a:endParaRPr lang="en-US" altLang="ja-JP" sz="5500" b="1"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32</a:t>
            </a:fld>
            <a:endParaRPr kumimoji="1" lang="ja-JP" altLang="en-US" b="1"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99592" y="188640"/>
            <a:ext cx="8034096" cy="6059760"/>
          </a:xfrm>
        </p:spPr>
        <p:txBody>
          <a:bodyPr>
            <a:noAutofit/>
          </a:bodyPr>
          <a:lstStyle/>
          <a:p>
            <a:pPr hangingPunct="0">
              <a:buNone/>
            </a:pPr>
            <a:r>
              <a:rPr lang="en-US" altLang="ja-JP" sz="2000" dirty="0" smtClean="0"/>
              <a:t>2) The major factor behind the positive views of PBMs  is linguistic pragmatism  for the purpose of future career development,  not a normative value of soft power. </a:t>
            </a:r>
          </a:p>
          <a:p>
            <a:pPr hangingPunct="0"/>
            <a:r>
              <a:rPr lang="en-US" altLang="ja-JP" sz="2000" dirty="0" smtClean="0"/>
              <a:t>interest in Chinese culture which is selected and provided by CIs as part of Chinese “soft power”  is limited but slightly increasing for the educated Indonesian young generation. </a:t>
            </a:r>
          </a:p>
          <a:p>
            <a:pPr hangingPunct="0"/>
            <a:endParaRPr lang="en-US" altLang="ja-JP" sz="2000" dirty="0" smtClean="0"/>
          </a:p>
          <a:p>
            <a:pPr marL="82296" indent="0">
              <a:buNone/>
            </a:pPr>
            <a:r>
              <a:rPr lang="en-US" altLang="ja-JP" sz="2000" dirty="0" smtClean="0"/>
              <a:t>3)  On the other side, it is difficult to evaluate its impacts, as  </a:t>
            </a:r>
          </a:p>
          <a:p>
            <a:r>
              <a:rPr lang="en-US" altLang="ja-JP" sz="2000" dirty="0" smtClean="0"/>
              <a:t>Chinese culture  has been embedded in the local ethnic Chinese associations  </a:t>
            </a:r>
          </a:p>
          <a:p>
            <a:r>
              <a:rPr lang="en-US" altLang="ja-JP" sz="2000" dirty="0" smtClean="0"/>
              <a:t>They have promoted local cultural exchanges among the associations in provinces in China </a:t>
            </a:r>
          </a:p>
          <a:p>
            <a:pPr hangingPunct="0"/>
            <a:r>
              <a:rPr lang="en-US" altLang="ja-JP" sz="2000" dirty="0" smtClean="0"/>
              <a:t>Young </a:t>
            </a:r>
            <a:r>
              <a:rPr lang="en-US" altLang="ja-JP" sz="2000" dirty="0"/>
              <a:t>Indonesians </a:t>
            </a:r>
            <a:r>
              <a:rPr lang="en-US" altLang="ja-JP" sz="2000" dirty="0" smtClean="0"/>
              <a:t>have </a:t>
            </a:r>
            <a:r>
              <a:rPr lang="en-US" altLang="ja-JP" sz="2000" dirty="0"/>
              <a:t>many other options at the same time to learn English, Chinese or other foreign languages and </a:t>
            </a:r>
            <a:r>
              <a:rPr lang="en-US" altLang="ja-JP" sz="2000" dirty="0" smtClean="0"/>
              <a:t>to get access to various information though the ICT.   ( comparative approach is possible  for them through multiple approaches to information) , thus China’s public diplomacy remains to provide one of the means available for them </a:t>
            </a:r>
          </a:p>
          <a:p>
            <a:pPr hangingPunct="0"/>
            <a:r>
              <a:rPr lang="en-US" altLang="ja-JP" sz="2000" dirty="0" smtClean="0"/>
              <a:t>Therefore, the positive image of China may be affected if China keeps taking offensive stances contrary to national interests of the host countries </a:t>
            </a:r>
            <a:endParaRPr kumimoji="1" lang="ja-JP" altLang="en-US" sz="20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33</a:t>
            </a:fld>
            <a:endParaRPr kumimoji="1" lang="ja-JP" altLang="en-US" b="1"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260648"/>
            <a:ext cx="7920880" cy="6192688"/>
          </a:xfrm>
        </p:spPr>
        <p:txBody>
          <a:bodyPr>
            <a:noAutofit/>
          </a:bodyPr>
          <a:lstStyle/>
          <a:p>
            <a:pPr marL="82296" indent="0">
              <a:buNone/>
            </a:pPr>
            <a:r>
              <a:rPr lang="en-GB" altLang="ja-JP" sz="2000" b="1" dirty="0" smtClean="0"/>
              <a:t>(2) China’s Public Diplomacy in the regional context of ASEAN </a:t>
            </a:r>
          </a:p>
          <a:p>
            <a:r>
              <a:rPr lang="en-GB" altLang="ja-JP" sz="2000" dirty="0" smtClean="0"/>
              <a:t>The primary target of CIs is, with an </a:t>
            </a:r>
            <a:r>
              <a:rPr lang="en-GB" altLang="ja-JP" sz="2000" dirty="0"/>
              <a:t>exception of </a:t>
            </a:r>
            <a:r>
              <a:rPr lang="en-GB" altLang="ja-JP" sz="2000" dirty="0" smtClean="0"/>
              <a:t> Vietnam</a:t>
            </a:r>
            <a:r>
              <a:rPr lang="en-GB" altLang="ja-JP" sz="2000" dirty="0"/>
              <a:t>, </a:t>
            </a:r>
            <a:r>
              <a:rPr lang="en-GB" altLang="ja-JP" sz="2000" dirty="0" smtClean="0"/>
              <a:t>the </a:t>
            </a:r>
            <a:r>
              <a:rPr lang="en-GB" altLang="ja-JP" sz="2000" dirty="0"/>
              <a:t>young educated and non-ethnic Chinese people in urban areas. </a:t>
            </a:r>
            <a:r>
              <a:rPr lang="en-GB" altLang="ja-JP" sz="2000" dirty="0" smtClean="0"/>
              <a:t> </a:t>
            </a:r>
          </a:p>
          <a:p>
            <a:r>
              <a:rPr lang="en-GB" altLang="ja-JP" sz="2000" dirty="0" smtClean="0"/>
              <a:t>For them, CIs </a:t>
            </a:r>
            <a:r>
              <a:rPr lang="en-GB" altLang="ja-JP" sz="2000" dirty="0"/>
              <a:t>have provided opportunities to learn the Chinese language and traditional </a:t>
            </a:r>
            <a:r>
              <a:rPr lang="en-GB" altLang="ja-JP" sz="2000" dirty="0" smtClean="0"/>
              <a:t>culture, and to </a:t>
            </a:r>
            <a:r>
              <a:rPr lang="en-GB" altLang="ja-JP" sz="2000" dirty="0"/>
              <a:t>experience a study seminar in China. </a:t>
            </a:r>
            <a:r>
              <a:rPr lang="en-GB" altLang="ja-JP" sz="2000" dirty="0" smtClean="0"/>
              <a:t> </a:t>
            </a:r>
          </a:p>
          <a:p>
            <a:endParaRPr lang="en-GB" altLang="ja-JP" sz="2000" dirty="0" smtClean="0"/>
          </a:p>
          <a:p>
            <a:r>
              <a:rPr lang="en-GB" altLang="ja-JP" sz="2000" dirty="0" smtClean="0"/>
              <a:t>For </a:t>
            </a:r>
            <a:r>
              <a:rPr lang="en-GB" altLang="ja-JP" sz="2000" dirty="0"/>
              <a:t>the Chinese government, its </a:t>
            </a:r>
            <a:r>
              <a:rPr lang="en-GB" altLang="ja-JP" sz="2000" dirty="0" smtClean="0"/>
              <a:t>long-term</a:t>
            </a:r>
            <a:r>
              <a:rPr lang="en-GB" altLang="ja-JP" sz="2000" dirty="0"/>
              <a:t> strategy of producing pro-Chinese future </a:t>
            </a:r>
            <a:r>
              <a:rPr lang="en-GB" altLang="ja-JP" sz="2000" dirty="0" smtClean="0"/>
              <a:t>leaders in </a:t>
            </a:r>
            <a:r>
              <a:rPr lang="en-GB" altLang="ja-JP" sz="2000" dirty="0"/>
              <a:t>ASEAN </a:t>
            </a:r>
            <a:r>
              <a:rPr lang="en-GB" altLang="ja-JP" sz="2000" dirty="0" smtClean="0"/>
              <a:t>countries. </a:t>
            </a:r>
          </a:p>
          <a:p>
            <a:r>
              <a:rPr lang="en-GB" altLang="ja-JP" sz="2000" dirty="0" smtClean="0"/>
              <a:t>It is </a:t>
            </a:r>
            <a:r>
              <a:rPr lang="en-GB" altLang="ja-JP" sz="2000" dirty="0"/>
              <a:t>unclear whether or not such young people are attracted by the “soft power “ of China’s public diplomacy, </a:t>
            </a:r>
            <a:r>
              <a:rPr lang="en-GB" altLang="ja-JP" sz="2000" dirty="0" smtClean="0"/>
              <a:t>as they </a:t>
            </a:r>
            <a:r>
              <a:rPr lang="en-GB" altLang="ja-JP" sz="2000" dirty="0"/>
              <a:t>have an easy access to other sources of information through their communication tools</a:t>
            </a:r>
            <a:r>
              <a:rPr lang="en-GB" altLang="ja-JP" sz="2000" dirty="0" smtClean="0"/>
              <a:t>.</a:t>
            </a:r>
          </a:p>
          <a:p>
            <a:endParaRPr lang="en-GB" altLang="ja-JP" sz="2000" dirty="0" smtClean="0"/>
          </a:p>
          <a:p>
            <a:r>
              <a:rPr lang="en-GB" altLang="ja-JP" sz="2000" dirty="0" smtClean="0"/>
              <a:t> CIs </a:t>
            </a:r>
            <a:r>
              <a:rPr lang="en-GB" altLang="ja-JP" sz="2000" dirty="0"/>
              <a:t>do not depend on the local ethnic Chinese communities in ASEAN </a:t>
            </a:r>
            <a:r>
              <a:rPr lang="en-GB" altLang="ja-JP" sz="2000" dirty="0" smtClean="0"/>
              <a:t>countries,  </a:t>
            </a:r>
            <a:r>
              <a:rPr lang="en-GB" altLang="ja-JP" sz="2000" dirty="0"/>
              <a:t>and local Chinese media do not always cover the extra-curricular </a:t>
            </a:r>
            <a:r>
              <a:rPr lang="en-GB" altLang="ja-JP" sz="2000" dirty="0" smtClean="0"/>
              <a:t>activities.  </a:t>
            </a:r>
            <a:r>
              <a:rPr lang="en-GB" altLang="ja-JP" sz="2000" dirty="0"/>
              <a:t>  </a:t>
            </a:r>
            <a:endParaRPr lang="ja-JP" altLang="ja-JP" sz="2000" dirty="0"/>
          </a:p>
          <a:p>
            <a:r>
              <a:rPr lang="en-GB" altLang="ja-JP" sz="2000" dirty="0" smtClean="0"/>
              <a:t> </a:t>
            </a:r>
            <a:r>
              <a:rPr lang="ja-JP" altLang="en-US" sz="2000" dirty="0" smtClean="0"/>
              <a:t>⇒ </a:t>
            </a:r>
            <a:r>
              <a:rPr lang="en-GB" altLang="ja-JP" sz="2000" dirty="0" smtClean="0"/>
              <a:t> </a:t>
            </a:r>
            <a:r>
              <a:rPr lang="en-GB" altLang="ja-JP" sz="2000" dirty="0"/>
              <a:t>unique exceptional </a:t>
            </a:r>
            <a:r>
              <a:rPr lang="en-GB" altLang="ja-JP" sz="2000" dirty="0" smtClean="0"/>
              <a:t>cases, Cambodia and Vietnam </a:t>
            </a:r>
            <a:r>
              <a:rPr lang="en-GB" altLang="ja-JP" sz="2000" dirty="0"/>
              <a:t> </a:t>
            </a:r>
            <a:endParaRPr lang="ja-JP" altLang="ja-JP" sz="2000" dirty="0"/>
          </a:p>
          <a:p>
            <a:endParaRPr lang="en-GB" altLang="ja-JP" sz="2000"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b="1" smtClean="0">
                <a:solidFill>
                  <a:schemeClr val="tx1"/>
                </a:solidFill>
              </a:rPr>
              <a:pPr/>
              <a:t>34</a:t>
            </a:fld>
            <a:endParaRPr kumimoji="1" lang="ja-JP" altLang="en-US" b="1" dirty="0">
              <a:solidFill>
                <a:schemeClr val="tx1"/>
              </a:solidFill>
            </a:endParaRPr>
          </a:p>
        </p:txBody>
      </p:sp>
    </p:spTree>
    <p:extLst>
      <p:ext uri="{BB962C8B-B14F-4D97-AF65-F5344CB8AC3E}">
        <p14:creationId xmlns:p14="http://schemas.microsoft.com/office/powerpoint/2010/main" xmlns="" val="2049842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09042"/>
            <a:ext cx="7560840" cy="367630"/>
          </a:xfrm>
        </p:spPr>
        <p:txBody>
          <a:bodyPr>
            <a:normAutofit fontScale="90000"/>
          </a:bodyPr>
          <a:lstStyle/>
          <a:p>
            <a:r>
              <a:rPr kumimoji="1" lang="en-US" altLang="ja-JP" sz="2400" b="1" dirty="0" smtClean="0">
                <a:solidFill>
                  <a:schemeClr val="tx1"/>
                </a:solidFill>
                <a:effectLst/>
              </a:rPr>
              <a:t>Major References </a:t>
            </a:r>
            <a:endParaRPr kumimoji="1" lang="ja-JP" altLang="en-US" sz="2400" b="1" dirty="0">
              <a:solidFill>
                <a:schemeClr val="tx1"/>
              </a:solidFill>
              <a:effectLst/>
            </a:endParaRPr>
          </a:p>
        </p:txBody>
      </p:sp>
      <p:sp>
        <p:nvSpPr>
          <p:cNvPr id="3" name="コンテンツ プレースホルダ 2"/>
          <p:cNvSpPr>
            <a:spLocks noGrp="1"/>
          </p:cNvSpPr>
          <p:nvPr>
            <p:ph idx="1"/>
          </p:nvPr>
        </p:nvSpPr>
        <p:spPr>
          <a:xfrm>
            <a:off x="1043608" y="476672"/>
            <a:ext cx="7920880" cy="6048672"/>
          </a:xfrm>
        </p:spPr>
        <p:txBody>
          <a:bodyPr>
            <a:noAutofit/>
          </a:bodyPr>
          <a:lstStyle/>
          <a:p>
            <a:pPr marL="82296" indent="0" hangingPunct="0">
              <a:lnSpc>
                <a:spcPts val="1680"/>
              </a:lnSpc>
              <a:spcBef>
                <a:spcPts val="0"/>
              </a:spcBef>
              <a:buNone/>
            </a:pPr>
            <a:r>
              <a:rPr lang="en-US" altLang="ja-JP" sz="1400" dirty="0"/>
              <a:t>Barr, Michael, </a:t>
            </a:r>
            <a:r>
              <a:rPr lang="en-US" altLang="ja-JP" sz="1400" i="1" dirty="0"/>
              <a:t>Who’s Afraid of China?  The Challenge of Chinese Soft Power</a:t>
            </a:r>
            <a:r>
              <a:rPr lang="en-US" altLang="ja-JP" sz="1400" dirty="0"/>
              <a:t>,  London Zed </a:t>
            </a:r>
            <a:r>
              <a:rPr lang="en-US" altLang="ja-JP" sz="1400" dirty="0" smtClean="0"/>
              <a:t>Books, </a:t>
            </a:r>
          </a:p>
          <a:p>
            <a:pPr marL="82296" indent="0" hangingPunct="0">
              <a:lnSpc>
                <a:spcPts val="1680"/>
              </a:lnSpc>
              <a:spcBef>
                <a:spcPts val="0"/>
              </a:spcBef>
              <a:buNone/>
            </a:pPr>
            <a:r>
              <a:rPr lang="en-US" altLang="ja-JP" sz="1400" dirty="0" smtClean="0"/>
              <a:t>       2011.  </a:t>
            </a:r>
            <a:endParaRPr lang="ja-JP" altLang="ja-JP" sz="1400" dirty="0"/>
          </a:p>
          <a:p>
            <a:pPr marL="82296" indent="0" hangingPunct="0">
              <a:lnSpc>
                <a:spcPts val="1680"/>
              </a:lnSpc>
              <a:spcBef>
                <a:spcPts val="0"/>
              </a:spcBef>
              <a:buNone/>
            </a:pPr>
            <a:r>
              <a:rPr lang="en-US" altLang="ja-JP" sz="1400" dirty="0" err="1" smtClean="0"/>
              <a:t>D’Hooghe</a:t>
            </a:r>
            <a:r>
              <a:rPr lang="en-US" altLang="ja-JP" sz="1400" dirty="0"/>
              <a:t>, Ingrid, “Public Diplomacy in the People’s Republic of </a:t>
            </a:r>
            <a:r>
              <a:rPr lang="en-US" altLang="ja-JP" sz="1400" dirty="0" smtClean="0"/>
              <a:t>China</a:t>
            </a:r>
            <a:r>
              <a:rPr lang="en-US" altLang="ja-JP" sz="1400" dirty="0"/>
              <a:t>” in </a:t>
            </a:r>
            <a:r>
              <a:rPr lang="en-US" altLang="ja-JP" sz="1400" dirty="0" err="1"/>
              <a:t>Mellissen</a:t>
            </a:r>
            <a:r>
              <a:rPr lang="en-US" altLang="ja-JP" sz="1400" dirty="0"/>
              <a:t>, Jan ed., </a:t>
            </a:r>
            <a:r>
              <a:rPr lang="en-US" altLang="ja-JP" sz="1400" dirty="0" smtClean="0"/>
              <a:t> </a:t>
            </a:r>
            <a:r>
              <a:rPr lang="en-US" altLang="ja-JP" sz="1400" i="1" dirty="0" smtClean="0"/>
              <a:t>The  </a:t>
            </a:r>
          </a:p>
          <a:p>
            <a:pPr marL="82296" indent="0" hangingPunct="0">
              <a:lnSpc>
                <a:spcPts val="1680"/>
              </a:lnSpc>
              <a:spcBef>
                <a:spcPts val="0"/>
              </a:spcBef>
              <a:buNone/>
            </a:pPr>
            <a:r>
              <a:rPr lang="en-US" altLang="ja-JP" sz="1400" i="1" dirty="0" smtClean="0"/>
              <a:t>        New  Public   Diplomacy </a:t>
            </a:r>
            <a:r>
              <a:rPr lang="en-US" altLang="ja-JP" sz="1400" i="1" dirty="0"/>
              <a:t>Soft power in International Relations</a:t>
            </a:r>
            <a:r>
              <a:rPr lang="en-US" altLang="ja-JP" sz="1400" dirty="0"/>
              <a:t>, New York: Palgrave </a:t>
            </a:r>
            <a:r>
              <a:rPr lang="en-US" altLang="ja-JP" sz="1400" dirty="0" smtClean="0"/>
              <a:t> </a:t>
            </a:r>
          </a:p>
          <a:p>
            <a:pPr marL="82296" indent="0" hangingPunct="0">
              <a:lnSpc>
                <a:spcPts val="1680"/>
              </a:lnSpc>
              <a:spcBef>
                <a:spcPts val="0"/>
              </a:spcBef>
              <a:buNone/>
            </a:pPr>
            <a:r>
              <a:rPr lang="en-US" altLang="ja-JP" sz="1400" dirty="0" smtClean="0"/>
              <a:t>        Macmillan</a:t>
            </a:r>
            <a:r>
              <a:rPr lang="en-US" altLang="ja-JP" sz="1400" dirty="0"/>
              <a:t>, 2005, pp.88-105. </a:t>
            </a:r>
            <a:endParaRPr lang="ja-JP" altLang="ja-JP" sz="1400" dirty="0"/>
          </a:p>
          <a:p>
            <a:pPr marL="82296" indent="0" hangingPunct="0">
              <a:lnSpc>
                <a:spcPts val="1680"/>
              </a:lnSpc>
              <a:spcBef>
                <a:spcPts val="0"/>
              </a:spcBef>
              <a:buNone/>
            </a:pPr>
            <a:r>
              <a:rPr lang="en-US" altLang="ja-JP" sz="1400" dirty="0" err="1"/>
              <a:t>D’Hooghe</a:t>
            </a:r>
            <a:r>
              <a:rPr lang="en-US" altLang="ja-JP" sz="1400" dirty="0"/>
              <a:t>, Ingrid</a:t>
            </a:r>
            <a:r>
              <a:rPr lang="en-US" altLang="ja-JP" sz="1400" i="1" dirty="0"/>
              <a:t> The Rise of China’s Public Diplomacy,</a:t>
            </a:r>
            <a:r>
              <a:rPr lang="en-US" altLang="ja-JP" sz="1400" dirty="0"/>
              <a:t> Hague: Clingendael,2007. </a:t>
            </a:r>
            <a:endParaRPr lang="ja-JP" altLang="ja-JP" sz="1400" dirty="0"/>
          </a:p>
          <a:p>
            <a:pPr marL="82296" indent="0" hangingPunct="0">
              <a:lnSpc>
                <a:spcPts val="1680"/>
              </a:lnSpc>
              <a:spcBef>
                <a:spcPts val="0"/>
              </a:spcBef>
              <a:buNone/>
            </a:pPr>
            <a:r>
              <a:rPr lang="en-US" altLang="ja-JP" sz="1400" dirty="0" err="1"/>
              <a:t>D’Hooghe</a:t>
            </a:r>
            <a:r>
              <a:rPr lang="en-US" altLang="ja-JP" sz="1400" dirty="0"/>
              <a:t>, Ingrid, “The Expansion of China’s Public Diplomacy system” in Wang, Jian eds.,</a:t>
            </a:r>
            <a:r>
              <a:rPr lang="en-US" altLang="ja-JP" sz="1400" i="1" dirty="0"/>
              <a:t> </a:t>
            </a:r>
            <a:r>
              <a:rPr lang="en-US" altLang="ja-JP" sz="1400" i="1" dirty="0" smtClean="0"/>
              <a:t> Soft </a:t>
            </a:r>
          </a:p>
          <a:p>
            <a:pPr marL="82296" indent="0" hangingPunct="0">
              <a:lnSpc>
                <a:spcPts val="1680"/>
              </a:lnSpc>
              <a:spcBef>
                <a:spcPts val="0"/>
              </a:spcBef>
              <a:buNone/>
            </a:pPr>
            <a:r>
              <a:rPr lang="en-US" altLang="ja-JP" sz="1400" i="1" dirty="0" smtClean="0"/>
              <a:t>        </a:t>
            </a:r>
            <a:r>
              <a:rPr lang="en-US" altLang="ja-JP" sz="1400" i="1" dirty="0"/>
              <a:t>Power </a:t>
            </a:r>
            <a:r>
              <a:rPr lang="en-US" altLang="ja-JP" sz="1400" i="1" dirty="0" smtClean="0"/>
              <a:t>in  China</a:t>
            </a:r>
            <a:r>
              <a:rPr lang="en-US" altLang="ja-JP" sz="1400" i="1" dirty="0"/>
              <a:t>: Public Diplomacy through Communication</a:t>
            </a:r>
            <a:r>
              <a:rPr lang="en-US" altLang="ja-JP" sz="1400" dirty="0"/>
              <a:t>, New York Palgrave Macmillan</a:t>
            </a:r>
            <a:r>
              <a:rPr lang="en-US" altLang="ja-JP" sz="1400" dirty="0" smtClean="0"/>
              <a:t>, </a:t>
            </a:r>
          </a:p>
          <a:p>
            <a:pPr marL="82296" indent="0" hangingPunct="0">
              <a:lnSpc>
                <a:spcPts val="1680"/>
              </a:lnSpc>
              <a:spcBef>
                <a:spcPts val="0"/>
              </a:spcBef>
              <a:buNone/>
            </a:pPr>
            <a:r>
              <a:rPr lang="en-US" altLang="ja-JP" sz="1400" dirty="0" smtClean="0"/>
              <a:t>        2011</a:t>
            </a:r>
            <a:r>
              <a:rPr lang="en-US" altLang="ja-JP" sz="1400" dirty="0"/>
              <a:t>, pp. 19-35. </a:t>
            </a:r>
            <a:endParaRPr lang="ja-JP" altLang="ja-JP" sz="1400" dirty="0"/>
          </a:p>
          <a:p>
            <a:pPr marL="82296" indent="0" hangingPunct="0">
              <a:lnSpc>
                <a:spcPts val="1680"/>
              </a:lnSpc>
              <a:spcBef>
                <a:spcPts val="0"/>
              </a:spcBef>
              <a:buNone/>
            </a:pPr>
            <a:r>
              <a:rPr lang="en-US" altLang="ja-JP" sz="1400" dirty="0" err="1"/>
              <a:t>Edney</a:t>
            </a:r>
            <a:r>
              <a:rPr lang="en-US" altLang="ja-JP" sz="1400" dirty="0"/>
              <a:t>, Kingsley, </a:t>
            </a:r>
            <a:r>
              <a:rPr lang="en-US" altLang="ja-JP" sz="1400" i="1" dirty="0"/>
              <a:t>The Globalization of Chinese Propaganda: International Power and Domestic </a:t>
            </a:r>
            <a:r>
              <a:rPr lang="en-US" altLang="ja-JP" sz="1400" i="1" dirty="0" smtClean="0"/>
              <a:t>  </a:t>
            </a:r>
          </a:p>
          <a:p>
            <a:pPr marL="82296" indent="0" hangingPunct="0">
              <a:lnSpc>
                <a:spcPts val="1680"/>
              </a:lnSpc>
              <a:spcBef>
                <a:spcPts val="0"/>
              </a:spcBef>
              <a:buNone/>
            </a:pPr>
            <a:r>
              <a:rPr lang="en-US" altLang="ja-JP" sz="1400" i="1" dirty="0" smtClean="0"/>
              <a:t>        Political Cohesion</a:t>
            </a:r>
            <a:r>
              <a:rPr lang="en-US" altLang="ja-JP" sz="1400" dirty="0"/>
              <a:t>, </a:t>
            </a:r>
            <a:r>
              <a:rPr lang="en-US" altLang="ja-JP" sz="1400" dirty="0" smtClean="0"/>
              <a:t>   New </a:t>
            </a:r>
            <a:r>
              <a:rPr lang="en-US" altLang="ja-JP" sz="1400" dirty="0"/>
              <a:t>York: Palgrave Macmillan, 2014. </a:t>
            </a:r>
            <a:endParaRPr lang="ja-JP" altLang="ja-JP" sz="1400" dirty="0"/>
          </a:p>
          <a:p>
            <a:pPr marL="82296" indent="0" hangingPunct="0">
              <a:lnSpc>
                <a:spcPts val="1680"/>
              </a:lnSpc>
              <a:spcBef>
                <a:spcPts val="0"/>
              </a:spcBef>
              <a:buNone/>
            </a:pPr>
            <a:r>
              <a:rPr lang="en-US" altLang="ja-JP" sz="1400" dirty="0" err="1"/>
              <a:t>Hartig,Falk</a:t>
            </a:r>
            <a:r>
              <a:rPr lang="en-US" altLang="ja-JP" sz="1400" dirty="0"/>
              <a:t>, </a:t>
            </a:r>
            <a:r>
              <a:rPr lang="en-US" altLang="ja-JP" sz="1400" i="1" dirty="0"/>
              <a:t>Chinese Public Diplomacy: The rise of the Confucius Institute</a:t>
            </a:r>
            <a:r>
              <a:rPr lang="en-US" altLang="ja-JP" sz="1400" dirty="0"/>
              <a:t>, London and New York: </a:t>
            </a:r>
            <a:endParaRPr lang="en-US" altLang="ja-JP" sz="1400" dirty="0" smtClean="0"/>
          </a:p>
          <a:p>
            <a:pPr marL="82296" indent="0" hangingPunct="0">
              <a:lnSpc>
                <a:spcPts val="1680"/>
              </a:lnSpc>
              <a:spcBef>
                <a:spcPts val="0"/>
              </a:spcBef>
              <a:buNone/>
            </a:pPr>
            <a:r>
              <a:rPr lang="en-US" altLang="ja-JP" sz="1400" dirty="0" smtClean="0"/>
              <a:t>        Routledge, 2016</a:t>
            </a:r>
            <a:r>
              <a:rPr lang="en-US" altLang="ja-JP" sz="1400" dirty="0"/>
              <a:t>. </a:t>
            </a:r>
            <a:endParaRPr lang="ja-JP" altLang="ja-JP" sz="1400" dirty="0"/>
          </a:p>
          <a:p>
            <a:pPr marL="82296" indent="0" hangingPunct="0">
              <a:lnSpc>
                <a:spcPts val="1680"/>
              </a:lnSpc>
              <a:spcBef>
                <a:spcPts val="0"/>
              </a:spcBef>
              <a:buNone/>
            </a:pPr>
            <a:r>
              <a:rPr lang="en-US" altLang="ja-JP" sz="1400" dirty="0" smtClean="0"/>
              <a:t>Lai </a:t>
            </a:r>
            <a:r>
              <a:rPr lang="en-US" altLang="ja-JP" sz="1400" dirty="0" err="1"/>
              <a:t>Hongyi</a:t>
            </a:r>
            <a:r>
              <a:rPr lang="en-US" altLang="ja-JP" sz="1400" dirty="0"/>
              <a:t>, “China’s cultural diplomacy:  Going for soft power”, in </a:t>
            </a:r>
            <a:r>
              <a:rPr lang="en-US" altLang="ja-JP" sz="1400" dirty="0" err="1"/>
              <a:t>Hongyi</a:t>
            </a:r>
            <a:r>
              <a:rPr lang="en-US" altLang="ja-JP" sz="1400" dirty="0"/>
              <a:t> Lai and </a:t>
            </a:r>
            <a:r>
              <a:rPr lang="en-US" altLang="ja-JP" sz="1400" dirty="0" err="1"/>
              <a:t>Yiyi</a:t>
            </a:r>
            <a:r>
              <a:rPr lang="en-US" altLang="ja-JP" sz="1400" dirty="0"/>
              <a:t> Lu eds</a:t>
            </a:r>
            <a:r>
              <a:rPr lang="en-US" altLang="ja-JP" sz="1400" dirty="0" smtClean="0"/>
              <a:t>.,</a:t>
            </a:r>
          </a:p>
          <a:p>
            <a:pPr marL="82296" indent="0" hangingPunct="0">
              <a:lnSpc>
                <a:spcPts val="1680"/>
              </a:lnSpc>
              <a:spcBef>
                <a:spcPts val="0"/>
              </a:spcBef>
              <a:buNone/>
            </a:pPr>
            <a:r>
              <a:rPr lang="en-US" altLang="ja-JP" sz="1400" dirty="0" smtClean="0"/>
              <a:t>        </a:t>
            </a:r>
            <a:r>
              <a:rPr lang="en-US" altLang="ja-JP" sz="1400" i="1" dirty="0" smtClean="0"/>
              <a:t>China’s Soft  Power </a:t>
            </a:r>
            <a:r>
              <a:rPr lang="en-US" altLang="ja-JP" sz="1400" i="1" dirty="0"/>
              <a:t>and International Relations</a:t>
            </a:r>
            <a:r>
              <a:rPr lang="en-US" altLang="ja-JP" sz="1400" dirty="0"/>
              <a:t>, </a:t>
            </a:r>
            <a:r>
              <a:rPr lang="en-US" altLang="ja-JP" sz="1400" dirty="0" smtClean="0"/>
              <a:t>Abingdon: </a:t>
            </a:r>
            <a:r>
              <a:rPr lang="en-US" altLang="ja-JP" sz="1400" dirty="0"/>
              <a:t>Routledge, 2012, pp.83-103.  </a:t>
            </a:r>
            <a:endParaRPr lang="ja-JP" altLang="ja-JP" sz="1400" dirty="0"/>
          </a:p>
          <a:p>
            <a:pPr marL="82296" indent="0" hangingPunct="0">
              <a:lnSpc>
                <a:spcPts val="1680"/>
              </a:lnSpc>
              <a:spcBef>
                <a:spcPts val="0"/>
              </a:spcBef>
              <a:buNone/>
            </a:pPr>
            <a:r>
              <a:rPr lang="en-US" altLang="ja-JP" sz="1400" dirty="0" err="1" smtClean="0"/>
              <a:t>Kurlantzick</a:t>
            </a:r>
            <a:r>
              <a:rPr lang="en-US" altLang="ja-JP" sz="1400" dirty="0" smtClean="0"/>
              <a:t>, Joshua, ”China’s Charm Offensive in Southeast Asia” </a:t>
            </a:r>
            <a:r>
              <a:rPr lang="en-US" altLang="ja-JP" sz="1400" i="1" dirty="0" smtClean="0"/>
              <a:t>CURRENT HISTORY”,</a:t>
            </a:r>
          </a:p>
          <a:p>
            <a:pPr marL="82296" indent="0" hangingPunct="0">
              <a:lnSpc>
                <a:spcPts val="1680"/>
              </a:lnSpc>
              <a:spcBef>
                <a:spcPts val="0"/>
              </a:spcBef>
              <a:buNone/>
            </a:pPr>
            <a:r>
              <a:rPr lang="en-US" altLang="ja-JP" sz="1400" i="1" dirty="0" smtClean="0"/>
              <a:t>       </a:t>
            </a:r>
            <a:r>
              <a:rPr lang="en-US" altLang="ja-JP" sz="1400" dirty="0" smtClean="0"/>
              <a:t>   September 2006, pp. 270-276. </a:t>
            </a:r>
            <a:endParaRPr lang="ja-JP" altLang="ja-JP" sz="1400" dirty="0" smtClean="0"/>
          </a:p>
          <a:p>
            <a:pPr marL="82296" indent="0" hangingPunct="0">
              <a:lnSpc>
                <a:spcPts val="1680"/>
              </a:lnSpc>
              <a:spcBef>
                <a:spcPts val="0"/>
              </a:spcBef>
              <a:buNone/>
            </a:pPr>
            <a:r>
              <a:rPr lang="en-US" altLang="ja-JP" sz="1400" dirty="0" err="1" smtClean="0"/>
              <a:t>Kurlantzick</a:t>
            </a:r>
            <a:r>
              <a:rPr lang="en-US" altLang="ja-JP" sz="1400" dirty="0"/>
              <a:t>, Joshua</a:t>
            </a:r>
            <a:r>
              <a:rPr lang="en-US" altLang="ja-JP" sz="1400" dirty="0" smtClean="0"/>
              <a:t>, </a:t>
            </a:r>
            <a:r>
              <a:rPr lang="en-US" altLang="ja-JP" sz="1400" i="1" dirty="0" smtClean="0"/>
              <a:t>Charm </a:t>
            </a:r>
            <a:r>
              <a:rPr lang="en-US" altLang="ja-JP" sz="1400" i="1" dirty="0"/>
              <a:t>Offensive: How </a:t>
            </a:r>
            <a:r>
              <a:rPr lang="en-US" altLang="ja-JP" sz="1400" i="1" dirty="0" smtClean="0"/>
              <a:t>China‘s </a:t>
            </a:r>
            <a:r>
              <a:rPr lang="en-US" altLang="ja-JP" sz="1400" i="1" dirty="0"/>
              <a:t>Soft Power is Transforming the </a:t>
            </a:r>
            <a:r>
              <a:rPr lang="en-US" altLang="ja-JP" sz="1400" i="1" dirty="0" smtClean="0"/>
              <a:t>World </a:t>
            </a:r>
            <a:r>
              <a:rPr lang="en-US" altLang="ja-JP" sz="1400" dirty="0"/>
              <a:t>New </a:t>
            </a:r>
            <a:endParaRPr lang="en-US" altLang="ja-JP" sz="1400" dirty="0" smtClean="0"/>
          </a:p>
          <a:p>
            <a:pPr marL="82296" indent="0" hangingPunct="0">
              <a:lnSpc>
                <a:spcPts val="1680"/>
              </a:lnSpc>
              <a:spcBef>
                <a:spcPts val="0"/>
              </a:spcBef>
              <a:buNone/>
            </a:pPr>
            <a:r>
              <a:rPr lang="en-US" altLang="ja-JP" sz="1400" dirty="0" smtClean="0"/>
              <a:t>         Haven and London: </a:t>
            </a:r>
            <a:r>
              <a:rPr lang="en-US" altLang="ja-JP" sz="1400" i="1" dirty="0" smtClean="0"/>
              <a:t> </a:t>
            </a:r>
            <a:r>
              <a:rPr lang="en-US" altLang="ja-JP" sz="1400" dirty="0"/>
              <a:t>Yale University </a:t>
            </a:r>
            <a:r>
              <a:rPr lang="en-US" altLang="ja-JP" sz="1400" dirty="0" smtClean="0"/>
              <a:t>Press,</a:t>
            </a:r>
            <a:r>
              <a:rPr lang="en-US" altLang="ja-JP" sz="1400" i="1" dirty="0" smtClean="0"/>
              <a:t> </a:t>
            </a:r>
            <a:r>
              <a:rPr lang="en-US" altLang="ja-JP" sz="1400" dirty="0"/>
              <a:t>2007. </a:t>
            </a:r>
            <a:endParaRPr lang="ja-JP" altLang="ja-JP" sz="1400" dirty="0"/>
          </a:p>
          <a:p>
            <a:pPr marL="82296" indent="0" hangingPunct="0">
              <a:lnSpc>
                <a:spcPts val="1680"/>
              </a:lnSpc>
              <a:spcBef>
                <a:spcPts val="0"/>
              </a:spcBef>
              <a:buNone/>
            </a:pPr>
            <a:r>
              <a:rPr lang="en-US" altLang="ja-JP" sz="1400" dirty="0" err="1"/>
              <a:t>Mellissen</a:t>
            </a:r>
            <a:r>
              <a:rPr lang="en-US" altLang="ja-JP" sz="1400" dirty="0"/>
              <a:t>, Jan ed., </a:t>
            </a:r>
            <a:r>
              <a:rPr lang="en-US" altLang="ja-JP" sz="1400" i="1" dirty="0"/>
              <a:t>The New Public diplomacy Soft power in International Relations</a:t>
            </a:r>
            <a:r>
              <a:rPr lang="en-US" altLang="ja-JP" sz="1400" dirty="0"/>
              <a:t>, New York</a:t>
            </a:r>
            <a:r>
              <a:rPr lang="en-US" altLang="ja-JP" sz="1400" dirty="0" smtClean="0"/>
              <a:t>:    </a:t>
            </a:r>
          </a:p>
          <a:p>
            <a:pPr marL="82296" indent="0" hangingPunct="0">
              <a:lnSpc>
                <a:spcPts val="1680"/>
              </a:lnSpc>
              <a:spcBef>
                <a:spcPts val="0"/>
              </a:spcBef>
              <a:buNone/>
            </a:pPr>
            <a:r>
              <a:rPr lang="en-US" altLang="ja-JP" sz="1400" dirty="0" smtClean="0"/>
              <a:t>         Palgrave Macmillan,  </a:t>
            </a:r>
            <a:r>
              <a:rPr lang="en-US" altLang="ja-JP" sz="1400" dirty="0"/>
              <a:t>2005, </a:t>
            </a:r>
            <a:endParaRPr lang="ja-JP" altLang="ja-JP" sz="1400" dirty="0"/>
          </a:p>
          <a:p>
            <a:pPr marL="82296" indent="0" hangingPunct="0">
              <a:lnSpc>
                <a:spcPts val="1680"/>
              </a:lnSpc>
              <a:spcBef>
                <a:spcPts val="0"/>
              </a:spcBef>
              <a:buNone/>
            </a:pPr>
            <a:r>
              <a:rPr lang="en-US" altLang="ja-JP" sz="1400" dirty="0" smtClean="0"/>
              <a:t>Li </a:t>
            </a:r>
            <a:r>
              <a:rPr lang="en-US" altLang="ja-JP" sz="1400" dirty="0" err="1"/>
              <a:t>Mingjiang</a:t>
            </a:r>
            <a:r>
              <a:rPr lang="en-US" altLang="ja-JP" sz="1400" dirty="0"/>
              <a:t> ed. Soft Power: </a:t>
            </a:r>
            <a:r>
              <a:rPr lang="en-US" altLang="ja-JP" sz="1400" dirty="0" err="1"/>
              <a:t>Choina’s</a:t>
            </a:r>
            <a:r>
              <a:rPr lang="en-US" altLang="ja-JP" sz="1400" dirty="0"/>
              <a:t> Emerging Strategy in International Politics, London: </a:t>
            </a:r>
            <a:endParaRPr lang="en-US" altLang="ja-JP" sz="1400" dirty="0" smtClean="0"/>
          </a:p>
          <a:p>
            <a:pPr marL="82296" indent="0" hangingPunct="0">
              <a:lnSpc>
                <a:spcPts val="1680"/>
              </a:lnSpc>
              <a:spcBef>
                <a:spcPts val="0"/>
              </a:spcBef>
              <a:buNone/>
            </a:pPr>
            <a:r>
              <a:rPr lang="en-US" altLang="ja-JP" sz="1400" dirty="0" smtClean="0"/>
              <a:t>         Lexington </a:t>
            </a:r>
            <a:r>
              <a:rPr lang="en-US" altLang="ja-JP" sz="1400" dirty="0"/>
              <a:t>Books</a:t>
            </a:r>
            <a:r>
              <a:rPr lang="en-US" altLang="ja-JP" sz="1400" dirty="0" smtClean="0"/>
              <a:t>,  2009</a:t>
            </a:r>
            <a:r>
              <a:rPr lang="en-US" altLang="ja-JP" sz="1400" dirty="0"/>
              <a:t>. </a:t>
            </a:r>
            <a:endParaRPr lang="ja-JP" altLang="ja-JP" sz="1400" dirty="0"/>
          </a:p>
          <a:p>
            <a:pPr marL="82296" indent="0" hangingPunct="0">
              <a:lnSpc>
                <a:spcPts val="1680"/>
              </a:lnSpc>
              <a:spcBef>
                <a:spcPts val="0"/>
              </a:spcBef>
              <a:buNone/>
            </a:pPr>
            <a:r>
              <a:rPr lang="en-US" altLang="ja-JP" sz="1400" dirty="0"/>
              <a:t>Nye, Joseph S. </a:t>
            </a:r>
            <a:r>
              <a:rPr lang="en-US" altLang="ja-JP" sz="1400" dirty="0" smtClean="0"/>
              <a:t>, </a:t>
            </a:r>
            <a:r>
              <a:rPr lang="en-US" altLang="ja-JP" sz="1400" i="1" dirty="0" smtClean="0"/>
              <a:t>Soft Power : The Means to Success in World Politics, </a:t>
            </a:r>
            <a:r>
              <a:rPr lang="en-US" altLang="ja-JP" sz="1400" dirty="0" smtClean="0"/>
              <a:t>New York: Public Affairs, </a:t>
            </a:r>
          </a:p>
          <a:p>
            <a:pPr marL="82296" indent="0" hangingPunct="0">
              <a:lnSpc>
                <a:spcPts val="1680"/>
              </a:lnSpc>
              <a:spcBef>
                <a:spcPts val="0"/>
              </a:spcBef>
              <a:buNone/>
            </a:pPr>
            <a:r>
              <a:rPr lang="en-US" altLang="ja-JP" sz="1400" dirty="0" smtClean="0"/>
              <a:t>         2004. </a:t>
            </a:r>
            <a:endParaRPr lang="ja-JP" altLang="ja-JP" sz="1400" dirty="0"/>
          </a:p>
          <a:p>
            <a:pPr marL="82296" indent="0" hangingPunct="0">
              <a:lnSpc>
                <a:spcPts val="1680"/>
              </a:lnSpc>
              <a:spcBef>
                <a:spcPts val="0"/>
              </a:spcBef>
              <a:buNone/>
            </a:pPr>
            <a:r>
              <a:rPr lang="en-US" altLang="ja-JP" sz="1400" dirty="0" smtClean="0"/>
              <a:t>Marshall </a:t>
            </a:r>
            <a:r>
              <a:rPr lang="en-US" altLang="ja-JP" sz="1400" dirty="0" err="1"/>
              <a:t>Sahlins</a:t>
            </a:r>
            <a:r>
              <a:rPr lang="en-US" altLang="ja-JP" sz="1400" dirty="0"/>
              <a:t>,</a:t>
            </a:r>
            <a:r>
              <a:rPr lang="en-US" altLang="ja-JP" sz="1400" i="1" dirty="0"/>
              <a:t> Confucius Institutes: Academic Malware,</a:t>
            </a:r>
            <a:r>
              <a:rPr lang="en-US" altLang="ja-JP" sz="1400" dirty="0"/>
              <a:t> Chicago: Prickly Paradigm Press, </a:t>
            </a:r>
            <a:endParaRPr lang="en-US" altLang="ja-JP" sz="1400" dirty="0" smtClean="0"/>
          </a:p>
          <a:p>
            <a:pPr marL="82296" indent="0" hangingPunct="0">
              <a:lnSpc>
                <a:spcPts val="1680"/>
              </a:lnSpc>
              <a:spcBef>
                <a:spcPts val="0"/>
              </a:spcBef>
              <a:buNone/>
            </a:pPr>
            <a:r>
              <a:rPr lang="en-US" altLang="ja-JP" sz="1400" dirty="0" smtClean="0"/>
              <a:t>         2015.   </a:t>
            </a:r>
            <a:endParaRPr lang="ja-JP" altLang="ja-JP" sz="1400" dirty="0"/>
          </a:p>
          <a:p>
            <a:pPr marL="82296" indent="0" hangingPunct="0">
              <a:lnSpc>
                <a:spcPts val="1680"/>
              </a:lnSpc>
              <a:spcBef>
                <a:spcPts val="0"/>
              </a:spcBef>
              <a:buNone/>
            </a:pPr>
            <a:r>
              <a:rPr lang="en-US" altLang="ja-JP" sz="1400" dirty="0" err="1"/>
              <a:t>Shambaugh</a:t>
            </a:r>
            <a:r>
              <a:rPr lang="en-US" altLang="ja-JP" sz="1400" dirty="0"/>
              <a:t>, David,</a:t>
            </a:r>
            <a:r>
              <a:rPr lang="en-US" altLang="ja-JP" sz="1400" i="1" dirty="0"/>
              <a:t> China goes global: partial power</a:t>
            </a:r>
            <a:r>
              <a:rPr lang="en-US" altLang="ja-JP" sz="1400" dirty="0"/>
              <a:t>, New York: Oxford University Press, 2013, </a:t>
            </a:r>
            <a:endParaRPr lang="ja-JP" altLang="ja-JP" sz="14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35</a:t>
            </a:fld>
            <a:endParaRPr kumimoji="1" lang="ja-JP" altLang="en-US" b="1"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260648"/>
            <a:ext cx="8064896" cy="6336704"/>
          </a:xfrm>
        </p:spPr>
        <p:txBody>
          <a:bodyPr>
            <a:noAutofit/>
          </a:bodyPr>
          <a:lstStyle/>
          <a:p>
            <a:pPr hangingPunct="0">
              <a:buNone/>
            </a:pPr>
            <a:r>
              <a:rPr lang="en-US" altLang="ja-JP" sz="1400" dirty="0" err="1" smtClean="0"/>
              <a:t>Thung</a:t>
            </a:r>
            <a:r>
              <a:rPr lang="en-US" altLang="ja-JP" sz="1400" dirty="0" smtClean="0"/>
              <a:t> </a:t>
            </a:r>
            <a:r>
              <a:rPr lang="en-US" altLang="ja-JP" sz="1400" dirty="0" err="1" smtClean="0"/>
              <a:t>Ju</a:t>
            </a:r>
            <a:r>
              <a:rPr lang="en-US" altLang="ja-JP" sz="1400" dirty="0" smtClean="0"/>
              <a:t> </a:t>
            </a:r>
            <a:r>
              <a:rPr lang="en-US" altLang="ja-JP" sz="1400" dirty="0" err="1" smtClean="0"/>
              <a:t>Lan</a:t>
            </a:r>
            <a:r>
              <a:rPr lang="en-US" altLang="ja-JP" sz="1400" dirty="0" smtClean="0"/>
              <a:t>, “Confucius Institute at Al </a:t>
            </a:r>
            <a:r>
              <a:rPr lang="en-US" altLang="ja-JP" sz="1400" dirty="0" err="1" smtClean="0"/>
              <a:t>Azhar</a:t>
            </a:r>
            <a:r>
              <a:rPr lang="en-US" altLang="ja-JP" sz="1400" dirty="0" smtClean="0"/>
              <a:t> University, Jakarta: the unseen power of China”, paper presented at the 3</a:t>
            </a:r>
            <a:r>
              <a:rPr lang="en-US" altLang="ja-JP" sz="1400" baseline="30000" dirty="0" smtClean="0"/>
              <a:t>rd</a:t>
            </a:r>
            <a:r>
              <a:rPr lang="en-US" altLang="ja-JP" sz="1400" dirty="0" smtClean="0"/>
              <a:t> workshop on China’s “Soft Power” in Southeast Asian, 4-5 August 2014, Manila. </a:t>
            </a:r>
          </a:p>
          <a:p>
            <a:pPr hangingPunct="0">
              <a:buNone/>
            </a:pPr>
            <a:r>
              <a:rPr lang="en-US" altLang="ja-JP" sz="1400" dirty="0" smtClean="0"/>
              <a:t>Wang </a:t>
            </a:r>
            <a:r>
              <a:rPr lang="en-US" altLang="ja-JP" sz="1400" dirty="0" err="1" smtClean="0"/>
              <a:t>Jian</a:t>
            </a:r>
            <a:r>
              <a:rPr lang="en-US" altLang="ja-JP" sz="1400" dirty="0" smtClean="0"/>
              <a:t> ed. </a:t>
            </a:r>
            <a:r>
              <a:rPr lang="en-US" altLang="ja-JP" sz="1400" i="1" dirty="0" smtClean="0"/>
              <a:t>Soft Power in China: Public Diplomacy through Communication,</a:t>
            </a:r>
            <a:r>
              <a:rPr lang="en-US" altLang="ja-JP" sz="1400" dirty="0" smtClean="0"/>
              <a:t> New York: Palgrave Macmillan,2011.   </a:t>
            </a:r>
            <a:endParaRPr lang="ja-JP" altLang="ja-JP" sz="1400" dirty="0" smtClean="0"/>
          </a:p>
          <a:p>
            <a:pPr hangingPunct="0">
              <a:buNone/>
            </a:pPr>
            <a:r>
              <a:rPr lang="en-US" altLang="ja-JP" sz="1400" dirty="0" smtClean="0"/>
              <a:t>Yan, Alan &amp; Hsiao, Michael, Confucius Institutes and the Question of China’s Soft Power Diplomacy,</a:t>
            </a:r>
            <a:r>
              <a:rPr lang="en-US" altLang="ja-JP" sz="1400" i="1" dirty="0" smtClean="0"/>
              <a:t> China Brief</a:t>
            </a:r>
            <a:r>
              <a:rPr lang="en-US" altLang="ja-JP" sz="1400" dirty="0" smtClean="0"/>
              <a:t>, Vol.12, Issue 13, 2012. </a:t>
            </a:r>
            <a:endParaRPr lang="ja-JP" altLang="ja-JP" sz="1400" dirty="0" smtClean="0"/>
          </a:p>
          <a:p>
            <a:pPr hangingPunct="0">
              <a:buNone/>
            </a:pPr>
            <a:r>
              <a:rPr lang="en-US" altLang="ja-JP" sz="1400" dirty="0" smtClean="0"/>
              <a:t>Young Nam Cho and Jong Ho </a:t>
            </a:r>
            <a:r>
              <a:rPr lang="en-US" altLang="ja-JP" sz="1400" dirty="0" err="1" smtClean="0"/>
              <a:t>Jeong</a:t>
            </a:r>
            <a:r>
              <a:rPr lang="en-US" altLang="ja-JP" sz="1400" dirty="0" smtClean="0"/>
              <a:t>, “China’s Soft Power: Discussion Resources and Prospects.</a:t>
            </a:r>
            <a:r>
              <a:rPr lang="en-US" altLang="ja-JP" sz="1400" i="1" dirty="0" smtClean="0"/>
              <a:t> Asian Survey,</a:t>
            </a:r>
            <a:r>
              <a:rPr lang="en-US" altLang="ja-JP" sz="1400" dirty="0" smtClean="0"/>
              <a:t> </a:t>
            </a:r>
            <a:r>
              <a:rPr lang="en-US" altLang="ja-JP" sz="1400" dirty="0" err="1" smtClean="0"/>
              <a:t>vol.XLVIII</a:t>
            </a:r>
            <a:r>
              <a:rPr lang="en-US" altLang="ja-JP" sz="1400" dirty="0" smtClean="0"/>
              <a:t>, no.3, 2008, pp. 453-472,</a:t>
            </a:r>
            <a:endParaRPr lang="ja-JP" altLang="ja-JP" sz="1400" dirty="0" smtClean="0"/>
          </a:p>
          <a:p>
            <a:pPr hangingPunct="0">
              <a:buNone/>
            </a:pPr>
            <a:r>
              <a:rPr lang="en-US" altLang="ja-JP" sz="1400" dirty="0" smtClean="0"/>
              <a:t>Wang, </a:t>
            </a:r>
            <a:r>
              <a:rPr lang="en-US" altLang="ja-JP" sz="1400" dirty="0" err="1" smtClean="0"/>
              <a:t>Yiwei</a:t>
            </a:r>
            <a:r>
              <a:rPr lang="en-US" altLang="ja-JP" sz="1400" dirty="0" smtClean="0"/>
              <a:t>, “Public Diplomacy and the Rise of Chinese Soft Power,” The Annals of the American Academy of Political and Social Science, vol. 616, 2008,</a:t>
            </a:r>
            <a:endParaRPr lang="ja-JP" altLang="ja-JP" sz="1400" dirty="0" smtClean="0"/>
          </a:p>
          <a:p>
            <a:pPr hangingPunct="0">
              <a:buNone/>
            </a:pPr>
            <a:r>
              <a:rPr lang="en-US" altLang="ja-JP" sz="1400" dirty="0" smtClean="0"/>
              <a:t>Wang, </a:t>
            </a:r>
            <a:r>
              <a:rPr lang="en-US" altLang="ja-JP" sz="1400" dirty="0" err="1" smtClean="0"/>
              <a:t>Yiwei,“Relational</a:t>
            </a:r>
            <a:r>
              <a:rPr lang="en-US" altLang="ja-JP" sz="1400" dirty="0" smtClean="0"/>
              <a:t>  Dimensions of a Chinese Model of Public Diplomacy”, </a:t>
            </a:r>
            <a:r>
              <a:rPr lang="en-US" altLang="ja-JP" sz="1400" i="1" dirty="0" smtClean="0"/>
              <a:t> Relational, Networked and Collaborative Approaches to Public  Diplomacy: the Connective </a:t>
            </a:r>
            <a:r>
              <a:rPr lang="en-US" altLang="ja-JP" sz="1400" i="1" dirty="0" err="1" smtClean="0"/>
              <a:t>Mindshift</a:t>
            </a:r>
            <a:r>
              <a:rPr lang="en-US" altLang="ja-JP" sz="1400" dirty="0" smtClean="0"/>
              <a:t>, R.S. </a:t>
            </a:r>
            <a:r>
              <a:rPr lang="en-US" altLang="ja-JP" sz="1400" dirty="0" err="1" smtClean="0"/>
              <a:t>Zaharna</a:t>
            </a:r>
            <a:r>
              <a:rPr lang="en-US" altLang="ja-JP" sz="1400" dirty="0" smtClean="0"/>
              <a:t>, Amelia Arsenault, and Ali Fisher eds., New York &amp; London, </a:t>
            </a:r>
            <a:r>
              <a:rPr lang="en-US" altLang="ja-JP" sz="1400" dirty="0" err="1" smtClean="0"/>
              <a:t>Routledge</a:t>
            </a:r>
            <a:r>
              <a:rPr lang="en-US" altLang="ja-JP" sz="1400" dirty="0" smtClean="0"/>
              <a:t>, 2013, pp. 86-99.</a:t>
            </a:r>
            <a:endParaRPr lang="ja-JP" altLang="ja-JP" sz="1400" dirty="0" smtClean="0"/>
          </a:p>
          <a:p>
            <a:pPr hangingPunct="0">
              <a:buNone/>
            </a:pPr>
            <a:r>
              <a:rPr lang="en-US" altLang="ja-JP" sz="1400" dirty="0" smtClean="0"/>
              <a:t> </a:t>
            </a:r>
            <a:endParaRPr lang="ja-JP" altLang="ja-JP" sz="1400" dirty="0" smtClean="0"/>
          </a:p>
          <a:p>
            <a:pPr hangingPunct="0">
              <a:buNone/>
            </a:pPr>
            <a:r>
              <a:rPr lang="en-US" altLang="ja-JP" sz="1400" b="1" dirty="0" smtClean="0"/>
              <a:t>(</a:t>
            </a:r>
            <a:r>
              <a:rPr lang="en-US" altLang="ja-JP" sz="1400" b="1" dirty="0"/>
              <a:t>in Japanese) </a:t>
            </a:r>
            <a:endParaRPr lang="ja-JP" altLang="ja-JP" sz="1400" b="1" dirty="0"/>
          </a:p>
          <a:p>
            <a:pPr marL="82296" indent="0" hangingPunct="0">
              <a:buNone/>
            </a:pPr>
            <a:r>
              <a:rPr lang="en-US" altLang="ja-JP" sz="1400" dirty="0"/>
              <a:t>Aoyama </a:t>
            </a:r>
            <a:r>
              <a:rPr lang="en-US" altLang="ja-JP" sz="1400" dirty="0" smtClean="0"/>
              <a:t>Rumi.  </a:t>
            </a:r>
            <a:r>
              <a:rPr lang="en-US" altLang="ja-JP" sz="1400" i="1" dirty="0" smtClean="0"/>
              <a:t>Diplomacy of Contemporary China</a:t>
            </a:r>
            <a:r>
              <a:rPr lang="en-US" altLang="ja-JP" sz="1400" dirty="0" smtClean="0"/>
              <a:t>, Keio University Press, 2007</a:t>
            </a:r>
            <a:r>
              <a:rPr lang="en-US" altLang="ja-JP" sz="1400" dirty="0"/>
              <a:t>. </a:t>
            </a:r>
            <a:endParaRPr lang="ja-JP" altLang="ja-JP" sz="1400" dirty="0"/>
          </a:p>
          <a:p>
            <a:pPr marL="82296" indent="0" hangingPunct="0">
              <a:buNone/>
            </a:pPr>
            <a:r>
              <a:rPr lang="en-US" altLang="ja-JP" sz="1400" dirty="0"/>
              <a:t>Aoyama </a:t>
            </a:r>
            <a:r>
              <a:rPr lang="en-US" altLang="ja-JP" sz="1400" dirty="0" smtClean="0"/>
              <a:t>Rumi,  “China’s Public Diplomacy” in  Shin Kawashima ed., China’s Diplomacy  –Self-</a:t>
            </a:r>
          </a:p>
          <a:p>
            <a:pPr marL="82296" indent="0" hangingPunct="0">
              <a:buNone/>
            </a:pPr>
            <a:r>
              <a:rPr lang="en-US" altLang="ja-JP" sz="1400" dirty="0" smtClean="0"/>
              <a:t>      identities and Problems , </a:t>
            </a:r>
            <a:r>
              <a:rPr lang="en-US" altLang="ja-JP" sz="1400" dirty="0" err="1" smtClean="0"/>
              <a:t>Yamakawa</a:t>
            </a:r>
            <a:r>
              <a:rPr lang="en-US" altLang="ja-JP" sz="1400" dirty="0" smtClean="0"/>
              <a:t> </a:t>
            </a:r>
            <a:r>
              <a:rPr lang="en-US" altLang="ja-JP" sz="1400" dirty="0" err="1" smtClean="0"/>
              <a:t>shuppan</a:t>
            </a:r>
            <a:r>
              <a:rPr lang="en-US" altLang="ja-JP" sz="1400" dirty="0" smtClean="0"/>
              <a:t>-sham , 2007</a:t>
            </a:r>
            <a:r>
              <a:rPr lang="en-US" altLang="ja-JP" sz="1400" dirty="0"/>
              <a:t>, 35</a:t>
            </a:r>
            <a:r>
              <a:rPr lang="ja-JP" altLang="ja-JP" sz="1400" dirty="0"/>
              <a:t>－</a:t>
            </a:r>
            <a:r>
              <a:rPr lang="en-US" altLang="ja-JP" sz="1400" dirty="0"/>
              <a:t>54. </a:t>
            </a:r>
            <a:r>
              <a:rPr lang="ja-JP" altLang="ja-JP" sz="1400" dirty="0"/>
              <a:t>　</a:t>
            </a:r>
          </a:p>
          <a:p>
            <a:pPr marL="82296" indent="0">
              <a:buNone/>
            </a:pPr>
            <a:r>
              <a:rPr lang="en-US" altLang="ja-JP" sz="1400" dirty="0" err="1" smtClean="0"/>
              <a:t>Yoshibumi</a:t>
            </a:r>
            <a:r>
              <a:rPr lang="en-US" altLang="ja-JP" sz="1400" dirty="0" smtClean="0"/>
              <a:t> Nakai, “China’s Public diplomacy: Critical review,  Study report on China’s  </a:t>
            </a:r>
          </a:p>
          <a:p>
            <a:pPr marL="82296" indent="0">
              <a:buNone/>
            </a:pPr>
            <a:r>
              <a:rPr lang="en-US" altLang="ja-JP" sz="1400" dirty="0" smtClean="0"/>
              <a:t>      Diplomacy,  Japan Institute for International Affairs,  March 2011. </a:t>
            </a:r>
            <a:r>
              <a:rPr lang="ja-JP" altLang="ja-JP" sz="1400" dirty="0"/>
              <a:t>　</a:t>
            </a:r>
            <a:r>
              <a:rPr lang="en-US" altLang="ja-JP" sz="1400" dirty="0" smtClean="0"/>
              <a:t> </a:t>
            </a:r>
          </a:p>
          <a:p>
            <a:pPr marL="82296" indent="0">
              <a:buNone/>
            </a:pPr>
            <a:r>
              <a:rPr lang="en-US" altLang="ja-JP" sz="1400" dirty="0" smtClean="0"/>
              <a:t>       www2.jiia.or.jp/pdf/resarch/h22_Chugoku_kenkyukai/02_Chapter2.pdf   </a:t>
            </a:r>
            <a:r>
              <a:rPr lang="en-US" altLang="ja-JP" sz="1400" dirty="0"/>
              <a:t>(last accessed </a:t>
            </a:r>
            <a:endParaRPr lang="en-US" altLang="ja-JP" sz="1400" dirty="0" smtClean="0"/>
          </a:p>
          <a:p>
            <a:pPr marL="82296" indent="0">
              <a:buNone/>
            </a:pPr>
            <a:r>
              <a:rPr lang="en-US" altLang="ja-JP" sz="1400" dirty="0" smtClean="0"/>
              <a:t>       </a:t>
            </a:r>
            <a:r>
              <a:rPr lang="en-US" altLang="ja-JP" sz="1400" dirty="0"/>
              <a:t>April 20, 2017)   </a:t>
            </a:r>
            <a:endParaRPr lang="ja-JP" altLang="ja-JP" sz="1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b="1" smtClean="0">
                <a:solidFill>
                  <a:schemeClr val="tx1"/>
                </a:solidFill>
              </a:rPr>
              <a:pPr/>
              <a:t>36</a:t>
            </a:fld>
            <a:endParaRPr kumimoji="1" lang="ja-JP" altLang="en-US" b="1" dirty="0">
              <a:solidFill>
                <a:schemeClr val="tx1"/>
              </a:solidFill>
            </a:endParaRPr>
          </a:p>
        </p:txBody>
      </p:sp>
    </p:spTree>
    <p:extLst>
      <p:ext uri="{BB962C8B-B14F-4D97-AF65-F5344CB8AC3E}">
        <p14:creationId xmlns:p14="http://schemas.microsoft.com/office/powerpoint/2010/main" xmlns="" val="107273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188640"/>
            <a:ext cx="7818072" cy="504056"/>
          </a:xfrm>
        </p:spPr>
        <p:txBody>
          <a:bodyPr>
            <a:normAutofit fontScale="90000"/>
          </a:bodyPr>
          <a:lstStyle/>
          <a:p>
            <a:r>
              <a:rPr kumimoji="1" lang="en-US" altLang="ja-JP" sz="2800" b="1" dirty="0" smtClean="0">
                <a:solidFill>
                  <a:schemeClr val="tx1"/>
                </a:solidFill>
                <a:effectLst/>
              </a:rPr>
              <a:t>Research questions  </a:t>
            </a:r>
            <a:endParaRPr kumimoji="1" lang="ja-JP" altLang="en-US" sz="2800" b="1" dirty="0">
              <a:solidFill>
                <a:schemeClr val="tx1"/>
              </a:solidFill>
              <a:effectLst/>
            </a:endParaRPr>
          </a:p>
        </p:txBody>
      </p:sp>
      <p:sp>
        <p:nvSpPr>
          <p:cNvPr id="3" name="コンテンツ プレースホルダ 2"/>
          <p:cNvSpPr>
            <a:spLocks noGrp="1"/>
          </p:cNvSpPr>
          <p:nvPr>
            <p:ph idx="1"/>
          </p:nvPr>
        </p:nvSpPr>
        <p:spPr>
          <a:xfrm>
            <a:off x="1043608" y="764704"/>
            <a:ext cx="7704856" cy="5544616"/>
          </a:xfrm>
        </p:spPr>
        <p:txBody>
          <a:bodyPr>
            <a:normAutofit fontScale="62500" lnSpcReduction="20000"/>
          </a:bodyPr>
          <a:lstStyle/>
          <a:p>
            <a:pPr marL="82296" indent="0" hangingPunct="0">
              <a:buNone/>
            </a:pPr>
            <a:r>
              <a:rPr lang="en-US" altLang="ja-JP" sz="3400" dirty="0" smtClean="0"/>
              <a:t>(1)   What are the major features of China’s  public diplomacy toward Indonesia and other ASEAN countries? </a:t>
            </a:r>
          </a:p>
          <a:p>
            <a:pPr marL="82296" indent="0" hangingPunct="0">
              <a:buNone/>
            </a:pPr>
            <a:endParaRPr lang="en-US" altLang="ja-JP" sz="3400" dirty="0" smtClean="0"/>
          </a:p>
          <a:p>
            <a:pPr marL="82296" indent="0" hangingPunct="0">
              <a:buNone/>
            </a:pPr>
            <a:r>
              <a:rPr lang="ja-JP" altLang="en-US" sz="3400" dirty="0" smtClean="0"/>
              <a:t>   ⇒ </a:t>
            </a:r>
            <a:r>
              <a:rPr lang="en-US" altLang="ja-JP" sz="3400" dirty="0" smtClean="0"/>
              <a:t>Chinese language and traditional culture have been  used as the distinctive features of China’s public diplomacy since the last decade</a:t>
            </a:r>
          </a:p>
          <a:p>
            <a:pPr marL="82296" indent="0" hangingPunct="0">
              <a:buNone/>
            </a:pPr>
            <a:endParaRPr lang="en-US" altLang="ja-JP" sz="3400" dirty="0" smtClean="0"/>
          </a:p>
          <a:p>
            <a:pPr marL="82296" indent="0" hangingPunct="0">
              <a:buNone/>
            </a:pPr>
            <a:r>
              <a:rPr lang="ja-JP" altLang="en-US" sz="3400" dirty="0" smtClean="0"/>
              <a:t>   ⇒ </a:t>
            </a:r>
            <a:r>
              <a:rPr lang="en-US" altLang="ja-JP" sz="3400" dirty="0" smtClean="0"/>
              <a:t>state policy to promote Cultural Industry (2017.10)</a:t>
            </a:r>
          </a:p>
          <a:p>
            <a:pPr marL="82296" indent="0" hangingPunct="0">
              <a:buNone/>
            </a:pPr>
            <a:endParaRPr lang="en-US" altLang="ja-JP" sz="3400" dirty="0" smtClean="0"/>
          </a:p>
          <a:p>
            <a:pPr marL="82296" indent="0">
              <a:lnSpc>
                <a:spcPct val="120000"/>
              </a:lnSpc>
              <a:buNone/>
            </a:pPr>
            <a:r>
              <a:rPr lang="en-US" altLang="ja-JP" sz="3400" dirty="0" smtClean="0"/>
              <a:t>(2) What are the roles/commitment, if any,  of local government, the media and local ethnic Chinese communities in the extra curricular activities? </a:t>
            </a:r>
          </a:p>
          <a:p>
            <a:pPr marL="82296" indent="0">
              <a:lnSpc>
                <a:spcPct val="120000"/>
              </a:lnSpc>
              <a:buNone/>
            </a:pPr>
            <a:r>
              <a:rPr lang="en-US" altLang="ja-JP" sz="3400" dirty="0" smtClean="0"/>
              <a:t> </a:t>
            </a:r>
          </a:p>
          <a:p>
            <a:pPr marL="82296" indent="0">
              <a:lnSpc>
                <a:spcPct val="120000"/>
              </a:lnSpc>
              <a:buNone/>
            </a:pPr>
            <a:r>
              <a:rPr lang="en-US" altLang="ja-JP" sz="3400" dirty="0" smtClean="0"/>
              <a:t>(3)  Is such expanding China’s public </a:t>
            </a:r>
            <a:r>
              <a:rPr lang="en-US" altLang="ja-JP" sz="3400" dirty="0" smtClean="0">
                <a:solidFill>
                  <a:srgbClr val="FF0000"/>
                </a:solidFill>
              </a:rPr>
              <a:t>diplomacy</a:t>
            </a:r>
            <a:r>
              <a:rPr lang="en-US" altLang="ja-JP" sz="3400" dirty="0" smtClean="0"/>
              <a:t> working as China’s “soft power” ?  </a:t>
            </a:r>
          </a:p>
          <a:p>
            <a:pPr marL="82296" indent="0">
              <a:lnSpc>
                <a:spcPct val="120000"/>
              </a:lnSpc>
              <a:buNone/>
            </a:pPr>
            <a:r>
              <a:rPr lang="en-US" altLang="ja-JP" sz="3400" dirty="0" smtClean="0"/>
              <a:t>  </a:t>
            </a:r>
          </a:p>
          <a:p>
            <a:pPr marL="82296" indent="0" hangingPunct="0">
              <a:buNone/>
            </a:pPr>
            <a:endParaRPr lang="en-US" altLang="ja-JP" sz="26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4</a:t>
            </a:fld>
            <a:endParaRPr kumimoji="1" lang="ja-JP" altLang="en-US"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0"/>
            <a:ext cx="7962088" cy="692696"/>
          </a:xfrm>
        </p:spPr>
        <p:txBody>
          <a:bodyPr>
            <a:normAutofit/>
          </a:bodyPr>
          <a:lstStyle/>
          <a:p>
            <a:r>
              <a:rPr kumimoji="1" lang="en-US" altLang="ja-JP" sz="2800" b="1" dirty="0" smtClean="0">
                <a:solidFill>
                  <a:schemeClr val="tx1"/>
                </a:solidFill>
                <a:effectLst/>
              </a:rPr>
              <a:t>Literature review </a:t>
            </a:r>
            <a:endParaRPr kumimoji="1" lang="ja-JP" altLang="en-US" sz="2800" b="1" dirty="0">
              <a:solidFill>
                <a:schemeClr val="tx1"/>
              </a:solidFill>
              <a:effectLst/>
            </a:endParaRPr>
          </a:p>
        </p:txBody>
      </p:sp>
      <p:sp>
        <p:nvSpPr>
          <p:cNvPr id="3" name="コンテンツ プレースホルダ 2"/>
          <p:cNvSpPr>
            <a:spLocks noGrp="1"/>
          </p:cNvSpPr>
          <p:nvPr>
            <p:ph idx="1"/>
          </p:nvPr>
        </p:nvSpPr>
        <p:spPr>
          <a:xfrm>
            <a:off x="755576" y="620688"/>
            <a:ext cx="8280920" cy="5616624"/>
          </a:xfrm>
        </p:spPr>
        <p:txBody>
          <a:bodyPr>
            <a:noAutofit/>
          </a:bodyPr>
          <a:lstStyle/>
          <a:p>
            <a:pPr hangingPunct="0">
              <a:buNone/>
            </a:pPr>
            <a:r>
              <a:rPr lang="en-US" altLang="ja-JP" sz="2000" b="1" dirty="0" smtClean="0"/>
              <a:t>On Chinese public diplomacy (PD)  </a:t>
            </a:r>
          </a:p>
          <a:p>
            <a:pPr hangingPunct="0">
              <a:buFont typeface="Wingdings" pitchFamily="2" charset="2"/>
              <a:buChar char="l"/>
            </a:pPr>
            <a:r>
              <a:rPr lang="en-US" altLang="ja-JP" sz="2000" dirty="0" smtClean="0"/>
              <a:t> 1990s ~ the early 2000s: “Peaceful Development” </a:t>
            </a:r>
          </a:p>
          <a:p>
            <a:pPr hangingPunct="0">
              <a:buFont typeface="Wingdings" pitchFamily="2" charset="2"/>
              <a:buChar char="l"/>
            </a:pPr>
            <a:r>
              <a:rPr lang="en-US" altLang="ja-JP" sz="2000" dirty="0" smtClean="0"/>
              <a:t> mid-2000s:  “Assertive Public Diplomacy”  </a:t>
            </a:r>
          </a:p>
          <a:p>
            <a:pPr hangingPunct="0">
              <a:buNone/>
            </a:pPr>
            <a:r>
              <a:rPr lang="en-US" altLang="ja-JP" sz="2000" dirty="0" smtClean="0"/>
              <a:t>   China has realized the importance  of “soft power” in diplomacy in the four dimensions:   </a:t>
            </a:r>
          </a:p>
          <a:p>
            <a:pPr hangingPunct="0">
              <a:buNone/>
            </a:pPr>
            <a:r>
              <a:rPr lang="en-US" altLang="ja-JP" sz="2000" dirty="0" smtClean="0"/>
              <a:t>        globalizing Chinese media, </a:t>
            </a:r>
          </a:p>
          <a:p>
            <a:pPr hangingPunct="0">
              <a:buNone/>
            </a:pPr>
            <a:r>
              <a:rPr lang="en-US" altLang="ja-JP" sz="2000" dirty="0" smtClean="0"/>
              <a:t>        promoting Chinese cultural industry, </a:t>
            </a:r>
          </a:p>
          <a:p>
            <a:pPr hangingPunct="0">
              <a:buNone/>
            </a:pPr>
            <a:r>
              <a:rPr lang="en-US" altLang="ja-JP" sz="2000" dirty="0" smtClean="0"/>
              <a:t>        promoting PD through overseas Chinese, </a:t>
            </a:r>
          </a:p>
          <a:p>
            <a:pPr hangingPunct="0">
              <a:buNone/>
            </a:pPr>
            <a:r>
              <a:rPr lang="en-US" altLang="ja-JP" sz="2000" dirty="0" smtClean="0"/>
              <a:t>        promoting think-tanks.  </a:t>
            </a:r>
          </a:p>
          <a:p>
            <a:pPr hangingPunct="0">
              <a:buNone/>
            </a:pPr>
            <a:r>
              <a:rPr lang="en-US" altLang="ja-JP" sz="1800" dirty="0" smtClean="0"/>
              <a:t>   </a:t>
            </a:r>
          </a:p>
          <a:p>
            <a:pPr hangingPunct="0">
              <a:buNone/>
            </a:pPr>
            <a:r>
              <a:rPr lang="en-US" altLang="ja-JP" sz="1800" dirty="0" smtClean="0"/>
              <a:t>  “China had been skillfully expanding its influences on developing countries through its  “charm offensive” … .but “China’s charm cannot obscure the fact that it will think of its own interests first“  (</a:t>
            </a:r>
            <a:r>
              <a:rPr lang="en-US" altLang="ja-JP" sz="1800" dirty="0" err="1" smtClean="0"/>
              <a:t>Kurlantzick</a:t>
            </a:r>
            <a:r>
              <a:rPr lang="en-US" altLang="ja-JP" sz="1800" dirty="0" smtClean="0"/>
              <a:t> 2007, pp.274-276).  </a:t>
            </a:r>
          </a:p>
          <a:p>
            <a:pPr hangingPunct="0">
              <a:buNone/>
            </a:pPr>
            <a:endParaRPr lang="en-US" altLang="ja-JP" sz="1800" dirty="0" smtClean="0"/>
          </a:p>
          <a:p>
            <a:pPr hangingPunct="0">
              <a:buFont typeface="Wingdings" pitchFamily="2" charset="2"/>
              <a:buChar char="l"/>
            </a:pPr>
            <a:r>
              <a:rPr lang="en-US" altLang="ja-JP" sz="2000" dirty="0" smtClean="0"/>
              <a:t>  2012~,  “Offensive Public Diplomacy” for a purpose of protecting “Chinese interest abroad</a:t>
            </a:r>
            <a:r>
              <a:rPr lang="en-US" altLang="ja-JP" sz="1800" dirty="0" smtClean="0"/>
              <a:t>.”   (Aoyama 2007, p.438.)  </a:t>
            </a:r>
            <a:endParaRPr lang="ja-JP" altLang="ja-JP" sz="1800" dirty="0" smtClean="0"/>
          </a:p>
          <a:p>
            <a:endParaRPr kumimoji="1" lang="ja-JP" altLang="en-US" sz="20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5</a:t>
            </a:fld>
            <a:endParaRPr kumimoji="1" lang="ja-JP" altLang="en-US"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971600" y="332656"/>
            <a:ext cx="7890080" cy="6048672"/>
          </a:xfrm>
        </p:spPr>
        <p:txBody>
          <a:bodyPr>
            <a:normAutofit/>
          </a:bodyPr>
          <a:lstStyle/>
          <a:p>
            <a:pPr>
              <a:buNone/>
            </a:pPr>
            <a:r>
              <a:rPr lang="en-US" altLang="ja-JP" sz="2800" dirty="0" smtClean="0"/>
              <a:t>critical comments on China’s Public diplomacy </a:t>
            </a:r>
          </a:p>
          <a:p>
            <a:pPr>
              <a:buNone/>
            </a:pPr>
            <a:r>
              <a:rPr lang="en-US" altLang="ja-JP" sz="2800" dirty="0" smtClean="0"/>
              <a:t>   </a:t>
            </a:r>
          </a:p>
          <a:p>
            <a:r>
              <a:rPr lang="en-US" altLang="ja-JP" sz="2800" dirty="0" smtClean="0"/>
              <a:t>“ nothing but a combination of pursuit of national interest with its organizational and traditional capacity of propaganda attached with advanced communication tools” </a:t>
            </a:r>
          </a:p>
          <a:p>
            <a:endParaRPr lang="en-US" altLang="ja-JP" sz="2800" dirty="0" smtClean="0"/>
          </a:p>
          <a:p>
            <a:r>
              <a:rPr lang="en-US" altLang="ja-JP" sz="2800" dirty="0" smtClean="0"/>
              <a:t> “it is state-centric diplomacy with rigidity and intolerance, such official culture is less attractive and less capable of impressing the others with positive images.” </a:t>
            </a:r>
          </a:p>
          <a:p>
            <a:pPr>
              <a:buNone/>
            </a:pPr>
            <a:r>
              <a:rPr lang="en-US" altLang="ja-JP" sz="2200" dirty="0" smtClean="0"/>
              <a:t>           (Nakai 2011, p.14.)  </a:t>
            </a:r>
            <a:endParaRPr lang="ja-JP" altLang="ja-JP" sz="2200" dirty="0" smtClean="0"/>
          </a:p>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6</a:t>
            </a:fld>
            <a:endParaRPr kumimoji="1" lang="ja-JP" altLang="en-US"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74638"/>
            <a:ext cx="7890080" cy="490066"/>
          </a:xfrm>
        </p:spPr>
        <p:txBody>
          <a:bodyPr>
            <a:normAutofit fontScale="90000"/>
          </a:bodyPr>
          <a:lstStyle/>
          <a:p>
            <a:r>
              <a:rPr kumimoji="1" lang="en-US" altLang="ja-JP" sz="2800" b="1" dirty="0" smtClean="0">
                <a:solidFill>
                  <a:schemeClr val="tx1"/>
                </a:solidFill>
                <a:effectLst/>
              </a:rPr>
              <a:t>On “Soft Power” and the rise of China   </a:t>
            </a:r>
            <a:endParaRPr kumimoji="1" lang="ja-JP" altLang="en-US" sz="2800" b="1" dirty="0">
              <a:solidFill>
                <a:schemeClr val="tx1"/>
              </a:solidFill>
              <a:effectLst/>
            </a:endParaRPr>
          </a:p>
        </p:txBody>
      </p:sp>
      <p:sp>
        <p:nvSpPr>
          <p:cNvPr id="3" name="コンテンツ プレースホルダ 2"/>
          <p:cNvSpPr>
            <a:spLocks noGrp="1"/>
          </p:cNvSpPr>
          <p:nvPr>
            <p:ph idx="1"/>
          </p:nvPr>
        </p:nvSpPr>
        <p:spPr>
          <a:xfrm>
            <a:off x="1043608" y="764704"/>
            <a:ext cx="7890080" cy="5483696"/>
          </a:xfrm>
        </p:spPr>
        <p:txBody>
          <a:bodyPr>
            <a:noAutofit/>
          </a:bodyPr>
          <a:lstStyle/>
          <a:p>
            <a:r>
              <a:rPr lang="en-US" altLang="ja-JP" sz="2000" dirty="0" smtClean="0"/>
              <a:t>J. Nye  (2004) : 3 sources of soft power: </a:t>
            </a:r>
          </a:p>
          <a:p>
            <a:pPr>
              <a:buNone/>
            </a:pPr>
            <a:r>
              <a:rPr lang="en-US" altLang="ja-JP" sz="2000" dirty="0" smtClean="0"/>
              <a:t>     its culture  (attractiveness to others)   </a:t>
            </a:r>
          </a:p>
          <a:p>
            <a:pPr>
              <a:buNone/>
            </a:pPr>
            <a:r>
              <a:rPr lang="en-US" altLang="ja-JP" sz="2000" dirty="0" smtClean="0"/>
              <a:t>     its political values </a:t>
            </a:r>
          </a:p>
          <a:p>
            <a:pPr>
              <a:buNone/>
            </a:pPr>
            <a:r>
              <a:rPr lang="en-US" altLang="ja-JP" sz="2000" dirty="0" smtClean="0"/>
              <a:t>     its foreign policy (legitimate and moral authority)   </a:t>
            </a:r>
          </a:p>
          <a:p>
            <a:endParaRPr lang="en-US" altLang="ja-JP" sz="2000" dirty="0" smtClean="0"/>
          </a:p>
          <a:p>
            <a:pPr>
              <a:buNone/>
            </a:pPr>
            <a:r>
              <a:rPr lang="en-US" altLang="ja-JP" sz="2000" dirty="0" smtClean="0"/>
              <a:t>Chinese media and scholars </a:t>
            </a:r>
          </a:p>
          <a:p>
            <a:pPr>
              <a:buNone/>
            </a:pPr>
            <a:r>
              <a:rPr lang="en-US" altLang="ja-JP" sz="2000" dirty="0" smtClean="0"/>
              <a:t>   traditional  culture, its development model  </a:t>
            </a:r>
            <a:r>
              <a:rPr lang="ja-JP" altLang="en-US" sz="2000" dirty="0" smtClean="0"/>
              <a:t>　</a:t>
            </a:r>
            <a:endParaRPr lang="en-US" altLang="ja-JP" sz="2000" dirty="0" smtClean="0"/>
          </a:p>
          <a:p>
            <a:r>
              <a:rPr lang="en-US" altLang="ja-JP" sz="2000" dirty="0" smtClean="0"/>
              <a:t>soft power lies in the “soft use of power” to increase a state’s attraction, persuasiveness, and appeal (Li </a:t>
            </a:r>
            <a:r>
              <a:rPr lang="en-US" altLang="ja-JP" sz="2000" dirty="0" err="1" smtClean="0"/>
              <a:t>Mingjiang</a:t>
            </a:r>
            <a:r>
              <a:rPr lang="en-US" altLang="ja-JP" sz="2000" dirty="0" smtClean="0"/>
              <a:t> p.7. )</a:t>
            </a:r>
          </a:p>
          <a:p>
            <a:pPr>
              <a:buNone/>
            </a:pPr>
            <a:r>
              <a:rPr lang="en-US" altLang="ja-JP" sz="2000" dirty="0" smtClean="0"/>
              <a:t> </a:t>
            </a:r>
          </a:p>
          <a:p>
            <a:r>
              <a:rPr lang="en-US" altLang="ja-JP" sz="2000" dirty="0" smtClean="0"/>
              <a:t>soft power in China’s public diplomacy focusing on Chinese image projection through CCTV International, Chinese government Spokesperson system, </a:t>
            </a:r>
            <a:r>
              <a:rPr lang="en-US" altLang="ja-JP" sz="2000" dirty="0" err="1" smtClean="0"/>
              <a:t>Huawei’s</a:t>
            </a:r>
            <a:r>
              <a:rPr lang="en-US" altLang="ja-JP" sz="2000" dirty="0" smtClean="0"/>
              <a:t> CSR</a:t>
            </a:r>
            <a:r>
              <a:rPr lang="ja-JP" altLang="en-US" sz="2000" dirty="0" smtClean="0"/>
              <a:t>　　　</a:t>
            </a:r>
            <a:endParaRPr lang="en-US" altLang="ja-JP" sz="2000" dirty="0" smtClean="0"/>
          </a:p>
          <a:p>
            <a:pPr>
              <a:buNone/>
            </a:pPr>
            <a:r>
              <a:rPr lang="en-US" altLang="ja-JP" sz="2000" dirty="0" smtClean="0"/>
              <a:t>    “China’s path of reclaiming international recognition and prestige” </a:t>
            </a:r>
            <a:r>
              <a:rPr lang="ja-JP" altLang="en-US" sz="2000" dirty="0" smtClean="0"/>
              <a:t>　</a:t>
            </a:r>
            <a:r>
              <a:rPr lang="en-US" altLang="ja-JP" sz="2000" dirty="0" smtClean="0"/>
              <a:t>   (</a:t>
            </a:r>
            <a:r>
              <a:rPr lang="en-US" altLang="ja-JP" sz="2000" dirty="0" err="1" smtClean="0"/>
              <a:t>Jian</a:t>
            </a:r>
            <a:r>
              <a:rPr lang="en-US" altLang="ja-JP" sz="2000" dirty="0" smtClean="0"/>
              <a:t> Wang, p.14. )  </a:t>
            </a:r>
            <a:endParaRPr lang="ja-JP" altLang="ja-JP" sz="2000" dirty="0" smtClean="0"/>
          </a:p>
          <a:p>
            <a:endParaRPr kumimoji="1" lang="ja-JP" altLang="en-US" sz="20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7</a:t>
            </a:fld>
            <a:endParaRPr kumimoji="1" lang="ja-JP" altLang="en-US"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74638"/>
            <a:ext cx="7890080" cy="490066"/>
          </a:xfrm>
        </p:spPr>
        <p:txBody>
          <a:bodyPr>
            <a:normAutofit fontScale="90000"/>
          </a:bodyPr>
          <a:lstStyle/>
          <a:p>
            <a:r>
              <a:rPr lang="en-US" altLang="ja-JP" sz="2800" b="1" dirty="0" smtClean="0">
                <a:solidFill>
                  <a:schemeClr val="tx1"/>
                </a:solidFill>
                <a:effectLst/>
              </a:rPr>
              <a:t>On  Confucius Institute</a:t>
            </a:r>
            <a:r>
              <a:rPr lang="en-US" altLang="ja-JP" sz="2800" dirty="0" smtClean="0">
                <a:solidFill>
                  <a:schemeClr val="tx1"/>
                </a:solidFill>
                <a:effectLst/>
              </a:rPr>
              <a:t>  </a:t>
            </a:r>
            <a:r>
              <a:rPr lang="en-US" altLang="ja-JP" sz="2800" b="1" dirty="0" smtClean="0">
                <a:solidFill>
                  <a:schemeClr val="tx1"/>
                </a:solidFill>
                <a:effectLst/>
              </a:rPr>
              <a:t>(CI) </a:t>
            </a:r>
            <a:endParaRPr kumimoji="1" lang="ja-JP" altLang="en-US" sz="2800" b="1" dirty="0"/>
          </a:p>
        </p:txBody>
      </p:sp>
      <p:sp>
        <p:nvSpPr>
          <p:cNvPr id="3" name="コンテンツ プレースホルダ 2"/>
          <p:cNvSpPr>
            <a:spLocks noGrp="1"/>
          </p:cNvSpPr>
          <p:nvPr>
            <p:ph idx="1"/>
          </p:nvPr>
        </p:nvSpPr>
        <p:spPr>
          <a:xfrm>
            <a:off x="827584" y="980728"/>
            <a:ext cx="8064896" cy="5544616"/>
          </a:xfrm>
        </p:spPr>
        <p:txBody>
          <a:bodyPr>
            <a:noAutofit/>
          </a:bodyPr>
          <a:lstStyle/>
          <a:p>
            <a:pPr hangingPunct="0">
              <a:buFont typeface="Wingdings" pitchFamily="2" charset="2"/>
              <a:buChar char="l"/>
            </a:pPr>
            <a:r>
              <a:rPr lang="en-US" altLang="ja-JP" sz="2400" i="1" dirty="0" smtClean="0"/>
              <a:t>“</a:t>
            </a:r>
            <a:r>
              <a:rPr lang="en-US" altLang="ja-JP" sz="2400" dirty="0" smtClean="0"/>
              <a:t>academic malware</a:t>
            </a:r>
            <a:r>
              <a:rPr lang="en-US" altLang="ja-JP" sz="2400" i="1" dirty="0" smtClean="0"/>
              <a:t>” </a:t>
            </a:r>
            <a:r>
              <a:rPr lang="en-US" altLang="ja-JP" sz="2000" dirty="0" smtClean="0"/>
              <a:t>(</a:t>
            </a:r>
            <a:r>
              <a:rPr lang="en-US" altLang="ja-JP" sz="2000" dirty="0" err="1" smtClean="0"/>
              <a:t>Sahlins</a:t>
            </a:r>
            <a:r>
              <a:rPr lang="en-US" altLang="ja-JP" sz="2000" dirty="0" smtClean="0"/>
              <a:t>,</a:t>
            </a:r>
            <a:r>
              <a:rPr lang="en-US" altLang="ja-JP" sz="2000" i="1" dirty="0" smtClean="0"/>
              <a:t> </a:t>
            </a:r>
            <a:r>
              <a:rPr lang="en-US" altLang="ja-JP" sz="2000" dirty="0" smtClean="0"/>
              <a:t>2015,</a:t>
            </a:r>
            <a:r>
              <a:rPr lang="en-US" altLang="ja-JP" sz="2000" i="1" dirty="0" smtClean="0"/>
              <a:t> </a:t>
            </a:r>
            <a:r>
              <a:rPr lang="en-US" altLang="ja-JP" sz="2000" dirty="0" smtClean="0"/>
              <a:t>p. 61.) </a:t>
            </a:r>
          </a:p>
          <a:p>
            <a:pPr hangingPunct="0">
              <a:buNone/>
            </a:pPr>
            <a:r>
              <a:rPr lang="en-US" altLang="ja-JP" sz="2400" dirty="0" smtClean="0"/>
              <a:t>  </a:t>
            </a:r>
            <a:endParaRPr lang="ja-JP" altLang="ja-JP" sz="2400" dirty="0" smtClean="0"/>
          </a:p>
          <a:p>
            <a:pPr hangingPunct="0">
              <a:buFont typeface="Wingdings" pitchFamily="2" charset="2"/>
              <a:buChar char="l"/>
            </a:pPr>
            <a:r>
              <a:rPr lang="en-US" altLang="ja-JP" sz="2400" dirty="0" smtClean="0"/>
              <a:t>Compared with the publications on CIs in the US,  the empirical research on CIs in Asia is few. </a:t>
            </a:r>
          </a:p>
          <a:p>
            <a:pPr hangingPunct="0">
              <a:buFont typeface="Wingdings" pitchFamily="2" charset="2"/>
              <a:buChar char="l"/>
            </a:pPr>
            <a:r>
              <a:rPr lang="en-US" altLang="ja-JP" sz="2400" dirty="0" smtClean="0"/>
              <a:t>  Prof. </a:t>
            </a:r>
            <a:r>
              <a:rPr lang="en-US" altLang="ja-JP" sz="2400" dirty="0" err="1" smtClean="0"/>
              <a:t>Thung</a:t>
            </a:r>
            <a:r>
              <a:rPr lang="en-US" altLang="ja-JP" sz="2400" dirty="0" smtClean="0"/>
              <a:t> </a:t>
            </a:r>
            <a:r>
              <a:rPr lang="en-US" altLang="ja-JP" sz="2400" dirty="0" err="1" smtClean="0"/>
              <a:t>JuLan</a:t>
            </a:r>
            <a:r>
              <a:rPr lang="en-US" altLang="ja-JP" sz="2400" dirty="0" smtClean="0"/>
              <a:t> (LIPI) </a:t>
            </a:r>
            <a:endParaRPr lang="en-US" altLang="ja-JP" sz="2400" dirty="0" smtClean="0"/>
          </a:p>
          <a:p>
            <a:pPr hangingPunct="0">
              <a:buFont typeface="Wingdings" pitchFamily="2" charset="2"/>
              <a:buChar char="l"/>
            </a:pPr>
            <a:endParaRPr lang="en-US" altLang="ja-JP" sz="2400" dirty="0" smtClean="0"/>
          </a:p>
          <a:p>
            <a:pPr hangingPunct="0">
              <a:buFont typeface="Wingdings" pitchFamily="2" charset="2"/>
              <a:buChar char="l"/>
            </a:pPr>
            <a:r>
              <a:rPr lang="en-US" altLang="ja-JP" sz="2400" dirty="0" smtClean="0"/>
              <a:t>  </a:t>
            </a:r>
            <a:r>
              <a:rPr lang="en-US" altLang="ja-JP" sz="2400" dirty="0" err="1" smtClean="0"/>
              <a:t>Hartig</a:t>
            </a:r>
            <a:r>
              <a:rPr lang="en-US" altLang="ja-JP" sz="2400" dirty="0" smtClean="0"/>
              <a:t> focused on the unique organizational structure of the CIs in Australia and Germany,  “the most prominent and most controversial instrument of Chinese public diplomacy.”</a:t>
            </a:r>
          </a:p>
          <a:p>
            <a:pPr hangingPunct="0">
              <a:buNone/>
            </a:pPr>
            <a:endParaRPr lang="en-US" altLang="ja-JP" sz="2400" dirty="0" smtClean="0"/>
          </a:p>
          <a:p>
            <a:pPr hangingPunct="0"/>
            <a:r>
              <a:rPr lang="en-US" altLang="ja-JP" sz="2400" dirty="0" smtClean="0"/>
              <a:t>they are “not introducing the real China, but that they tend to present a politically correct version of China to the world</a:t>
            </a:r>
            <a:r>
              <a:rPr lang="en-US" altLang="ja-JP" sz="2000" dirty="0" smtClean="0"/>
              <a:t>”. (</a:t>
            </a:r>
            <a:r>
              <a:rPr lang="en-US" altLang="ja-JP" sz="2000" dirty="0" err="1" smtClean="0"/>
              <a:t>Hartig</a:t>
            </a:r>
            <a:r>
              <a:rPr lang="en-US" altLang="ja-JP" sz="2000" dirty="0" smtClean="0"/>
              <a:t>, 2016, p. 165.) </a:t>
            </a:r>
            <a:endParaRPr lang="ja-JP" altLang="ja-JP" sz="2000" dirty="0" smtClean="0"/>
          </a:p>
          <a:p>
            <a:pPr hangingPunct="0">
              <a:buNone/>
            </a:pPr>
            <a:r>
              <a:rPr lang="en-US" altLang="ja-JP" sz="2400" dirty="0" smtClean="0"/>
              <a:t> </a:t>
            </a:r>
          </a:p>
          <a:p>
            <a:pPr hangingPunct="0">
              <a:buNone/>
            </a:pPr>
            <a:endParaRPr lang="en-US" altLang="ja-JP" sz="2400" dirty="0" smtClean="0"/>
          </a:p>
          <a:p>
            <a:pPr hangingPunct="0">
              <a:buNone/>
            </a:pPr>
            <a:endParaRPr lang="ja-JP" altLang="ja-JP" sz="2400" dirty="0" smtClean="0"/>
          </a:p>
          <a:p>
            <a:endParaRPr kumimoji="1" lang="ja-JP" altLang="en-US" sz="24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8</a:t>
            </a:fld>
            <a:endParaRPr kumimoji="1" lang="ja-JP" altLang="en-US"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88640"/>
            <a:ext cx="7992016" cy="864096"/>
          </a:xfrm>
        </p:spPr>
        <p:txBody>
          <a:bodyPr>
            <a:noAutofit/>
          </a:bodyPr>
          <a:lstStyle/>
          <a:p>
            <a:pPr marL="539496" lvl="0" indent="-457200"/>
            <a:r>
              <a:rPr lang="ja-JP" altLang="en-US" sz="3200" b="1" dirty="0" smtClean="0">
                <a:solidFill>
                  <a:schemeClr val="tx1"/>
                </a:solidFill>
                <a:effectLst/>
                <a:latin typeface="+mn-ea"/>
                <a:ea typeface="+mn-ea"/>
              </a:rPr>
              <a:t>２．</a:t>
            </a:r>
            <a:r>
              <a:rPr lang="en-US" altLang="ja-JP" sz="3200" b="1" dirty="0" smtClean="0">
                <a:solidFill>
                  <a:schemeClr val="tx1"/>
                </a:solidFill>
                <a:effectLst/>
              </a:rPr>
              <a:t>Background of the new trends </a:t>
            </a:r>
            <a:br>
              <a:rPr lang="en-US" altLang="ja-JP" sz="3200" b="1" dirty="0" smtClean="0">
                <a:solidFill>
                  <a:schemeClr val="tx1"/>
                </a:solidFill>
                <a:effectLst/>
              </a:rPr>
            </a:br>
            <a:endParaRPr kumimoji="1" lang="ja-JP" altLang="en-US" sz="3200" b="1" dirty="0">
              <a:solidFill>
                <a:schemeClr val="tx1"/>
              </a:solidFill>
              <a:latin typeface="+mn-ea"/>
              <a:ea typeface="+mn-ea"/>
            </a:endParaRPr>
          </a:p>
        </p:txBody>
      </p:sp>
      <p:sp>
        <p:nvSpPr>
          <p:cNvPr id="3" name="コンテンツ プレースホルダー 2"/>
          <p:cNvSpPr>
            <a:spLocks noGrp="1"/>
          </p:cNvSpPr>
          <p:nvPr>
            <p:ph idx="1"/>
          </p:nvPr>
        </p:nvSpPr>
        <p:spPr>
          <a:xfrm>
            <a:off x="1043608" y="692696"/>
            <a:ext cx="7890080" cy="5760640"/>
          </a:xfrm>
        </p:spPr>
        <p:txBody>
          <a:bodyPr>
            <a:noAutofit/>
          </a:bodyPr>
          <a:lstStyle/>
          <a:p>
            <a:pPr>
              <a:buNone/>
            </a:pPr>
            <a:r>
              <a:rPr lang="en-US" altLang="ja-JP" sz="2400" dirty="0" smtClean="0"/>
              <a:t>1) China  </a:t>
            </a:r>
            <a:r>
              <a:rPr lang="ja-JP" altLang="en-US" sz="2400" dirty="0" smtClean="0"/>
              <a:t>　</a:t>
            </a:r>
            <a:endParaRPr lang="en-US" altLang="ja-JP" sz="2400" dirty="0" smtClean="0"/>
          </a:p>
          <a:p>
            <a:pPr>
              <a:buFont typeface="Wingdings" pitchFamily="2" charset="2"/>
              <a:buChar char="l"/>
            </a:pPr>
            <a:r>
              <a:rPr lang="en-US" altLang="ja-JP" sz="2000" dirty="0" smtClean="0"/>
              <a:t>Promoting positive images to challenge against the “China threat”  theory  </a:t>
            </a:r>
          </a:p>
          <a:p>
            <a:pPr>
              <a:buFont typeface="Wingdings" pitchFamily="2" charset="2"/>
              <a:buChar char="l"/>
            </a:pPr>
            <a:r>
              <a:rPr lang="en-US" altLang="ja-JP" sz="2000" dirty="0" smtClean="0"/>
              <a:t>Globalizing the Chinese media </a:t>
            </a:r>
          </a:p>
          <a:p>
            <a:pPr>
              <a:buFont typeface="Wingdings" pitchFamily="2" charset="2"/>
              <a:buChar char="l"/>
            </a:pPr>
            <a:r>
              <a:rPr lang="en-US" altLang="ja-JP" sz="2000" dirty="0" smtClean="0"/>
              <a:t>Economic  strategy </a:t>
            </a:r>
          </a:p>
          <a:p>
            <a:pPr>
              <a:buFont typeface="Wingdings" pitchFamily="2" charset="2"/>
              <a:buChar char="l"/>
            </a:pPr>
            <a:r>
              <a:rPr lang="en-US" altLang="ja-JP" sz="2000" dirty="0" smtClean="0"/>
              <a:t>Promoting Cultural industry   </a:t>
            </a:r>
          </a:p>
          <a:p>
            <a:pPr marL="82296" indent="0">
              <a:buNone/>
            </a:pPr>
            <a:r>
              <a:rPr lang="en-US" altLang="ja-JP" sz="2400" dirty="0" smtClean="0"/>
              <a:t> </a:t>
            </a:r>
          </a:p>
          <a:p>
            <a:pPr marL="539496" indent="-457200">
              <a:buNone/>
            </a:pPr>
            <a:r>
              <a:rPr lang="en-US" altLang="ja-JP" sz="2400" dirty="0" smtClean="0"/>
              <a:t>2) ASEAN   </a:t>
            </a:r>
          </a:p>
          <a:p>
            <a:pPr>
              <a:buFont typeface="Wingdings" pitchFamily="2" charset="2"/>
              <a:buChar char="l"/>
            </a:pPr>
            <a:r>
              <a:rPr lang="en-US" altLang="ja-JP" sz="2000" dirty="0" smtClean="0"/>
              <a:t>The Framework Agreement on Comprehensive Economic Cooperation (Nov 2002) to establish the ASEAN-China FTA </a:t>
            </a:r>
          </a:p>
          <a:p>
            <a:pPr>
              <a:buFont typeface="Wingdings" pitchFamily="2" charset="2"/>
              <a:buChar char="l"/>
            </a:pPr>
            <a:r>
              <a:rPr lang="en-US" altLang="ja-JP" sz="2000" dirty="0" smtClean="0"/>
              <a:t>China acceded to the TAC in October 2003. </a:t>
            </a:r>
            <a:r>
              <a:rPr lang="ja-JP" altLang="en-US" sz="2000" dirty="0" smtClean="0"/>
              <a:t> </a:t>
            </a:r>
          </a:p>
          <a:p>
            <a:pPr>
              <a:buFont typeface="Wingdings" pitchFamily="2" charset="2"/>
              <a:buChar char="l"/>
            </a:pPr>
            <a:r>
              <a:rPr lang="en-US" altLang="ja-JP" sz="2000" dirty="0" smtClean="0"/>
              <a:t>The China-ASEAN Joint Declaration on Strategic Partnership for Peace and Prosperity, October 2003 in Bali, Indonesia. </a:t>
            </a:r>
          </a:p>
          <a:p>
            <a:pPr>
              <a:buFont typeface="Wingdings" pitchFamily="2" charset="2"/>
              <a:buChar char="l"/>
            </a:pPr>
            <a:r>
              <a:rPr lang="en-US" altLang="ja-JP" sz="2000" dirty="0" smtClean="0"/>
              <a:t>The first and second Plans of Action to implement the Joint Declaration (POA)in 2010 and 2015, respectively. The third POA with a timeframe of 2016-2020 </a:t>
            </a:r>
          </a:p>
          <a:p>
            <a:endParaRPr lang="en-US" altLang="ja-JP" sz="2000" dirty="0" smtClean="0"/>
          </a:p>
          <a:p>
            <a:pPr marL="539496" indent="-457200">
              <a:buNone/>
            </a:pPr>
            <a:endParaRPr lang="en-US" altLang="ja-JP" sz="2400" dirty="0" smtClean="0"/>
          </a:p>
          <a:p>
            <a:pPr marL="82296" indent="0">
              <a:buNone/>
            </a:pPr>
            <a:r>
              <a:rPr lang="en-US" altLang="ja-JP" sz="2400" dirty="0" smtClean="0"/>
              <a:t/>
            </a:r>
            <a:br>
              <a:rPr lang="en-US" altLang="ja-JP" sz="2400" dirty="0" smtClean="0"/>
            </a:br>
            <a:endParaRPr kumimoji="1" lang="ja-JP" altLang="en-US" sz="2400" b="1"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b="1" smtClean="0">
                <a:solidFill>
                  <a:schemeClr val="tx1"/>
                </a:solidFill>
              </a:rPr>
              <a:pPr/>
              <a:t>9</a:t>
            </a:fld>
            <a:endParaRPr kumimoji="1" lang="ja-JP" altLang="en-US" b="1" dirty="0">
              <a:solidFill>
                <a:schemeClr val="tx1"/>
              </a:solidFill>
            </a:endParaRPr>
          </a:p>
        </p:txBody>
      </p:sp>
    </p:spTree>
    <p:extLst>
      <p:ext uri="{BB962C8B-B14F-4D97-AF65-F5344CB8AC3E}">
        <p14:creationId xmlns:p14="http://schemas.microsoft.com/office/powerpoint/2010/main" xmlns="" val="2436972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クール">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3199</TotalTime>
  <Words>3228</Words>
  <Application>Microsoft Office PowerPoint</Application>
  <PresentationFormat>画面に合わせる (4:3)</PresentationFormat>
  <Paragraphs>630</Paragraphs>
  <Slides>36</Slides>
  <Notes>3</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フレッシュ</vt:lpstr>
      <vt:lpstr>　　　 　　   China’s Public Diplomacy in ASEAN: New Trends and Prospect in Indonesia      One Asia Lecture Series  29 Nov. 2017   Universitas Negeri Malang 　     University of Tsukuba  Motoko Shuto </vt:lpstr>
      <vt:lpstr> 1. Introduction:       definition of  “Public Diplomacy”     diplomacy by the state directly toward  the general public abroad  in order to improve and promote its positive images   to pursue their own long-term strategic purposes   </vt:lpstr>
      <vt:lpstr>スライド 3</vt:lpstr>
      <vt:lpstr>Research questions  </vt:lpstr>
      <vt:lpstr>Literature review </vt:lpstr>
      <vt:lpstr>スライド 6</vt:lpstr>
      <vt:lpstr>On “Soft Power” and the rise of China   </vt:lpstr>
      <vt:lpstr>On  Confucius Institute  (CI) </vt:lpstr>
      <vt:lpstr>２．Background of the new trends  </vt:lpstr>
      <vt:lpstr>  Table 1: Confucius Institutes and Classrooms in ASEAN countries  (source: Confucius Institute Headquarters (Hanban)                                     http://english.hanban.org/node_10971.htm  </vt:lpstr>
      <vt:lpstr>スライド 11</vt:lpstr>
      <vt:lpstr>2-2．after the SBY Administration</vt:lpstr>
      <vt:lpstr> （2) Comprehensive Strategic Partnership  （2013.10.2)    　　　　　　　　　　　　　　　</vt:lpstr>
      <vt:lpstr> </vt:lpstr>
      <vt:lpstr> (4) Culture in the power transition </vt:lpstr>
      <vt:lpstr>３. New trends through PBMs in Indonesia   </vt:lpstr>
      <vt:lpstr>Table 2: Indonesia’s major trade partners (US$100M)        (source: compiled based on the Yearbooks by Institute of Development               Economies(IDE), Japan)  </vt:lpstr>
      <vt:lpstr>  Table 3 : PBMs and their partners in China                                                                                 (source: made by author)  </vt:lpstr>
      <vt:lpstr>1) Process of opening PBMs </vt:lpstr>
      <vt:lpstr> 2) Management, networking of PBMs  </vt:lpstr>
      <vt:lpstr>Management and Networking</vt:lpstr>
      <vt:lpstr>In Comparison with other ASEAN Countries </vt:lpstr>
      <vt:lpstr> 3) Contents of Education provided by PBMs </vt:lpstr>
      <vt:lpstr>スライド 24</vt:lpstr>
      <vt:lpstr> Extra-curricular activities  </vt:lpstr>
      <vt:lpstr>Social activities </vt:lpstr>
      <vt:lpstr>Merits of studying at PBM </vt:lpstr>
      <vt:lpstr>limited interactive relations with the local ethnic Chinese-Indonesian associations / business groups/media </vt:lpstr>
      <vt:lpstr>Taman Mini National Park </vt:lpstr>
      <vt:lpstr>Pusat Bahasa Mandarin UM, Gelar Pertujukan Kolosal Tiongkok Gemilang http://www.um.ac.id/content/page/2/2017/10/pusat-bahasa-mandarin-um-gelar-pertujukan-kolosal-tiongkok-gemilang</vt:lpstr>
      <vt:lpstr>Direktur Pusat Bahasa Mandarin UM Prof. Dr. Yazid Basthomi, M.A.,  </vt:lpstr>
      <vt:lpstr>スライド 32</vt:lpstr>
      <vt:lpstr>スライド 33</vt:lpstr>
      <vt:lpstr>スライド 34</vt:lpstr>
      <vt:lpstr>Major References </vt:lpstr>
      <vt:lpstr>スライド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インドネシアの対中政策・対中認識の新展開―ユドヨノ（SBY）政権期を中心に―  　　第9回「対中認識」研究会  　　　　2014年10月31日（金）  　　　　　首藤もと子　(筑波大学）</dc:title>
  <dc:creator>Motoko</dc:creator>
  <cp:lastModifiedBy>Motoko</cp:lastModifiedBy>
  <cp:revision>219</cp:revision>
  <cp:lastPrinted>2017-11-25T06:25:05Z</cp:lastPrinted>
  <dcterms:created xsi:type="dcterms:W3CDTF">2014-10-16T10:01:02Z</dcterms:created>
  <dcterms:modified xsi:type="dcterms:W3CDTF">2017-11-28T16:43:29Z</dcterms:modified>
</cp:coreProperties>
</file>